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60" r:id="rId5"/>
    <p:sldId id="261"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1CF41-A0DE-483F-9E97-3DA54B51EA52}"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B86DB-4768-462F-A553-BCCFAC25D89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DB86DB-4768-462F-A553-BCCFAC25D89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p:cNvSpPr>
            <a:spLocks noGrp="1"/>
          </p:cNvSpPr>
          <p:nvPr>
            <p:ph type="dt" sz="half" idx="10"/>
          </p:nvPr>
        </p:nvSpPr>
        <p:spPr/>
        <p:txBody>
          <a:bodyPr/>
          <a:lstStyle/>
          <a:p>
            <a:fld id="{7E5A1D58-4F7C-45BE-9D9A-7351DB1252F5}"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7E5A1D58-4F7C-45BE-9D9A-7351DB1252F5}"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7E5A1D58-4F7C-45BE-9D9A-7351DB1252F5}"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10"/>
          </p:nvPr>
        </p:nvSpPr>
        <p:spPr/>
        <p:txBody>
          <a:bodyPr/>
          <a:lstStyle/>
          <a:p>
            <a:fld id="{7E5A1D58-4F7C-45BE-9D9A-7351DB1252F5}"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E5A1D58-4F7C-45BE-9D9A-7351DB1252F5}"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p:cNvSpPr>
            <a:spLocks noGrp="1"/>
          </p:cNvSpPr>
          <p:nvPr>
            <p:ph type="dt" sz="half" idx="10"/>
          </p:nvPr>
        </p:nvSpPr>
        <p:spPr/>
        <p:txBody>
          <a:bodyPr/>
          <a:lstStyle/>
          <a:p>
            <a:fld id="{7E5A1D58-4F7C-45BE-9D9A-7351DB1252F5}"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p:cNvSpPr>
            <a:spLocks noGrp="1"/>
          </p:cNvSpPr>
          <p:nvPr>
            <p:ph type="dt" sz="half" idx="10"/>
          </p:nvPr>
        </p:nvSpPr>
        <p:spPr/>
        <p:txBody>
          <a:bodyPr/>
          <a:lstStyle/>
          <a:p>
            <a:fld id="{7E5A1D58-4F7C-45BE-9D9A-7351DB1252F5}"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IN"/>
          </a:p>
        </p:txBody>
      </p:sp>
      <p:sp>
        <p:nvSpPr>
          <p:cNvPr id="3" name="Date Placeholder 2"/>
          <p:cNvSpPr>
            <a:spLocks noGrp="1"/>
          </p:cNvSpPr>
          <p:nvPr>
            <p:ph type="dt" sz="half" idx="10"/>
          </p:nvPr>
        </p:nvSpPr>
        <p:spPr/>
        <p:txBody>
          <a:bodyPr/>
          <a:lstStyle/>
          <a:p>
            <a:fld id="{7E5A1D58-4F7C-45BE-9D9A-7351DB1252F5}"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A1D58-4F7C-45BE-9D9A-7351DB1252F5}"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5A1D58-4F7C-45BE-9D9A-7351DB1252F5}"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5A1D58-4F7C-45BE-9D9A-7351DB1252F5}"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0B4295-D1BC-4EDD-B9C8-A52EBCB634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5A1D58-4F7C-45BE-9D9A-7351DB1252F5}" type="datetimeFigureOut">
              <a:rPr lang="en-IN" smtClean="0"/>
              <a:t>14-07-2024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0B4295-D1BC-4EDD-B9C8-A52EBCB634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p:cNvSpPr>
            <a:spLocks noGrp="1"/>
          </p:cNvSpPr>
          <p:nvPr>
            <p:ph type="ctrTitle"/>
          </p:nvPr>
        </p:nvSpPr>
        <p:spPr>
          <a:xfrm>
            <a:off x="1467485" y="1319530"/>
            <a:ext cx="4561205" cy="2084705"/>
          </a:xfrm>
        </p:spPr>
        <p:txBody>
          <a:bodyPr anchor="b">
            <a:normAutofit/>
          </a:bodyPr>
          <a:lstStyle/>
          <a:p>
            <a:pPr>
              <a:spcBef>
                <a:spcPts val="600"/>
              </a:spcBef>
              <a:spcAft>
                <a:spcPts val="600"/>
              </a:spcAft>
            </a:pPr>
            <a:r>
              <a:rPr lang="en-US" sz="3200" b="1" dirty="0">
                <a:solidFill>
                  <a:srgbClr val="595959"/>
                </a:solidFill>
                <a:effectLst/>
                <a:latin typeface="Times New Roman" panose="02020603050405020304" pitchFamily="18" charset="0"/>
                <a:ea typeface="Bookman Old Style" panose="02050604050505020204" pitchFamily="18" charset="0"/>
              </a:rPr>
              <a:t>Emotions Behind the Screen: </a:t>
            </a:r>
            <a:r>
              <a:rPr lang="en-IN" altLang="en-US" sz="3200" b="1" dirty="0">
                <a:solidFill>
                  <a:srgbClr val="595959"/>
                </a:solidFill>
                <a:effectLst/>
                <a:latin typeface="Times New Roman" panose="02020603050405020304" pitchFamily="18" charset="0"/>
                <a:ea typeface="Bookman Old Style" panose="02050604050505020204" pitchFamily="18" charset="0"/>
              </a:rPr>
              <a:t>Sentimental Analysis of </a:t>
            </a:r>
            <a:r>
              <a:rPr lang="en-IN" altLang="en-US" sz="3200" b="1" dirty="0">
                <a:solidFill>
                  <a:srgbClr val="595959"/>
                </a:solidFill>
                <a:latin typeface="Times New Roman" panose="02020603050405020304" pitchFamily="18" charset="0"/>
                <a:ea typeface="Bookman Old Style" panose="02050604050505020204" pitchFamily="18" charset="0"/>
              </a:rPr>
              <a:t>Course</a:t>
            </a:r>
            <a:r>
              <a:rPr lang="en-IN" altLang="en-US" sz="3200" b="1" dirty="0">
                <a:solidFill>
                  <a:srgbClr val="595959"/>
                </a:solidFill>
                <a:effectLst/>
                <a:latin typeface="Times New Roman" panose="02020603050405020304" pitchFamily="18" charset="0"/>
                <a:ea typeface="Bookman Old Style" panose="02050604050505020204" pitchFamily="18" charset="0"/>
              </a:rPr>
              <a:t> Review</a:t>
            </a:r>
          </a:p>
        </p:txBody>
      </p:sp>
      <p:sp>
        <p:nvSpPr>
          <p:cNvPr id="3" name="Subtitle 2"/>
          <p:cNvSpPr>
            <a:spLocks noGrp="1"/>
          </p:cNvSpPr>
          <p:nvPr>
            <p:ph type="subTitle" idx="1"/>
          </p:nvPr>
        </p:nvSpPr>
        <p:spPr>
          <a:xfrm>
            <a:off x="1467569" y="4734071"/>
            <a:ext cx="4561369" cy="1051429"/>
          </a:xfrm>
        </p:spPr>
        <p:txBody>
          <a:bodyPr anchor="t">
            <a:normAutofit/>
          </a:bodyPr>
          <a:lstStyle/>
          <a:p>
            <a:r>
              <a:rPr lang="en-IN" sz="1400" dirty="0">
                <a:solidFill>
                  <a:srgbClr val="595959"/>
                </a:solidFill>
                <a:latin typeface="Times New Roman" panose="02020603050405020304" pitchFamily="18" charset="0"/>
                <a:cs typeface="Times New Roman" panose="02020603050405020304" pitchFamily="18" charset="0"/>
              </a:rPr>
              <a:t>Student Name: RYDHAM GUPTA</a:t>
            </a:r>
          </a:p>
          <a:p>
            <a:r>
              <a:rPr lang="en-IN" sz="1400" dirty="0">
                <a:solidFill>
                  <a:srgbClr val="595959"/>
                </a:solidFill>
                <a:latin typeface="Times New Roman" panose="02020603050405020304" pitchFamily="18" charset="0"/>
                <a:cs typeface="Times New Roman" panose="02020603050405020304" pitchFamily="18" charset="0"/>
              </a:rPr>
              <a:t>Roll Number: 2021398</a:t>
            </a:r>
          </a:p>
          <a:p>
            <a:r>
              <a:rPr lang="en-IN" sz="1400" dirty="0">
                <a:solidFill>
                  <a:srgbClr val="595959"/>
                </a:solidFill>
                <a:latin typeface="Times New Roman" panose="02020603050405020304" pitchFamily="18" charset="0"/>
                <a:cs typeface="Times New Roman" panose="02020603050405020304" pitchFamily="18" charset="0"/>
              </a:rPr>
              <a:t>Section: CSE-B</a:t>
            </a:r>
          </a:p>
        </p:txBody>
      </p:sp>
      <p:pic>
        <p:nvPicPr>
          <p:cNvPr id="1026" name="Picture 2" descr="GitHub - srini047/text-based-sentime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484" y="2615474"/>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17523" y="3746527"/>
            <a:ext cx="5357762" cy="645160"/>
          </a:xfrm>
          <a:prstGeom prst="rect">
            <a:avLst/>
          </a:prstGeom>
          <a:noFill/>
        </p:spPr>
        <p:txBody>
          <a:bodyPr wrap="square" rtlCol="0">
            <a:spAutoFit/>
          </a:bodyPr>
          <a:lstStyle/>
          <a:p>
            <a:r>
              <a:rPr lang="en-IN" sz="1800" dirty="0">
                <a:solidFill>
                  <a:srgbClr val="595959"/>
                </a:solidFill>
                <a:latin typeface="Times New Roman" panose="02020603050405020304" pitchFamily="18" charset="0"/>
                <a:cs typeface="Times New Roman" panose="02020603050405020304" pitchFamily="18" charset="0"/>
              </a:rPr>
              <a:t>Mentor Name: Dr. Amit Kumar, Associate Professor</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IN" sz="5400" dirty="0"/>
              <a:t>Introduction</a:t>
            </a:r>
          </a:p>
        </p:txBody>
      </p:sp>
      <p:sp>
        <p:nvSpPr>
          <p:cNvPr id="2057" name="sketch line"/>
          <p:cNvSpPr>
            <a:spLocks noGrp="1" noRot="1" noChangeAspect="1" noMove="1" noResize="1" noEditPoints="1" noAdjustHandles="1" noChangeArrowheads="1" noChangeShapeType="1" noTextEdit="1"/>
          </p:cNvSpPr>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anchor="t">
            <a:normAutofit/>
          </a:bodyPr>
          <a:lstStyle/>
          <a:p>
            <a:r>
              <a:rPr lang="en-US" sz="1700" dirty="0">
                <a:effectLst/>
                <a:latin typeface="Times New Roman" panose="02020603050405020304" pitchFamily="18" charset="0"/>
                <a:ea typeface="SimSun" panose="02010600030101010101" pitchFamily="2" charset="-122"/>
              </a:rPr>
              <a:t>Sentimental analysis is a process to determine the emotion tone of text as positive, negative or neutral. It provides us the emotion of user behind the screen of computer.</a:t>
            </a:r>
          </a:p>
          <a:p>
            <a:r>
              <a:rPr lang="en-US" sz="1700" dirty="0">
                <a:effectLst/>
                <a:latin typeface="Times New Roman" panose="02020603050405020304" pitchFamily="18" charset="0"/>
                <a:ea typeface="SimSun" panose="02010600030101010101" pitchFamily="2" charset="-122"/>
              </a:rPr>
              <a:t>Sentiment Analysis classifies these reviews based on polarity as neutral, positive and negative.</a:t>
            </a:r>
            <a:endParaRPr lang="en-US" sz="1700" dirty="0">
              <a:latin typeface="Times New Roman" panose="02020603050405020304" pitchFamily="18" charset="0"/>
              <a:ea typeface="SimSun" panose="02010600030101010101" pitchFamily="2" charset="-122"/>
            </a:endParaRPr>
          </a:p>
          <a:p>
            <a:r>
              <a:rPr lang="en-US" sz="1700" dirty="0">
                <a:effectLst/>
                <a:latin typeface="Times New Roman" panose="02020603050405020304" pitchFamily="18" charset="0"/>
                <a:ea typeface="SimSun" panose="02010600030101010101" pitchFamily="2" charset="-122"/>
              </a:rPr>
              <a:t>It is useful for instructors to find out the opinion of students on the courses they have provided.</a:t>
            </a:r>
          </a:p>
          <a:p>
            <a:r>
              <a:rPr lang="en-US" sz="1700" dirty="0">
                <a:effectLst/>
                <a:latin typeface="Times New Roman" panose="02020603050405020304" pitchFamily="18" charset="0"/>
                <a:ea typeface="SimSun" panose="02010600030101010101" pitchFamily="2" charset="-122"/>
              </a:rPr>
              <a:t> It can also help other students to find out the validity and effectiveness of the course.</a:t>
            </a:r>
            <a:endParaRPr lang="en-IN" sz="1700" dirty="0"/>
          </a:p>
        </p:txBody>
      </p:sp>
      <p:pic>
        <p:nvPicPr>
          <p:cNvPr id="2050" name="Picture 2" descr="How To Get Good Reviews for Your Business | Tradify™"/>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02096" y="1891000"/>
            <a:ext cx="5458968" cy="307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t>Problem Statement</a:t>
            </a:r>
          </a:p>
        </p:txBody>
      </p:sp>
      <p:sp>
        <p:nvSpPr>
          <p:cNvPr id="16"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lnSpcReduction="10000"/>
          </a:bodyPr>
          <a:lstStyle/>
          <a:p>
            <a:r>
              <a:rPr lang="en-US" sz="2200" dirty="0">
                <a:effectLst/>
                <a:latin typeface="Times New Roman" panose="02020603050405020304" pitchFamily="18" charset="0"/>
                <a:ea typeface="SimSun" panose="02010600030101010101" pitchFamily="2" charset="-122"/>
              </a:rPr>
              <a:t>The objective of this project is to perform sentiment analysis on a dataset of  </a:t>
            </a:r>
            <a:r>
              <a:rPr lang="en-IN" altLang="en-US" sz="2200" dirty="0">
                <a:effectLst/>
                <a:latin typeface="Times New Roman" panose="02020603050405020304" pitchFamily="18" charset="0"/>
                <a:ea typeface="SimSun" panose="02010600030101010101" pitchFamily="2" charset="-122"/>
              </a:rPr>
              <a:t>course</a:t>
            </a:r>
            <a:r>
              <a:rPr lang="en-US" sz="2200" dirty="0">
                <a:effectLst/>
                <a:latin typeface="Times New Roman" panose="02020603050405020304" pitchFamily="18" charset="0"/>
                <a:ea typeface="SimSun" panose="02010600030101010101" pitchFamily="2" charset="-122"/>
              </a:rPr>
              <a:t> Reviews done by students that accurately </a:t>
            </a:r>
            <a:r>
              <a:rPr lang="en-IN" altLang="en-US" sz="2200" dirty="0">
                <a:effectLst/>
                <a:latin typeface="Times New Roman" panose="02020603050405020304" pitchFamily="18" charset="0"/>
                <a:ea typeface="SimSun" panose="02010600030101010101" pitchFamily="2" charset="-122"/>
              </a:rPr>
              <a:t>predicts </a:t>
            </a:r>
            <a:r>
              <a:rPr lang="en-US" sz="2200" dirty="0">
                <a:effectLst/>
                <a:latin typeface="Times New Roman" panose="02020603050405020304" pitchFamily="18" charset="0"/>
                <a:ea typeface="SimSun" panose="02010600030101010101" pitchFamily="2" charset="-122"/>
              </a:rPr>
              <a:t>reviews as either positive, negative</a:t>
            </a:r>
            <a:r>
              <a:rPr lang="en-IN" altLang="en-US" sz="2200" dirty="0">
                <a:effectLst/>
                <a:latin typeface="Times New Roman" panose="02020603050405020304" pitchFamily="18" charset="0"/>
                <a:ea typeface="SimSun" panose="02010600030101010101" pitchFamily="2" charset="-122"/>
              </a:rPr>
              <a:t>.</a:t>
            </a:r>
            <a:endParaRPr lang="en-US" sz="2200" dirty="0">
              <a:effectLst/>
              <a:latin typeface="Times New Roman" panose="02020603050405020304" pitchFamily="18" charset="0"/>
              <a:ea typeface="SimSun" panose="02010600030101010101" pitchFamily="2" charset="-122"/>
            </a:endParaRPr>
          </a:p>
          <a:p>
            <a:r>
              <a:rPr lang="en-US" sz="2200" dirty="0">
                <a:effectLst/>
                <a:latin typeface="Times New Roman" panose="02020603050405020304" pitchFamily="18" charset="0"/>
                <a:ea typeface="SimSun" panose="02010600030101010101" pitchFamily="2" charset="-122"/>
              </a:rPr>
              <a:t>This analysis has been done using NLTK (natural language toolkit) pretrained models: -</a:t>
            </a:r>
          </a:p>
          <a:p>
            <a:endParaRPr lang="en-IN" sz="2200" dirty="0">
              <a:effectLst/>
              <a:latin typeface="Calibri" panose="020F0502020204030204" pitchFamily="34" charset="0"/>
              <a:ea typeface="Calibri" panose="020F0502020204030204" pitchFamily="34" charset="0"/>
            </a:endParaRPr>
          </a:p>
          <a:p>
            <a:pPr marL="800100" lvl="1" indent="-342900">
              <a:buFont typeface="+mj-lt"/>
              <a:buAutoNum type="arabicPeriod"/>
            </a:pPr>
            <a:r>
              <a:rPr lang="en-US" sz="2200" dirty="0">
                <a:effectLst/>
                <a:latin typeface="Times New Roman" panose="02020603050405020304" pitchFamily="18" charset="0"/>
                <a:ea typeface="SimSun" panose="02010600030101010101" pitchFamily="2" charset="-122"/>
              </a:rPr>
              <a:t>Logistic Regression: This is a popular algorithm for binary classification problems, where the goal is to predict a binary outcome based on a set of features. In this</a:t>
            </a:r>
            <a:r>
              <a:rPr lang="en-IN" altLang="en-US" sz="2200"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project, logistic regression is used to predict the sentiment of course reviews</a:t>
            </a:r>
            <a:r>
              <a:rPr lang="en-IN" altLang="en-US" sz="2200"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(positive or negative).</a:t>
            </a:r>
          </a:p>
          <a:p>
            <a:pPr marL="800100" lvl="1" indent="-342900">
              <a:buFont typeface="+mj-lt"/>
              <a:buAutoNum type="arabicPeriod"/>
            </a:pPr>
            <a:endParaRPr lang="en-US" sz="2200" dirty="0">
              <a:effectLst/>
              <a:latin typeface="Times New Roman" panose="02020603050405020304" pitchFamily="18" charset="0"/>
              <a:ea typeface="SimSun" panose="02010600030101010101" pitchFamily="2" charset="-122"/>
            </a:endParaRPr>
          </a:p>
          <a:p>
            <a:pPr marL="800100" lvl="1" indent="-342900">
              <a:spcAft>
                <a:spcPts val="600"/>
              </a:spcAft>
              <a:buFont typeface="+mj-lt"/>
              <a:buAutoNum type="arabicPeriod"/>
            </a:pPr>
            <a:r>
              <a:rPr lang="en-US" sz="2200" dirty="0">
                <a:effectLst/>
                <a:latin typeface="Times New Roman" panose="02020603050405020304" pitchFamily="18" charset="0"/>
                <a:ea typeface="SimSun" panose="02010600030101010101" pitchFamily="2" charset="-122"/>
              </a:rPr>
              <a:t>TF-IDF Vectorization: This is a technique used to convert text data into a numerical representation that can be used by machine learning algorithms. TF-IDF (Term Frequency-Inverse Document Frequency) takes into account the importance of each word in the entire corpus, not just its frequency in a single document.</a:t>
            </a:r>
          </a:p>
          <a:p>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514350" indent="-514350">
              <a:buFont typeface="+mj-lt"/>
              <a:buAutoNum type="arabicPeriod"/>
            </a:pPr>
            <a:r>
              <a:rPr lang="en-IN" dirty="0"/>
              <a:t>Python</a:t>
            </a:r>
          </a:p>
          <a:p>
            <a:pPr marL="971550" lvl="1" indent="-514350">
              <a:buFont typeface="+mj-lt"/>
              <a:buAutoNum type="arabicPeriod"/>
            </a:pPr>
            <a:r>
              <a:rPr lang="en-US" sz="1800" dirty="0">
                <a:solidFill>
                  <a:srgbClr val="000000"/>
                </a:solidFill>
                <a:effectLst/>
                <a:latin typeface="Times New Roman" panose="02020603050405020304" pitchFamily="18" charset="0"/>
                <a:ea typeface="SimSun" panose="02010600030101010101" pitchFamily="2" charset="-122"/>
              </a:rPr>
              <a:t>Python was chosen because it is the ideal programming language for our project due to its versatility, ease of use, and cross-platform compatibility</a:t>
            </a:r>
            <a:r>
              <a:rPr lang="en-IN" sz="1800" dirty="0">
                <a:solidFill>
                  <a:srgbClr val="000000"/>
                </a:solidFill>
                <a:effectLst/>
                <a:latin typeface="Times New Roman" panose="02020603050405020304" pitchFamily="18" charset="0"/>
                <a:ea typeface="SimSun" panose="02010600030101010101" pitchFamily="2" charset="-122"/>
              </a:rPr>
              <a:t>.</a:t>
            </a:r>
          </a:p>
          <a:p>
            <a:pPr marL="971550" lvl="1" indent="-514350">
              <a:buFont typeface="+mj-lt"/>
              <a:buAutoNum type="arabicPeriod"/>
            </a:pPr>
            <a:r>
              <a:rPr lang="en-US" sz="1800" dirty="0">
                <a:solidFill>
                  <a:srgbClr val="000000"/>
                </a:solidFill>
                <a:effectLst/>
                <a:latin typeface="Times New Roman" panose="02020603050405020304" pitchFamily="18" charset="0"/>
                <a:ea typeface="SimSun" panose="02010600030101010101" pitchFamily="2" charset="-122"/>
              </a:rPr>
              <a:t>Its interpreter-based system allows for rapid prototyping and instant execution of code, making it perfect for iterative development and testing. </a:t>
            </a:r>
            <a:endParaRPr lang="en-IN" sz="1800" dirty="0">
              <a:solidFill>
                <a:srgbClr val="000000"/>
              </a:solidFill>
              <a:latin typeface="Times New Roman" panose="02020603050405020304" pitchFamily="18" charset="0"/>
              <a:ea typeface="SimSun" panose="02010600030101010101" pitchFamily="2" charset="-122"/>
            </a:endParaRPr>
          </a:p>
          <a:p>
            <a:pPr marL="457200" lvl="1" indent="0">
              <a:buNone/>
            </a:pPr>
            <a:r>
              <a:rPr lang="en-US" sz="3200" b="1" dirty="0">
                <a:solidFill>
                  <a:srgbClr val="000000"/>
                </a:solidFill>
                <a:effectLst/>
                <a:latin typeface="Times New Roman" panose="02020603050405020304" pitchFamily="18" charset="0"/>
                <a:ea typeface="SimSun" panose="02010600030101010101" pitchFamily="2" charset="-122"/>
              </a:rPr>
              <a:t>Advantages of Using Python</a:t>
            </a:r>
            <a:r>
              <a:rPr lang="en-IN" sz="3200" b="1" dirty="0">
                <a:solidFill>
                  <a:srgbClr val="000000"/>
                </a:solidFill>
                <a:effectLst/>
                <a:latin typeface="Times New Roman" panose="02020603050405020304" pitchFamily="18" charset="0"/>
                <a:ea typeface="SimSun" panose="02010600030101010101" pitchFamily="2" charset="-122"/>
              </a:rPr>
              <a:t>:</a:t>
            </a:r>
          </a:p>
          <a:p>
            <a:pPr marL="1428750" lvl="2" indent="-514350">
              <a:buFont typeface="+mj-lt"/>
              <a:buAutoNum type="arabicPeriod"/>
            </a:pPr>
            <a:r>
              <a:rPr lang="en-IN" dirty="0">
                <a:latin typeface="Times New Roman" panose="02020603050405020304" pitchFamily="18" charset="0"/>
                <a:cs typeface="Times New Roman" panose="02020603050405020304" pitchFamily="18" charset="0"/>
              </a:rPr>
              <a:t>Cross-Platform Compatibility</a:t>
            </a:r>
          </a:p>
          <a:p>
            <a:pPr marL="1428750" lvl="2" indent="-514350">
              <a:buFont typeface="+mj-lt"/>
              <a:buAutoNum type="arabicPeriod"/>
            </a:pPr>
            <a:r>
              <a:rPr lang="en-IN" dirty="0">
                <a:latin typeface="Times New Roman" panose="02020603050405020304" pitchFamily="18" charset="0"/>
                <a:cs typeface="Times New Roman" panose="02020603050405020304" pitchFamily="18" charset="0"/>
              </a:rPr>
              <a:t>Readability and Conciseness</a:t>
            </a:r>
          </a:p>
          <a:p>
            <a:pPr marL="1428750" lvl="2" indent="-514350">
              <a:buFont typeface="+mj-lt"/>
              <a:buAutoNum type="arabicPeriod"/>
            </a:pPr>
            <a:r>
              <a:rPr lang="en-IN" dirty="0">
                <a:latin typeface="Times New Roman" panose="02020603050405020304" pitchFamily="18" charset="0"/>
                <a:cs typeface="Times New Roman" panose="02020603050405020304" pitchFamily="18" charset="0"/>
              </a:rPr>
              <a:t>Rapid Prototyping</a:t>
            </a:r>
          </a:p>
          <a:p>
            <a:pPr marL="1428750" lvl="2" indent="-514350">
              <a:buFont typeface="+mj-lt"/>
              <a:buAutoNum type="arabicPeriod"/>
            </a:pPr>
            <a:r>
              <a:rPr lang="en-IN" dirty="0">
                <a:latin typeface="Times New Roman" panose="02020603050405020304" pitchFamily="18" charset="0"/>
                <a:cs typeface="Times New Roman" panose="02020603050405020304" pitchFamily="18" charset="0"/>
              </a:rPr>
              <a:t>Open-Source Community and Support</a:t>
            </a:r>
          </a:p>
          <a:p>
            <a:pPr marL="1428750" lvl="2" indent="-514350">
              <a:buFont typeface="+mj-lt"/>
              <a:buAutoNum type="arabicPeriod"/>
            </a:pPr>
            <a:r>
              <a:rPr lang="en-IN" dirty="0">
                <a:latin typeface="Times New Roman" panose="02020603050405020304" pitchFamily="18" charset="0"/>
                <a:cs typeface="Times New Roman" panose="02020603050405020304" pitchFamily="18" charset="0"/>
              </a:rPr>
              <a:t>Object-Oriented and Dynamic Semantics</a:t>
            </a:r>
          </a:p>
          <a:p>
            <a:pPr marL="1428750" lvl="2" indent="-514350">
              <a:buFont typeface="+mj-lt"/>
              <a:buAutoNum type="arabicPeriod"/>
            </a:pPr>
            <a:r>
              <a:rPr lang="en-IN" dirty="0">
                <a:latin typeface="Times New Roman" panose="02020603050405020304" pitchFamily="18" charset="0"/>
                <a:cs typeface="Times New Roman" panose="02020603050405020304" pitchFamily="18" charset="0"/>
              </a:rPr>
              <a:t>Graphical User Interface (GUI) Support</a:t>
            </a:r>
          </a:p>
        </p:txBody>
      </p:sp>
      <p:pic>
        <p:nvPicPr>
          <p:cNvPr id="3074" name="Picture 2" descr="Python - Wik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101" y="3291348"/>
            <a:ext cx="2733215" cy="2733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p:cNvSpPr>
            <a:spLocks noGrp="1" noRot="1" noChangeAspect="1" noMove="1" noResize="1" noEditPoints="1" noAdjustHandles="1" noChangeArrowheads="1" noChangeShapeType="1" noTextEdit="1"/>
          </p:cNvSpPr>
          <p:nvPr/>
        </p:nvSpPr>
        <p:spPr>
          <a:xfrm>
            <a:off x="-1" y="0"/>
            <a:ext cx="12192000" cy="3429000"/>
          </a:xfrm>
          <a:prstGeom prst="rect">
            <a:avLst/>
          </a:prstGeom>
          <a:ln>
            <a:noFill/>
          </a:ln>
          <a:effectLst>
            <a:outerShdw blurRad="203200" dist="127000" dir="5400000" sx="94000" sy="94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2" y="225297"/>
            <a:ext cx="4495999" cy="2658201"/>
          </a:xfrm>
        </p:spPr>
        <p:txBody>
          <a:bodyPr anchor="ctr">
            <a:normAutofit/>
          </a:bodyPr>
          <a:lstStyle/>
          <a:p>
            <a:r>
              <a:rPr lang="en-IN" sz="4000" b="1" dirty="0"/>
              <a:t>Logistic Regression:</a:t>
            </a:r>
          </a:p>
        </p:txBody>
      </p:sp>
      <p:sp>
        <p:nvSpPr>
          <p:cNvPr id="3" name="Content Placeholder 2"/>
          <p:cNvSpPr>
            <a:spLocks noGrp="1"/>
          </p:cNvSpPr>
          <p:nvPr>
            <p:ph idx="1"/>
          </p:nvPr>
        </p:nvSpPr>
        <p:spPr>
          <a:xfrm>
            <a:off x="996950" y="2165985"/>
            <a:ext cx="10431145" cy="4173855"/>
          </a:xfrm>
        </p:spPr>
        <p:txBody>
          <a:bodyPr anchor="ctr">
            <a:noAutofit/>
          </a:bodyPr>
          <a:lstStyle/>
          <a:p>
            <a:r>
              <a:rPr lang="en-US" sz="1600">
                <a:effectLst/>
                <a:latin typeface="Times New Roman" panose="02020603050405020304" pitchFamily="18" charset="0"/>
                <a:ea typeface="TimesNewRomanPS-BoldMT"/>
                <a:cs typeface="Calibri" panose="020F0502020204030204" pitchFamily="34" charset="0"/>
              </a:rPr>
              <a:t>We import all important libraries for </a:t>
            </a:r>
            <a:r>
              <a:rPr lang="en-IN" altLang="en-US" sz="1600">
                <a:effectLst/>
                <a:latin typeface="Times New Roman" panose="02020603050405020304" pitchFamily="18" charset="0"/>
                <a:ea typeface="TimesNewRomanPS-BoldMT"/>
                <a:cs typeface="Calibri" panose="020F0502020204030204" pitchFamily="34" charset="0"/>
              </a:rPr>
              <a:t>logisticRegression </a:t>
            </a:r>
            <a:r>
              <a:rPr lang="en-US" sz="1600">
                <a:effectLst/>
                <a:latin typeface="Times New Roman" panose="02020603050405020304" pitchFamily="18" charset="0"/>
                <a:ea typeface="TimesNewRomanPS-BoldMT"/>
                <a:cs typeface="Calibri" panose="020F0502020204030204" pitchFamily="34" charset="0"/>
              </a:rPr>
              <a:t>then we </a:t>
            </a:r>
            <a:r>
              <a:rPr lang="en-IN" altLang="en-US" sz="1600">
                <a:effectLst/>
                <a:latin typeface="Times New Roman" panose="02020603050405020304" pitchFamily="18" charset="0"/>
                <a:ea typeface="TimesNewRomanPS-BoldMT"/>
                <a:cs typeface="Calibri" panose="020F0502020204030204" pitchFamily="34" charset="0"/>
              </a:rPr>
              <a:t>create model using LogisticRegression</a:t>
            </a:r>
            <a:r>
              <a:rPr lang="en-US" sz="1600">
                <a:effectLst/>
                <a:latin typeface="Times New Roman" panose="02020603050405020304" pitchFamily="18" charset="0"/>
                <a:ea typeface="TimesNewRomanPS-BoldMT"/>
                <a:cs typeface="Calibri" panose="020F0502020204030204" pitchFamily="34" charset="0"/>
              </a:rPr>
              <a:t>() function to perform Sentiment Analysis. </a:t>
            </a:r>
          </a:p>
          <a:p>
            <a:endParaRPr lang="en-US" sz="1600">
              <a:effectLst/>
              <a:latin typeface="Times New Roman" panose="02020603050405020304" pitchFamily="18" charset="0"/>
              <a:ea typeface="TimesNewRomanPS-BoldMT"/>
              <a:cs typeface="Calibri" panose="020F0502020204030204" pitchFamily="34" charset="0"/>
            </a:endParaRPr>
          </a:p>
          <a:p>
            <a:r>
              <a:rPr lang="en-IN" altLang="en-US" sz="1600">
                <a:effectLst/>
                <a:latin typeface="Times New Roman" panose="02020603050405020304" pitchFamily="18" charset="0"/>
                <a:ea typeface="TimesNewRomanPS-BoldMT"/>
                <a:cs typeface="Calibri" panose="020F0502020204030204" pitchFamily="34" charset="0"/>
              </a:rPr>
              <a:t>T</a:t>
            </a:r>
            <a:r>
              <a:rPr lang="en-US" sz="1600">
                <a:effectLst/>
                <a:latin typeface="Times New Roman" panose="02020603050405020304" pitchFamily="18" charset="0"/>
                <a:ea typeface="TimesNewRomanPS-BoldMT"/>
                <a:cs typeface="Calibri" panose="020F0502020204030204" pitchFamily="34" charset="0"/>
              </a:rPr>
              <a:t>he predict method of the LogisticRegression model returns the predicted class labels, which are either 0 (negative) or 1 (positive). However, the underlying probability values are used to make these predictions.</a:t>
            </a:r>
          </a:p>
          <a:p>
            <a:endParaRPr lang="en-US" sz="1600">
              <a:effectLst/>
              <a:latin typeface="Times New Roman" panose="02020603050405020304" pitchFamily="18" charset="0"/>
              <a:ea typeface="TimesNewRomanPS-BoldMT"/>
              <a:cs typeface="Calibri" panose="020F0502020204030204" pitchFamily="34" charset="0"/>
            </a:endParaRPr>
          </a:p>
          <a:p>
            <a:pPr marL="0" indent="0">
              <a:buNone/>
            </a:pPr>
            <a:r>
              <a:rPr lang="en-IN" altLang="en-US" sz="1600" b="1">
                <a:effectLst/>
                <a:latin typeface="Times New Roman" panose="02020603050405020304" pitchFamily="18" charset="0"/>
                <a:ea typeface="TimesNewRomanPS-BoldMT"/>
                <a:cs typeface="Calibri" panose="020F0502020204030204" pitchFamily="34" charset="0"/>
              </a:rPr>
              <a:t>      </a:t>
            </a:r>
            <a:r>
              <a:rPr lang="en-US" sz="1600" b="1">
                <a:effectLst/>
                <a:latin typeface="Times New Roman" panose="02020603050405020304" pitchFamily="18" charset="0"/>
                <a:ea typeface="TimesNewRomanPS-BoldMT"/>
                <a:cs typeface="Calibri" panose="020F0502020204030204" pitchFamily="34" charset="0"/>
              </a:rPr>
              <a:t>The advantages of logistic regression include:</a:t>
            </a:r>
          </a:p>
          <a:p>
            <a:endParaRPr lang="en-US" sz="1600">
              <a:effectLst/>
              <a:latin typeface="Times New Roman" panose="02020603050405020304" pitchFamily="18" charset="0"/>
              <a:ea typeface="TimesNewRomanPS-BoldMT"/>
              <a:cs typeface="Calibri" panose="020F0502020204030204" pitchFamily="34" charset="0"/>
            </a:endParaRPr>
          </a:p>
          <a:p>
            <a:r>
              <a:rPr lang="en-US" sz="1600">
                <a:effectLst/>
                <a:latin typeface="Times New Roman" panose="02020603050405020304" pitchFamily="18" charset="0"/>
                <a:ea typeface="TimesNewRomanPS-BoldMT"/>
                <a:cs typeface="Calibri" panose="020F0502020204030204" pitchFamily="34" charset="0"/>
              </a:rPr>
              <a:t>1. Interpretability: coefficients can be easily interpreted as odds ratios</a:t>
            </a:r>
          </a:p>
          <a:p>
            <a:r>
              <a:rPr lang="en-US" sz="1600">
                <a:effectLst/>
                <a:latin typeface="Times New Roman" panose="02020603050405020304" pitchFamily="18" charset="0"/>
                <a:ea typeface="TimesNewRomanPS-BoldMT"/>
                <a:cs typeface="Calibri" panose="020F0502020204030204" pitchFamily="34" charset="0"/>
              </a:rPr>
              <a:t>2. Flexibility: can handle both continuous and categorical predictors</a:t>
            </a:r>
          </a:p>
          <a:p>
            <a:r>
              <a:rPr lang="en-US" sz="1600">
                <a:effectLst/>
                <a:latin typeface="Times New Roman" panose="02020603050405020304" pitchFamily="18" charset="0"/>
                <a:ea typeface="TimesNewRomanPS-BoldMT"/>
                <a:cs typeface="Calibri" panose="020F0502020204030204" pitchFamily="34" charset="0"/>
              </a:rPr>
              <a:t>3. Robustness: can handle missing values and outliers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3025877" cy="914400"/>
          </a:xfrm>
        </p:spPr>
        <p:txBody>
          <a:bodyPr/>
          <a:lstStyle/>
          <a:p>
            <a:r>
              <a:rPr lang="en-IN" b="1" dirty="0"/>
              <a:t>RESULT:-</a:t>
            </a:r>
          </a:p>
        </p:txBody>
      </p:sp>
      <p:sp>
        <p:nvSpPr>
          <p:cNvPr id="5" name="TextBox 4"/>
          <p:cNvSpPr txBox="1"/>
          <p:nvPr/>
        </p:nvSpPr>
        <p:spPr>
          <a:xfrm>
            <a:off x="1454580" y="5322181"/>
            <a:ext cx="8448638" cy="922020"/>
          </a:xfrm>
          <a:prstGeom prst="rect">
            <a:avLst/>
          </a:prstGeom>
          <a:noFill/>
        </p:spPr>
        <p:txBody>
          <a:bodyPr wrap="square" rtlCol="0">
            <a:spAutoFit/>
          </a:bodyPr>
          <a:lstStyle/>
          <a:p>
            <a:r>
              <a:rPr lang="en-US" sz="1800" dirty="0">
                <a:effectLst/>
                <a:latin typeface="Times New Roman" panose="02020603050405020304" pitchFamily="18" charset="0"/>
                <a:ea typeface="SimSun" panose="02010600030101010101" pitchFamily="2" charset="-122"/>
              </a:rPr>
              <a:t>The web application created through  python streamlit library prompts the user to enter review through keyboard onto  the text field .After writing the review user can click the “predict” button and the sentiment of the text will be displayed.</a:t>
            </a:r>
          </a:p>
        </p:txBody>
      </p:sp>
      <p:pic>
        <p:nvPicPr>
          <p:cNvPr id="3" name="Picture 2">
            <a:extLst>
              <a:ext uri="{FF2B5EF4-FFF2-40B4-BE49-F238E27FC236}">
                <a16:creationId xmlns:a16="http://schemas.microsoft.com/office/drawing/2014/main" id="{F69B9468-7C33-2EF8-D224-8E2D66076B63}"/>
              </a:ext>
            </a:extLst>
          </p:cNvPr>
          <p:cNvPicPr>
            <a:picLocks noChangeAspect="1"/>
          </p:cNvPicPr>
          <p:nvPr/>
        </p:nvPicPr>
        <p:blipFill>
          <a:blip r:embed="rId2"/>
          <a:stretch>
            <a:fillRect/>
          </a:stretch>
        </p:blipFill>
        <p:spPr>
          <a:xfrm>
            <a:off x="175989" y="1769851"/>
            <a:ext cx="5502910" cy="2537460"/>
          </a:xfrm>
          <a:prstGeom prst="rect">
            <a:avLst/>
          </a:prstGeom>
        </p:spPr>
      </p:pic>
      <p:pic>
        <p:nvPicPr>
          <p:cNvPr id="6" name="Picture 5">
            <a:extLst>
              <a:ext uri="{FF2B5EF4-FFF2-40B4-BE49-F238E27FC236}">
                <a16:creationId xmlns:a16="http://schemas.microsoft.com/office/drawing/2014/main" id="{A812E52A-A712-4627-6B9A-D3611E2B8E08}"/>
              </a:ext>
            </a:extLst>
          </p:cNvPr>
          <p:cNvPicPr>
            <a:picLocks noChangeAspect="1"/>
          </p:cNvPicPr>
          <p:nvPr/>
        </p:nvPicPr>
        <p:blipFill>
          <a:blip r:embed="rId3"/>
          <a:stretch>
            <a:fillRect/>
          </a:stretch>
        </p:blipFill>
        <p:spPr>
          <a:xfrm>
            <a:off x="5823466" y="1769852"/>
            <a:ext cx="6286341" cy="25374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360680" y="23241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8069" y="381935"/>
            <a:ext cx="9356106" cy="1200329"/>
          </a:xfrm>
        </p:spPr>
        <p:txBody>
          <a:bodyPr anchor="t">
            <a:normAutofit/>
          </a:bodyPr>
          <a:lstStyle/>
          <a:p>
            <a:r>
              <a:rPr lang="en-IN" sz="8000"/>
              <a:t>Discussion</a:t>
            </a:r>
          </a:p>
        </p:txBody>
      </p:sp>
      <p:grpSp>
        <p:nvGrpSpPr>
          <p:cNvPr id="13" name="Group 12"/>
          <p:cNvGrpSpPr>
            <a:grpSpLocks noGrp="1" noUngrp="1" noRot="1" noChangeAspect="1" noMove="1" noResize="1"/>
          </p:cNvGrpSpPr>
          <p:nvPr/>
        </p:nvGrpSpPr>
        <p:grpSpPr>
          <a:xfrm>
            <a:off x="10994200" y="554152"/>
            <a:ext cx="574177" cy="1075866"/>
            <a:chOff x="10994200" y="554152"/>
            <a:chExt cx="574177" cy="1075866"/>
          </a:xfrm>
        </p:grpSpPr>
        <p:sp>
          <p:nvSpPr>
            <p:cNvPr id="14" name="Graphic 11"/>
            <p:cNvSpPr/>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0"/>
            <p:cNvSpPr/>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6" name="Graphic 12"/>
            <p:cNvSpPr/>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20" name="Straight Connector 19"/>
          <p:cNvCxnSpPr>
            <a:cxnSpLocks noGrp="1" noRot="1" noChangeAspect="1" noMove="1" noResize="1" noEditPoints="1" noAdjustHandles="1" noChangeArrowheads="1" noChangeShapeType="1"/>
          </p:cNvCxnSpPr>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p:nvPr/>
        </p:nvSpPr>
        <p:spPr>
          <a:xfrm>
            <a:off x="1428662" y="1825625"/>
            <a:ext cx="8874907" cy="3672422"/>
          </a:xfrm>
          <a:prstGeom prst="rect">
            <a:avLst/>
          </a:prstGeom>
        </p:spPr>
        <p:txBody>
          <a:bodyPr/>
          <a:lstStyle/>
          <a:p>
            <a:pPr defTabSz="768350">
              <a:spcAft>
                <a:spcPts val="600"/>
              </a:spcAft>
            </a:pPr>
            <a:r>
              <a:rPr lang="en-US" sz="1680" b="1" kern="1200" dirty="0">
                <a:solidFill>
                  <a:schemeClr val="tx1"/>
                </a:solidFill>
                <a:latin typeface="Times New Roman" panose="02020603050405020304" pitchFamily="18" charset="0"/>
                <a:ea typeface="SimSun" panose="02010600030101010101" pitchFamily="2" charset="-122"/>
                <a:cs typeface="+mn-cs"/>
              </a:rPr>
              <a:t>Model Performance:</a:t>
            </a:r>
            <a:r>
              <a:rPr lang="en-US" sz="1680" kern="1200" dirty="0">
                <a:solidFill>
                  <a:schemeClr val="tx1"/>
                </a:solidFill>
                <a:latin typeface="Times New Roman" panose="02020603050405020304" pitchFamily="18" charset="0"/>
                <a:ea typeface="SimSun" panose="02010600030101010101" pitchFamily="2" charset="-122"/>
                <a:cs typeface="+mn-cs"/>
              </a:rPr>
              <a:t> The logistic regression model demonstrated robust performance in distinguishing between positive and negative sentiments, achieving an accuracy of 85%. This indicates that our model preform better than other model  using Bag Of </a:t>
            </a:r>
            <a:r>
              <a:rPr lang="en-US" sz="1680" kern="1200" dirty="0" err="1">
                <a:solidFill>
                  <a:schemeClr val="tx1"/>
                </a:solidFill>
                <a:latin typeface="Times New Roman" panose="02020603050405020304" pitchFamily="18" charset="0"/>
                <a:ea typeface="SimSun" panose="02010600030101010101" pitchFamily="2" charset="-122"/>
                <a:cs typeface="+mn-cs"/>
              </a:rPr>
              <a:t>Words,Mixed</a:t>
            </a:r>
            <a:r>
              <a:rPr lang="en-US" sz="1680" kern="1200" dirty="0">
                <a:solidFill>
                  <a:schemeClr val="tx1"/>
                </a:solidFill>
                <a:latin typeface="Times New Roman" panose="02020603050405020304" pitchFamily="18" charset="0"/>
                <a:ea typeface="SimSun" panose="02010600030101010101" pitchFamily="2" charset="-122"/>
                <a:cs typeface="+mn-cs"/>
              </a:rPr>
              <a:t> Modelling etc.</a:t>
            </a:r>
          </a:p>
          <a:p>
            <a:pPr defTabSz="768350">
              <a:spcAft>
                <a:spcPts val="600"/>
              </a:spcAft>
            </a:pPr>
            <a:r>
              <a:rPr lang="en-US" sz="1680" b="1" kern="1200" dirty="0">
                <a:solidFill>
                  <a:schemeClr val="tx1"/>
                </a:solidFill>
                <a:latin typeface="Times New Roman" panose="02020603050405020304" pitchFamily="18" charset="0"/>
                <a:ea typeface="SimSun" panose="02010600030101010101" pitchFamily="2" charset="-122"/>
                <a:cs typeface="+mn-cs"/>
              </a:rPr>
              <a:t>Key Insights:</a:t>
            </a:r>
            <a:r>
              <a:rPr lang="en-US" sz="1680" kern="1200" dirty="0">
                <a:solidFill>
                  <a:schemeClr val="tx1"/>
                </a:solidFill>
                <a:latin typeface="Times New Roman" panose="02020603050405020304" pitchFamily="18" charset="0"/>
                <a:ea typeface="SimSun" panose="02010600030101010101" pitchFamily="2" charset="-122"/>
                <a:cs typeface="+mn-cs"/>
              </a:rPr>
              <a:t>  Analysis of the word clouds revealed [insights from word cloud analysis], providing deeper understanding of the sentiment-specific vocabulary and themes prevalent in the reviews.</a:t>
            </a:r>
          </a:p>
          <a:p>
            <a:pPr defTabSz="768350">
              <a:spcAft>
                <a:spcPts val="600"/>
              </a:spcAft>
            </a:pPr>
            <a:endParaRPr lang="en-IN" sz="2015" kern="1200" dirty="0">
              <a:solidFill>
                <a:schemeClr val="tx1"/>
              </a:solidFill>
              <a:latin typeface="Times New Roman" panose="02020603050405020304" pitchFamily="18" charset="0"/>
              <a:ea typeface="SimSun" panose="02010600030101010101" pitchFamily="2" charset="-122"/>
              <a:cs typeface="+mn-cs"/>
            </a:endParaRPr>
          </a:p>
          <a:p>
            <a:pPr>
              <a:spcAft>
                <a:spcPts val="600"/>
              </a:spcAft>
            </a:pPr>
            <a:endParaRPr lang="en-IN" dirty="0"/>
          </a:p>
        </p:txBody>
      </p:sp>
      <p:pic>
        <p:nvPicPr>
          <p:cNvPr id="4" name="Picture 3">
            <a:extLst>
              <a:ext uri="{FF2B5EF4-FFF2-40B4-BE49-F238E27FC236}">
                <a16:creationId xmlns:a16="http://schemas.microsoft.com/office/drawing/2014/main" id="{1456EE0F-2879-5539-361B-ED7F02F38D62}"/>
              </a:ext>
            </a:extLst>
          </p:cNvPr>
          <p:cNvPicPr>
            <a:picLocks noChangeAspect="1"/>
          </p:cNvPicPr>
          <p:nvPr/>
        </p:nvPicPr>
        <p:blipFill>
          <a:blip r:embed="rId2"/>
          <a:stretch>
            <a:fillRect/>
          </a:stretch>
        </p:blipFill>
        <p:spPr>
          <a:xfrm>
            <a:off x="1284612" y="4025090"/>
            <a:ext cx="4937760" cy="2033905"/>
          </a:xfrm>
          <a:prstGeom prst="rect">
            <a:avLst/>
          </a:prstGeom>
        </p:spPr>
      </p:pic>
      <p:pic>
        <p:nvPicPr>
          <p:cNvPr id="7" name="Picture 6">
            <a:extLst>
              <a:ext uri="{FF2B5EF4-FFF2-40B4-BE49-F238E27FC236}">
                <a16:creationId xmlns:a16="http://schemas.microsoft.com/office/drawing/2014/main" id="{C40FABBD-CC8B-A68D-E327-4CCA59747827}"/>
              </a:ext>
            </a:extLst>
          </p:cNvPr>
          <p:cNvPicPr>
            <a:picLocks noChangeAspect="1"/>
          </p:cNvPicPr>
          <p:nvPr/>
        </p:nvPicPr>
        <p:blipFill>
          <a:blip r:embed="rId3"/>
          <a:stretch>
            <a:fillRect/>
          </a:stretch>
        </p:blipFill>
        <p:spPr>
          <a:xfrm>
            <a:off x="6849309" y="3659661"/>
            <a:ext cx="4022577" cy="34307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dirty="0"/>
              <a:t>Conclusion And Future Works:</a:t>
            </a:r>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lnSpcReduction="10000"/>
          </a:bodyPr>
          <a:lstStyle/>
          <a:p>
            <a:r>
              <a:rPr lang="en-US" sz="2200" dirty="0">
                <a:effectLst/>
                <a:latin typeface="Times New Roman" panose="02020603050405020304" pitchFamily="18" charset="0"/>
                <a:ea typeface="SimSun" panose="02010600030101010101" pitchFamily="2" charset="-122"/>
              </a:rPr>
              <a:t>In conclusion, this project successfully developed a web application using Python and Streamlit that performs sentiment analysis on user-input reviews. The application utilizes a logistic regression model trained on a preprocessed dataset to predict the sentiment of reviews as either positive or negative. The project demonstrates the effectiveness of natural language processing techniques and machine learning algorithms in analyzing text data. The web application provides an intuitive interface for users to input reviews and receive instant sentiment analysis results, making it a valuable tool for businesses and individuals seeking to gauge public opinion or customer feedback.</a:t>
            </a:r>
          </a:p>
          <a:p>
            <a:endParaRPr lang="en-US" sz="2200" dirty="0">
              <a:latin typeface="Times New Roman" panose="02020603050405020304" pitchFamily="18" charset="0"/>
              <a:ea typeface="SimSun" panose="02010600030101010101" pitchFamily="2" charset="-122"/>
            </a:endParaRPr>
          </a:p>
          <a:p>
            <a:pPr lvl="1"/>
            <a:r>
              <a:rPr lang="en-US" sz="1885" dirty="0">
                <a:latin typeface="Times New Roman" panose="02020603050405020304" pitchFamily="18" charset="0"/>
                <a:ea typeface="SimSun" panose="02010600030101010101" pitchFamily="2" charset="-122"/>
              </a:rPr>
              <a:t>Future Works:-</a:t>
            </a:r>
          </a:p>
          <a:p>
            <a:pPr lvl="1"/>
            <a:endParaRPr lang="en-US" sz="1885" dirty="0">
              <a:latin typeface="Times New Roman" panose="02020603050405020304" pitchFamily="18" charset="0"/>
              <a:ea typeface="SimSun" panose="02010600030101010101" pitchFamily="2" charset="-122"/>
            </a:endParaRPr>
          </a:p>
          <a:p>
            <a:pPr lvl="1"/>
            <a:r>
              <a:rPr lang="en-US" sz="2200" b="1" dirty="0">
                <a:effectLst/>
                <a:latin typeface="Times New Roman" panose="02020603050405020304" pitchFamily="18" charset="0"/>
                <a:ea typeface="SimSun" panose="02010600030101010101" pitchFamily="2" charset="-122"/>
              </a:rPr>
              <a:t>Enhanced Text Processing</a:t>
            </a:r>
          </a:p>
          <a:p>
            <a:pPr lvl="1"/>
            <a:r>
              <a:rPr lang="en-US" sz="2200" b="1" dirty="0">
                <a:effectLst/>
                <a:latin typeface="Times New Roman" panose="02020603050405020304" pitchFamily="18" charset="0"/>
                <a:ea typeface="SimSun" panose="02010600030101010101" pitchFamily="2" charset="-122"/>
              </a:rPr>
              <a:t>Model Selection and Tuning:</a:t>
            </a:r>
            <a:r>
              <a:rPr lang="en-US" sz="2200" dirty="0">
                <a:effectLst/>
                <a:latin typeface="Times New Roman" panose="02020603050405020304" pitchFamily="18" charset="0"/>
                <a:ea typeface="SimSun" panose="02010600030101010101" pitchFamily="2" charset="-122"/>
              </a:rPr>
              <a:t> </a:t>
            </a:r>
          </a:p>
          <a:p>
            <a:pPr lvl="1"/>
            <a:r>
              <a:rPr lang="en-US" sz="2200" b="1" dirty="0">
                <a:effectLst/>
                <a:latin typeface="Times New Roman" panose="02020603050405020304" pitchFamily="18" charset="0"/>
                <a:ea typeface="SimSun" panose="02010600030101010101" pitchFamily="2" charset="-122"/>
              </a:rPr>
              <a:t>Real-Time Analysis and App Deployment</a:t>
            </a:r>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690</Words>
  <Application>Microsoft Office PowerPoint</Application>
  <PresentationFormat>Widescreen</PresentationFormat>
  <Paragraphs>52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Times New Roman</vt:lpstr>
      <vt:lpstr>Office Theme</vt:lpstr>
      <vt:lpstr>Emotions Behind the Screen: Sentimental Analysis of Course Review</vt:lpstr>
      <vt:lpstr>Introduction</vt:lpstr>
      <vt:lpstr>Problem Statement</vt:lpstr>
      <vt:lpstr>Methodology</vt:lpstr>
      <vt:lpstr>Logistic Regression:</vt:lpstr>
      <vt:lpstr>RESULT:-</vt:lpstr>
      <vt:lpstr>Discussion</vt:lpstr>
      <vt:lpstr>Conclusion And 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Kothari</dc:creator>
  <cp:lastModifiedBy>Rydham Gupta</cp:lastModifiedBy>
  <cp:revision>11</cp:revision>
  <dcterms:created xsi:type="dcterms:W3CDTF">2024-07-12T17:10:00Z</dcterms:created>
  <dcterms:modified xsi:type="dcterms:W3CDTF">2024-07-14T05:56:30Z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3E0531C99898472A9FAE1D8D96C3975D_12</vt:lpwstr>
  </property>
  <property fmtid="{D5CDD505-2E9C-101B-9397-08002B2CF9AE}" pid="3" name="KSOProductBuildVer">
    <vt:lpwstr>1033-12.2.0.17153</vt:lpwstr>
  </property>
</Properties>
</file>