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70" r:id="rId12"/>
    <p:sldId id="264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4FAB-0DB9-1090-1669-E8091859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B6698-31A8-D308-B81B-A42CBD88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83BD-C263-E251-35BC-8B18A0F6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8E49-400C-684E-9963-5245C5C7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38A3-8D06-9686-3542-47C01AF2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A6B6-F95A-4656-1560-590143D4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38672-0B18-4300-4914-241440AE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4136-1F06-03EC-26E1-2663FF0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FFD8-B46F-3B7C-9519-996DBB30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5184-A9E9-0FF9-C798-8899F0F2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36A4B-560B-58F6-D31E-987D2D680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0B48-8D7E-5BD4-AA40-AFAAE98F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14455-3F2B-020F-4086-DDD0AD9D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829B0-C446-8DFB-3087-0F58F19E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E007-8AF9-FB00-B8E5-D991169D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ABBD-2F04-0CEF-3248-E166E77E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DDFE-890E-CA8E-1DA2-F48968D4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20D9-EC0C-7FF7-2E98-A3D4F3B3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5AD6-09A5-9207-360E-0FF80FFD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AEFE-BB3C-2AFA-7D7D-79CC766A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07BE-FC51-337F-74ED-8E49FECE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E6F46-2F99-44E3-F302-50906767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04A6-83DF-A011-E2B5-B5F3AAC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FA56-1225-CC8F-C68C-D0DD25EA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F1C0-88F7-5382-27AE-DDED2754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7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F2DD-629A-89F2-901A-C3CD9B5A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FBCD-E358-B763-E6D2-BE811123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FE516-0715-FA5D-DC83-A5EF3429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A1993-5797-17BD-51DA-4F71F948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E752F-3EA8-9A3F-DA7F-F1DDD8FF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829C5-4148-56E9-C953-C0C41A39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AA80-7E93-1FE3-864B-DD81FF71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C0C4-D4FE-8281-722B-3D8C7DBE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ECE84-C35B-27A2-0045-B80276E5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91198-AB1C-2083-324D-9D38A1C2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00369-FC62-4779-BEDB-45089894E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C8667-091F-9792-108E-ED72D5F6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87927-92BC-1EC3-8D6D-AD805950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9B62B-E2DE-1725-0BB9-2B9DEE98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EC34-1902-B4DC-B740-4778F30F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93EFC-C29B-458C-5873-B98CA1E0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002-DB9E-1468-567D-442B0CB6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52DD0-FD6D-269B-5376-1F5645B9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B3118-E57A-CD09-8A13-859158DA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0A3B8-37AF-BD0E-3FDB-707FECDC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A6B21-65C6-4A3A-602C-9D4BABF8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7227-5F54-E0D5-104A-A563E0EB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E526-8479-2219-9980-EFA220A8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7B943-5646-C357-1270-40D6CC08E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A2A1-9520-7785-7F0B-C87437D2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6926-7132-1BBA-7294-441F5AA5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76F6C-30B6-C298-725E-A862B4BA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C492-745C-2CFA-66FA-4C348D1A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E8F5A-8E01-F70A-B030-ECEAD7CD5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19F3D-F442-349D-9B39-D60C0DAF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0317-2537-A4B4-9F23-16A08657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B61E-4165-DFAF-3FE5-1AF6999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87D0-E737-3C20-B426-FD5ADE3D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7E4A4-4CB8-3054-A7FF-F07AD6E9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961-5E41-5D62-87BD-99506AD3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59E8-2F91-0157-5E5E-C7D135DF3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4C3E-7A78-7D36-7418-FA2141273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5C19-CA37-052A-7F42-928444644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microsoft.com/en-us/azure/healthcare-apis/azure-api-for-fhir/over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oud.google.com/healthcare-api/docs/concepts/fhi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0B76-EB10-9137-5C5D-5228EC7C0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Interoperability Technology in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917D-2290-B7E2-A0A9-F3927F04D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Sharv Kulkarni</a:t>
            </a:r>
          </a:p>
          <a:p>
            <a:r>
              <a:rPr lang="en-IN" dirty="0"/>
              <a:t>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74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285F25-4FC1-C486-7213-F3A3A670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8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Time for Demo</a:t>
            </a:r>
          </a:p>
        </p:txBody>
      </p:sp>
    </p:spTree>
    <p:extLst>
      <p:ext uri="{BB962C8B-B14F-4D97-AF65-F5344CB8AC3E}">
        <p14:creationId xmlns:p14="http://schemas.microsoft.com/office/powerpoint/2010/main" val="339803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7005-3D0F-02E2-DB5C-A333822D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for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0B73-5C88-F839-5336-CC901856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IN" dirty="0"/>
              <a:t>Sophisticated Architecture</a:t>
            </a:r>
          </a:p>
          <a:p>
            <a:pPr>
              <a:lnSpc>
                <a:spcPct val="150000"/>
              </a:lnSpc>
            </a:pPr>
            <a:r>
              <a:rPr lang="en-IN" dirty="0"/>
              <a:t>Distributed Systems</a:t>
            </a:r>
          </a:p>
          <a:p>
            <a:pPr>
              <a:lnSpc>
                <a:spcPct val="150000"/>
              </a:lnSpc>
            </a:pPr>
            <a:r>
              <a:rPr lang="en-IN" dirty="0"/>
              <a:t>Data handling and translators</a:t>
            </a:r>
          </a:p>
          <a:p>
            <a:pPr>
              <a:lnSpc>
                <a:spcPct val="150000"/>
              </a:lnSpc>
            </a:pPr>
            <a:r>
              <a:rPr lang="en-IN" dirty="0"/>
              <a:t>Proper error handling and analysis</a:t>
            </a:r>
          </a:p>
          <a:p>
            <a:pPr>
              <a:lnSpc>
                <a:spcPct val="150000"/>
              </a:lnSpc>
            </a:pPr>
            <a:r>
              <a:rPr lang="en-IN" dirty="0"/>
              <a:t>Take it to the clouds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53D4F424-F343-F981-F27A-569A2B11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7" y="1395413"/>
            <a:ext cx="441007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32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0931-C211-122F-3139-D8AF6C00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APIs -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DF01-EF4A-3AD7-DB95-04CBF977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49"/>
            <a:ext cx="9772650" cy="557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https://learn.microsoft.com/en-us/azure/healthcare-apis/azure-api-for-fhir/overview</a:t>
            </a:r>
            <a:r>
              <a:rPr lang="en-IN" sz="2000" dirty="0"/>
              <a:t> </a:t>
            </a:r>
          </a:p>
        </p:txBody>
      </p:sp>
      <p:pic>
        <p:nvPicPr>
          <p:cNvPr id="4098" name="Picture 2" descr="Microsoft Releases Azure API for Fast Healthcare Interoperability Resource ( FHIR) as GA">
            <a:extLst>
              <a:ext uri="{FF2B5EF4-FFF2-40B4-BE49-F238E27FC236}">
                <a16:creationId xmlns:a16="http://schemas.microsoft.com/office/drawing/2014/main" id="{089704D9-7FC6-CA6D-A686-E984AB808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575610"/>
            <a:ext cx="7105650" cy="370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8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91A6-7785-3D62-9EC6-980EB6D2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APIs -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B2B9-EB79-777E-F30B-AE56E1C3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7349"/>
            <a:ext cx="10515600" cy="709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https://cloud.google.com/healthcare-api/docs/concepts/fhir</a:t>
            </a:r>
            <a:r>
              <a:rPr lang="en-IN" sz="2000" dirty="0"/>
              <a:t> </a:t>
            </a:r>
          </a:p>
        </p:txBody>
      </p:sp>
      <p:pic>
        <p:nvPicPr>
          <p:cNvPr id="5122" name="Picture 2" descr="Getting to know the Google Cloud Healthcare API: Part 1 | Google Cloud Blog">
            <a:extLst>
              <a:ext uri="{FF2B5EF4-FFF2-40B4-BE49-F238E27FC236}">
                <a16:creationId xmlns:a16="http://schemas.microsoft.com/office/drawing/2014/main" id="{B54AAFC2-8143-3FAC-0062-DBBFDCB2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629265"/>
            <a:ext cx="7429500" cy="35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4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C356F-8A8B-CAF5-969C-EE79B5B8CD08}"/>
              </a:ext>
            </a:extLst>
          </p:cNvPr>
          <p:cNvSpPr/>
          <p:nvPr/>
        </p:nvSpPr>
        <p:spPr>
          <a:xfrm>
            <a:off x="4551411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317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9AA0-6D83-8380-49C8-EAC50836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E0CF-BB7F-0380-030F-36675D82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interoperability?</a:t>
            </a:r>
          </a:p>
          <a:p>
            <a:endParaRPr lang="en-IN" dirty="0"/>
          </a:p>
          <a:p>
            <a:r>
              <a:rPr lang="en-IN" dirty="0"/>
              <a:t>Evolution of interoperability</a:t>
            </a:r>
          </a:p>
          <a:p>
            <a:endParaRPr lang="en-IN" dirty="0"/>
          </a:p>
          <a:p>
            <a:r>
              <a:rPr lang="en-IN" dirty="0"/>
              <a:t>FHIR</a:t>
            </a:r>
          </a:p>
          <a:p>
            <a:endParaRPr lang="en-IN" dirty="0"/>
          </a:p>
          <a:p>
            <a:r>
              <a:rPr lang="en-IN" dirty="0"/>
              <a:t>TEFCA+QHINs</a:t>
            </a:r>
          </a:p>
        </p:txBody>
      </p:sp>
    </p:spTree>
    <p:extLst>
      <p:ext uri="{BB962C8B-B14F-4D97-AF65-F5344CB8AC3E}">
        <p14:creationId xmlns:p14="http://schemas.microsoft.com/office/powerpoint/2010/main" val="132574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093B-7EDE-FBA1-96C8-BCB7B615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Trusted Exchange Framework and Common Agreement (TEFCA)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03B-55ED-6850-4CF6-460CC955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21224"/>
          </a:xfrm>
        </p:spPr>
        <p:txBody>
          <a:bodyPr/>
          <a:lstStyle/>
          <a:p>
            <a:r>
              <a:rPr lang="en-IN" dirty="0"/>
              <a:t>Need for TEFCA</a:t>
            </a:r>
          </a:p>
          <a:p>
            <a:r>
              <a:rPr lang="en-IN" dirty="0"/>
              <a:t>How TEFCA revolutionizes interoperability</a:t>
            </a:r>
          </a:p>
          <a:p>
            <a:r>
              <a:rPr lang="en-IN" dirty="0"/>
              <a:t>QHIN and QTF</a:t>
            </a:r>
          </a:p>
          <a:p>
            <a:r>
              <a:rPr lang="en-IN" dirty="0"/>
              <a:t>Components and working principles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9D38D-54A9-D012-A6E9-2A0EFC81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59246"/>
            <a:ext cx="8686800" cy="22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0B0A-4FAC-EEDD-4084-A70723DE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Trusted Exchange Framework and Common Agreement (TEFCA)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1292-FE4B-7A58-12D4-2FF859588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949591"/>
            <a:ext cx="8801100" cy="4103406"/>
          </a:xfrm>
        </p:spPr>
      </p:pic>
    </p:spTree>
    <p:extLst>
      <p:ext uri="{BB962C8B-B14F-4D97-AF65-F5344CB8AC3E}">
        <p14:creationId xmlns:p14="http://schemas.microsoft.com/office/powerpoint/2010/main" val="10871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CE10BB-AFBE-F0C5-AE4C-3CAE200D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1709925"/>
            <a:ext cx="9658350" cy="45206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E12583C-9B86-DBDB-CE06-1DF43175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Trusted Exchange Framework and Common Agreement (TEFCA)</a:t>
            </a:r>
          </a:p>
        </p:txBody>
      </p:sp>
    </p:spTree>
    <p:extLst>
      <p:ext uri="{BB962C8B-B14F-4D97-AF65-F5344CB8AC3E}">
        <p14:creationId xmlns:p14="http://schemas.microsoft.com/office/powerpoint/2010/main" val="305737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9FDF-A1A3-8C46-1AAB-BF65466F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Healthcare Interoperability Resource (FHIR)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FF23-197A-7E49-66D1-F58DAF57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75"/>
            <a:ext cx="10515600" cy="267173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A robust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data model</a:t>
            </a: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 for describing health and administrative data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RESTful API</a:t>
            </a: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 for interacting with that data using JSON or XML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A set of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open-source tools </a:t>
            </a: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to implement and test FHIR applications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community</a:t>
            </a: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 of implementers working together.</a:t>
            </a:r>
            <a:endParaRPr lang="en-IN" sz="2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7CC0F-C3C4-655A-531B-57967051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733482"/>
            <a:ext cx="6076950" cy="14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8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66ED-13C2-B200-BE4B-862BE26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Healthcare Interoperability Resource (FHIR)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3AB1-178E-CA31-F498-56936D35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884713" cy="4351338"/>
          </a:xfrm>
        </p:spPr>
        <p:txBody>
          <a:bodyPr anchor="ctr"/>
          <a:lstStyle/>
          <a:p>
            <a:r>
              <a:rPr lang="en-IN" dirty="0"/>
              <a:t>Data model</a:t>
            </a:r>
          </a:p>
          <a:p>
            <a:pPr lvl="1"/>
            <a:r>
              <a:rPr lang="en-IN" dirty="0"/>
              <a:t>Data types </a:t>
            </a:r>
          </a:p>
          <a:p>
            <a:pPr lvl="1"/>
            <a:r>
              <a:rPr lang="en-IN" dirty="0"/>
              <a:t>Resources</a:t>
            </a:r>
          </a:p>
          <a:p>
            <a:pPr lvl="1"/>
            <a:r>
              <a:rPr lang="en-IN" dirty="0"/>
              <a:t>Extensions</a:t>
            </a:r>
          </a:p>
          <a:p>
            <a:pPr lvl="1"/>
            <a:r>
              <a:rPr lang="en-IN" dirty="0"/>
              <a:t>Serialization</a:t>
            </a:r>
          </a:p>
        </p:txBody>
      </p:sp>
      <p:pic>
        <p:nvPicPr>
          <p:cNvPr id="2056" name="Picture 8" descr="Clinical data exchange with HL7 FHIR &amp; integration with Red Hat Fuse  (Apache Camel)">
            <a:extLst>
              <a:ext uri="{FF2B5EF4-FFF2-40B4-BE49-F238E27FC236}">
                <a16:creationId xmlns:a16="http://schemas.microsoft.com/office/drawing/2014/main" id="{5BE8E597-3CA5-49AE-B163-78666A96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39" y="2664030"/>
            <a:ext cx="7727760" cy="267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3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D38E-4135-BB9E-28C6-BA4A4325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Healthcare Interoperability Resource (FHIR)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70A5-705F-FC0E-8D57-CB8FD9BE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3" y="1825625"/>
            <a:ext cx="3517641" cy="4351338"/>
          </a:xfrm>
        </p:spPr>
        <p:txBody>
          <a:bodyPr anchor="ctr"/>
          <a:lstStyle/>
          <a:p>
            <a:r>
              <a:rPr lang="en-IN" dirty="0"/>
              <a:t>Exchange framework</a:t>
            </a:r>
          </a:p>
          <a:p>
            <a:pPr lvl="1"/>
            <a:r>
              <a:rPr lang="en-IN" dirty="0"/>
              <a:t>Rest API</a:t>
            </a:r>
          </a:p>
          <a:p>
            <a:pPr lvl="1"/>
            <a:r>
              <a:rPr lang="en-IN" dirty="0"/>
              <a:t>Searchability</a:t>
            </a:r>
          </a:p>
          <a:p>
            <a:pPr lvl="1"/>
            <a:r>
              <a:rPr lang="en-IN" dirty="0"/>
              <a:t>Security</a:t>
            </a:r>
          </a:p>
          <a:p>
            <a:pPr lvl="1"/>
            <a:r>
              <a:rPr lang="en-IN" dirty="0"/>
              <a:t>Subscriptions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EB648-7436-4F44-35A1-D6E21CF2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8" y="2107662"/>
            <a:ext cx="6927202" cy="2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D47-2E0E-4EE2-CC55-C1D36741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Source FHIR - HAPI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631F-6E5C-0D9C-7BC0-553A434D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8396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HAPI – An open-source Java project which implements FHIR </a:t>
            </a:r>
            <a:r>
              <a:rPr lang="en-IN" sz="2000" dirty="0" err="1"/>
              <a:t>RestAPI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HAPI is a product of Smile CDR developed 18 years ago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Vast community and sophisticated documentation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Flexible modules and easy to implement</a:t>
            </a:r>
          </a:p>
        </p:txBody>
      </p:sp>
      <p:pic>
        <p:nvPicPr>
          <p:cNvPr id="7170" name="Picture 2" descr="raccoon mascot">
            <a:extLst>
              <a:ext uri="{FF2B5EF4-FFF2-40B4-BE49-F238E27FC236}">
                <a16:creationId xmlns:a16="http://schemas.microsoft.com/office/drawing/2014/main" id="{C6EE8601-36B4-ACED-FB73-30477AD2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16" y="2687695"/>
            <a:ext cx="2189584" cy="241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API FHIR logo">
            <a:extLst>
              <a:ext uri="{FF2B5EF4-FFF2-40B4-BE49-F238E27FC236}">
                <a16:creationId xmlns:a16="http://schemas.microsoft.com/office/drawing/2014/main" id="{88E9AF01-0774-38FE-7442-874A26C0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5234466"/>
            <a:ext cx="3810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2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242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Interoperability Technology in Healthcare</vt:lpstr>
      <vt:lpstr>Introduction</vt:lpstr>
      <vt:lpstr>Trusted Exchange Framework and Common Agreement (TEFCA)</vt:lpstr>
      <vt:lpstr>Trusted Exchange Framework and Common Agreement (TEFCA)</vt:lpstr>
      <vt:lpstr>Trusted Exchange Framework and Common Agreement (TEFCA)</vt:lpstr>
      <vt:lpstr>Fast Healthcare Interoperability Resource (FHIR)</vt:lpstr>
      <vt:lpstr>Fast Healthcare Interoperability Resource (FHIR)</vt:lpstr>
      <vt:lpstr>Fast Healthcare Interoperability Resource (FHIR)</vt:lpstr>
      <vt:lpstr>Open Source FHIR - HAPI</vt:lpstr>
      <vt:lpstr>Time for Demo</vt:lpstr>
      <vt:lpstr>Scope for growth</vt:lpstr>
      <vt:lpstr>Cloud APIs - Azure</vt:lpstr>
      <vt:lpstr>Cloud APIs - Google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Interoperability Technology in Healthcare</dc:title>
  <dc:creator>Sharv Kulkarni</dc:creator>
  <cp:lastModifiedBy>Sharv Kulkarni</cp:lastModifiedBy>
  <cp:revision>2</cp:revision>
  <dcterms:created xsi:type="dcterms:W3CDTF">2023-11-30T02:53:34Z</dcterms:created>
  <dcterms:modified xsi:type="dcterms:W3CDTF">2023-12-02T18:44:38Z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2023-11-30T05:03:39Z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3530b92a-7d7f-420d-b4f6-fc40524e1348</vt:lpwstr>
  </property>
  <property fmtid="{D5CDD505-2E9C-101B-9397-08002B2CF9AE}" pid="8" name="MSIP_Label_a73fd474-4f3c-44ed-88fb-5cc4bd2471bf_ContentBits">
    <vt:lpwstr>0</vt:lpwstr>
  </property>
</Properties>
</file>