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4FAB-0DB9-1090-1669-E8091859F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B6698-31A8-D308-B81B-A42CBD88E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683BD-C263-E251-35BC-8B18A0F6C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47137-C0CF-42F8-98C5-2EA58E867D19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48E49-400C-684E-9963-5245C5C7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F38A3-8D06-9686-3542-47C01AF22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F897-D732-4949-BAFD-12AAFC41C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1A6B6-F95A-4656-1560-590143D4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38672-0B18-4300-4914-241440AE7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54136-1F06-03EC-26E1-2663FF0E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47137-C0CF-42F8-98C5-2EA58E867D19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7FFD8-B46F-3B7C-9519-996DBB30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45184-A9E9-0FF9-C798-8899F0F28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F897-D732-4949-BAFD-12AAFC41C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68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36A4B-560B-58F6-D31E-987D2D680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D0B48-8D7E-5BD4-AA40-AFAAE98F0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14455-3F2B-020F-4086-DDD0AD9D8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47137-C0CF-42F8-98C5-2EA58E867D19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829B0-C446-8DFB-3087-0F58F19E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9E007-8AF9-FB00-B8E5-D991169D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F897-D732-4949-BAFD-12AAFC41C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14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1ABBD-2F04-0CEF-3248-E166E77E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DDDFE-890E-CA8E-1DA2-F48968D4D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320D9-EC0C-7FF7-2E98-A3D4F3B3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47137-C0CF-42F8-98C5-2EA58E867D19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5AD6-09A5-9207-360E-0FF80FFD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9AEFE-BB3C-2AFA-7D7D-79CC766A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F897-D732-4949-BAFD-12AAFC41C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09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07BE-FC51-337F-74ED-8E49FECE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E6F46-2F99-44E3-F302-50906767B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204A6-83DF-A011-E2B5-B5F3AAC9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47137-C0CF-42F8-98C5-2EA58E867D19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0FA56-1225-CC8F-C68C-D0DD25EA7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3F1C0-88F7-5382-27AE-DDED2754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F897-D732-4949-BAFD-12AAFC41C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67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CF2DD-629A-89F2-901A-C3CD9B5A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EFBCD-E358-B763-E6D2-BE8111238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FE516-0715-FA5D-DC83-A5EF3429C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A1993-5797-17BD-51DA-4F71F948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47137-C0CF-42F8-98C5-2EA58E867D19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E752F-3EA8-9A3F-DA7F-F1DDD8FFD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829C5-4148-56E9-C953-C0C41A39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F897-D732-4949-BAFD-12AAFC41C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22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AA80-7E93-1FE3-864B-DD81FF71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9C0C4-D4FE-8281-722B-3D8C7DBEF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ECE84-C35B-27A2-0045-B80276E58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91198-AB1C-2083-324D-9D38A1C29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300369-FC62-4779-BEDB-45089894E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1C8667-091F-9792-108E-ED72D5F6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47137-C0CF-42F8-98C5-2EA58E867D19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887927-92BC-1EC3-8D6D-AD8059507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29B62B-E2DE-1725-0BB9-2B9DEE98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F897-D732-4949-BAFD-12AAFC41C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48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EC34-1902-B4DC-B740-4778F30F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E93EFC-C29B-458C-5873-B98CA1E0A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47137-C0CF-42F8-98C5-2EA58E867D19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A6002-DB9E-1468-567D-442B0CB6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52DD0-FD6D-269B-5376-1F5645B9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F897-D732-4949-BAFD-12AAFC41C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33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B3118-E57A-CD09-8A13-859158DA2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47137-C0CF-42F8-98C5-2EA58E867D19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0A3B8-37AF-BD0E-3FDB-707FECDC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A6B21-65C6-4A3A-602C-9D4BABF8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F897-D732-4949-BAFD-12AAFC41C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94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7227-5F54-E0D5-104A-A563E0EB6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4E526-8479-2219-9980-EFA220A85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7B943-5646-C357-1270-40D6CC08E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FA2A1-9520-7785-7F0B-C87437D21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47137-C0CF-42F8-98C5-2EA58E867D19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6926-7132-1BBA-7294-441F5AA5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76F6C-30B6-C298-725E-A862B4BA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F897-D732-4949-BAFD-12AAFC41C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76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C492-745C-2CFA-66FA-4C348D1AF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E8F5A-8E01-F70A-B030-ECEAD7CD5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19F3D-F442-349D-9B39-D60C0DAF9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20317-2537-A4B4-9F23-16A08657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47137-C0CF-42F8-98C5-2EA58E867D19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3B61E-4165-DFAF-3FE5-1AF69994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487D0-E737-3C20-B426-FD5ADE3D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F897-D732-4949-BAFD-12AAFC41C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50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37E4A4-4CB8-3054-A7FF-F07AD6E9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A961-5E41-5D62-87BD-99506AD32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659E8-2F91-0157-5E5E-C7D135DF3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47137-C0CF-42F8-98C5-2EA58E867D19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B4C3E-7A78-7D36-7418-FA2141273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35C19-CA37-052A-7F42-928444644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9F897-D732-4949-BAFD-12AAFC41C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19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0B76-EB10-9137-5C5D-5228EC7C08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Interoperability Technology in Healthcare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5917D-2290-B7E2-A0A9-F3927F04D7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 Sharv Kulkarni</a:t>
            </a:r>
          </a:p>
          <a:p>
            <a:r>
              <a:rPr lang="en-IN" dirty="0"/>
              <a:t>Stevens Institute of </a:t>
            </a:r>
            <a:r>
              <a:rPr lang="en-IN" dirty="0" err="1"/>
              <a:t>Techonlogy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868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39AA0-6D83-8380-49C8-EAC50836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AE0CF-BB7F-0380-030F-36675D827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interoperability?</a:t>
            </a:r>
          </a:p>
          <a:p>
            <a:endParaRPr lang="en-IN" dirty="0"/>
          </a:p>
          <a:p>
            <a:r>
              <a:rPr lang="en-IN" dirty="0"/>
              <a:t>Evolution of interoperability</a:t>
            </a:r>
          </a:p>
          <a:p>
            <a:endParaRPr lang="en-IN" dirty="0"/>
          </a:p>
          <a:p>
            <a:r>
              <a:rPr lang="en-IN" dirty="0"/>
              <a:t>FHIR</a:t>
            </a:r>
          </a:p>
          <a:p>
            <a:endParaRPr lang="en-IN" dirty="0"/>
          </a:p>
          <a:p>
            <a:r>
              <a:rPr lang="en-IN" dirty="0"/>
              <a:t>TEFA+QHINs</a:t>
            </a:r>
          </a:p>
        </p:txBody>
      </p:sp>
    </p:spTree>
    <p:extLst>
      <p:ext uri="{BB962C8B-B14F-4D97-AF65-F5344CB8AC3E}">
        <p14:creationId xmlns:p14="http://schemas.microsoft.com/office/powerpoint/2010/main" val="132574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093B-7EDE-FBA1-96C8-BCB7B615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Trusted Exchange Framework and Common Agreement (TEFCA)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0803B-55ED-6850-4CF6-460CC9557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121224"/>
          </a:xfrm>
        </p:spPr>
        <p:txBody>
          <a:bodyPr/>
          <a:lstStyle/>
          <a:p>
            <a:r>
              <a:rPr lang="en-IN" dirty="0"/>
              <a:t>Need for TEFCA</a:t>
            </a:r>
          </a:p>
          <a:p>
            <a:r>
              <a:rPr lang="en-IN" dirty="0"/>
              <a:t>How TEFCA revolutionizes interoperability</a:t>
            </a:r>
          </a:p>
          <a:p>
            <a:r>
              <a:rPr lang="en-IN" dirty="0"/>
              <a:t>QHIN and QTF</a:t>
            </a:r>
          </a:p>
          <a:p>
            <a:r>
              <a:rPr lang="en-IN" dirty="0"/>
              <a:t>Architecture and working principles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9D38D-54A9-D012-A6E9-2A0EFC815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059246"/>
            <a:ext cx="8686800" cy="228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0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0B0A-4FAC-EEDD-4084-A70723DE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Trusted Exchange Framework and Common Agreement (TEFCA)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B41292-FE4B-7A58-12D4-2FF859588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450" y="1949591"/>
            <a:ext cx="8801100" cy="4103406"/>
          </a:xfrm>
        </p:spPr>
      </p:pic>
    </p:spTree>
    <p:extLst>
      <p:ext uri="{BB962C8B-B14F-4D97-AF65-F5344CB8AC3E}">
        <p14:creationId xmlns:p14="http://schemas.microsoft.com/office/powerpoint/2010/main" val="108714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DCE10BB-AFBE-F0C5-AE4C-3CAE200D5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4" y="1709925"/>
            <a:ext cx="9658350" cy="452069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E12583C-9B86-DBDB-CE06-1DF43175B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Trusted Exchange Framework and Common Agreement (TEFCA)</a:t>
            </a:r>
          </a:p>
        </p:txBody>
      </p:sp>
    </p:spTree>
    <p:extLst>
      <p:ext uri="{BB962C8B-B14F-4D97-AF65-F5344CB8AC3E}">
        <p14:creationId xmlns:p14="http://schemas.microsoft.com/office/powerpoint/2010/main" val="3057379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9FDF-A1A3-8C46-1AAB-BF65466F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Fast Healthcare Interoperability Resource (FHIR)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8FF23-197A-7E49-66D1-F58DAF578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675"/>
            <a:ext cx="10515600" cy="267173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333333"/>
                </a:solidFill>
                <a:latin typeface="verdana" panose="020B0604030504040204" pitchFamily="34" charset="0"/>
              </a:rPr>
              <a:t>A robust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</a:rPr>
              <a:t>data model</a:t>
            </a:r>
            <a:r>
              <a:rPr lang="en-US" sz="2200" dirty="0">
                <a:solidFill>
                  <a:srgbClr val="333333"/>
                </a:solidFill>
                <a:latin typeface="verdana" panose="020B0604030504040204" pitchFamily="34" charset="0"/>
              </a:rPr>
              <a:t> for describing health and administrative data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333333"/>
                </a:solidFill>
                <a:latin typeface="verdana" panose="020B0604030504040204" pitchFamily="34" charset="0"/>
              </a:rPr>
              <a:t>A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</a:rPr>
              <a:t>RESTful API</a:t>
            </a:r>
            <a:r>
              <a:rPr lang="en-US" sz="2200" dirty="0">
                <a:solidFill>
                  <a:srgbClr val="333333"/>
                </a:solidFill>
                <a:latin typeface="verdana" panose="020B0604030504040204" pitchFamily="34" charset="0"/>
              </a:rPr>
              <a:t> for interacting with that data using JSON or XML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333333"/>
                </a:solidFill>
                <a:latin typeface="verdana" panose="020B0604030504040204" pitchFamily="34" charset="0"/>
              </a:rPr>
              <a:t>A set of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</a:rPr>
              <a:t>open-source tools </a:t>
            </a:r>
            <a:r>
              <a:rPr lang="en-US" sz="2200" dirty="0">
                <a:solidFill>
                  <a:srgbClr val="333333"/>
                </a:solidFill>
                <a:latin typeface="verdana" panose="020B0604030504040204" pitchFamily="34" charset="0"/>
              </a:rPr>
              <a:t>to implement and test FHIR applications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333333"/>
                </a:solidFill>
                <a:latin typeface="verdana" panose="020B0604030504040204" pitchFamily="34" charset="0"/>
              </a:rPr>
              <a:t>A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</a:rPr>
              <a:t>community</a:t>
            </a:r>
            <a:r>
              <a:rPr lang="en-US" sz="2200" dirty="0">
                <a:solidFill>
                  <a:srgbClr val="333333"/>
                </a:solidFill>
                <a:latin typeface="verdana" panose="020B0604030504040204" pitchFamily="34" charset="0"/>
              </a:rPr>
              <a:t> of implementers working together.</a:t>
            </a:r>
            <a:endParaRPr lang="en-IN" sz="22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217CC0F-C3C4-655A-531B-57967051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4733482"/>
            <a:ext cx="6076950" cy="146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88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66ED-13C2-B200-BE4B-862BE263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Fast Healthcare Interoperability Resource (FHIR)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43AB1-178E-CA31-F498-56936D359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57735" cy="4351338"/>
          </a:xfrm>
        </p:spPr>
        <p:txBody>
          <a:bodyPr anchor="ctr"/>
          <a:lstStyle/>
          <a:p>
            <a:r>
              <a:rPr lang="en-IN" dirty="0"/>
              <a:t>Data model</a:t>
            </a:r>
          </a:p>
          <a:p>
            <a:pPr lvl="1"/>
            <a:r>
              <a:rPr lang="en-IN" dirty="0"/>
              <a:t>Data types </a:t>
            </a:r>
          </a:p>
          <a:p>
            <a:pPr lvl="1"/>
            <a:r>
              <a:rPr lang="en-IN" dirty="0"/>
              <a:t>Resources</a:t>
            </a:r>
          </a:p>
          <a:p>
            <a:pPr lvl="1"/>
            <a:r>
              <a:rPr lang="en-IN" dirty="0"/>
              <a:t>Extensions</a:t>
            </a:r>
          </a:p>
          <a:p>
            <a:pPr lvl="1"/>
            <a:r>
              <a:rPr lang="en-IN" dirty="0"/>
              <a:t>Serialization</a:t>
            </a:r>
          </a:p>
          <a:p>
            <a:r>
              <a:rPr lang="en-IN" dirty="0"/>
              <a:t>Exchange model</a:t>
            </a:r>
          </a:p>
          <a:p>
            <a:pPr lvl="1"/>
            <a:r>
              <a:rPr lang="en-IN" dirty="0"/>
              <a:t>Rest API</a:t>
            </a:r>
          </a:p>
          <a:p>
            <a:pPr lvl="1"/>
            <a:r>
              <a:rPr lang="en-IN" dirty="0"/>
              <a:t>Searchability</a:t>
            </a:r>
          </a:p>
          <a:p>
            <a:pPr lvl="1"/>
            <a:r>
              <a:rPr lang="en-IN" dirty="0"/>
              <a:t>Security</a:t>
            </a:r>
          </a:p>
          <a:p>
            <a:pPr lvl="1"/>
            <a:r>
              <a:rPr lang="en-IN" dirty="0"/>
              <a:t>Subscriptions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8B12F-9C27-E7A9-8D8B-D0433CEBF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935" y="3429000"/>
            <a:ext cx="6749636" cy="285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3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132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Office Theme</vt:lpstr>
      <vt:lpstr>Interoperability Technology in Healthcare</vt:lpstr>
      <vt:lpstr>Introduction</vt:lpstr>
      <vt:lpstr>Trusted Exchange Framework and Common Agreement (TEFCA)</vt:lpstr>
      <vt:lpstr>Trusted Exchange Framework and Common Agreement (TEFCA)</vt:lpstr>
      <vt:lpstr>Trusted Exchange Framework and Common Agreement (TEFCA)</vt:lpstr>
      <vt:lpstr>Fast Healthcare Interoperability Resource (FHIR)</vt:lpstr>
      <vt:lpstr>Fast Healthcare Interoperability Resource (FHIR)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Interoperability Technology in Healthcare</dc:title>
  <dc:creator>Sharv Kulkarni</dc:creator>
  <cp:lastModifiedBy>Sharv Kulkarni</cp:lastModifiedBy>
  <cp:revision>1</cp:revision>
  <dcterms:created xsi:type="dcterms:W3CDTF">2023-11-30T02:53:34Z</dcterms:created>
  <dcterms:modified xsi:type="dcterms:W3CDTF">2023-11-30T05:04:04Z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2023-11-30T05:03:39Z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3530b92a-7d7f-420d-b4f6-fc40524e1348</vt:lpwstr>
  </property>
  <property fmtid="{D5CDD505-2E9C-101B-9397-08002B2CF9AE}" pid="8" name="MSIP_Label_a73fd474-4f3c-44ed-88fb-5cc4bd2471bf_ContentBits">
    <vt:lpwstr>0</vt:lpwstr>
  </property>
</Properties>
</file>