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70" r:id="rId10"/>
    <p:sldId id="265" r:id="rId11"/>
    <p:sldId id="264" r:id="rId12"/>
    <p:sldId id="266" r:id="rId13"/>
    <p:sldId id="267" r:id="rId14"/>
    <p:sldId id="271" r:id="rId15"/>
    <p:sldId id="269" r:id="rId16"/>
    <p:sldId id="272" r:id="rId17"/>
    <p:sldId id="273" r:id="rId18"/>
    <p:sldId id="274" r:id="rId19"/>
    <p:sldId id="275" r:id="rId20"/>
    <p:sldId id="276" r:id="rId21"/>
    <p:sldId id="277" r:id="rId22"/>
    <p:sldId id="280" r:id="rId23"/>
    <p:sldId id="278" r:id="rId24"/>
    <p:sldId id="279" r:id="rId25"/>
    <p:sldId id="281" r:id="rId26"/>
    <p:sldId id="282" r:id="rId27"/>
    <p:sldId id="283" r:id="rId28"/>
    <p:sldId id="290" r:id="rId29"/>
    <p:sldId id="284" r:id="rId30"/>
    <p:sldId id="287" r:id="rId31"/>
    <p:sldId id="285" r:id="rId32"/>
    <p:sldId id="288" r:id="rId33"/>
    <p:sldId id="289" r:id="rId34"/>
    <p:sldId id="295" r:id="rId35"/>
    <p:sldId id="291" r:id="rId36"/>
    <p:sldId id="292" r:id="rId37"/>
    <p:sldId id="293" r:id="rId38"/>
    <p:sldId id="294" r:id="rId39"/>
    <p:sldId id="286" r:id="rId40"/>
  </p:sldIdLst>
  <p:sldSz cx="9144000" cy="6858000" type="screen4x3"/>
  <p:notesSz cx="6858000" cy="9144000"/>
  <p:embeddedFontLst>
    <p:embeddedFont>
      <p:font typeface="Gloucester MT Extra Condensed" panose="02030808020601010101" pitchFamily="18" charset="0"/>
      <p:regular r:id="rId41"/>
    </p:embeddedFont>
    <p:embeddedFont>
      <p:font typeface="Wingdings 2" panose="05020102010507070707" pitchFamily="18" charset="2"/>
      <p:regular r:id="rId42"/>
    </p:embeddedFont>
    <p:embeddedFont>
      <p:font typeface="Gill Sans MT" panose="020B0502020104020203" pitchFamily="34" charset="0"/>
      <p:regular r:id="rId43"/>
      <p:bold r:id="rId44"/>
      <p:italic r:id="rId45"/>
      <p:boldItalic r:id="rId46"/>
    </p:embeddedFont>
    <p:embeddedFont>
      <p:font typeface="Verdana" panose="020B0604030504040204" pitchFamily="34" charset="0"/>
      <p:regular r:id="rId47"/>
      <p:bold r:id="rId48"/>
      <p:italic r:id="rId49"/>
      <p:boldItalic r:id="rId5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78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5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Emergency Service &amp; Product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Building the ERD – 0NF to 3NF</a:t>
            </a:r>
          </a:p>
          <a:p>
            <a:endParaRPr lang="en-CA" dirty="0" smtClean="0"/>
          </a:p>
          <a:p>
            <a:r>
              <a:rPr lang="en-CA" dirty="0" smtClean="0"/>
              <a:t>Forms: Customer Details &amp; Customer Orders</a:t>
            </a:r>
            <a:endParaRPr lang="en-US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3429000"/>
            <a:ext cx="4720000" cy="279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429000"/>
            <a:ext cx="2797715" cy="1334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en-CA" b="1" dirty="0" smtClean="0"/>
              <a:t>Customer</a:t>
            </a:r>
          </a:p>
          <a:p>
            <a:r>
              <a:rPr lang="en-CA" dirty="0" err="1" smtClean="0"/>
              <a:t>CustomerNumber</a:t>
            </a:r>
            <a:endParaRPr lang="en-CA" dirty="0" smtClean="0"/>
          </a:p>
          <a:p>
            <a:r>
              <a:rPr lang="en-CA" dirty="0" err="1" smtClean="0"/>
              <a:t>FirstName</a:t>
            </a:r>
            <a:endParaRPr lang="en-CA" dirty="0" smtClean="0"/>
          </a:p>
          <a:p>
            <a:r>
              <a:rPr lang="en-CA" dirty="0" err="1" smtClean="0"/>
              <a:t>LastName</a:t>
            </a:r>
            <a:endParaRPr lang="en-CA" dirty="0" smtClean="0"/>
          </a:p>
          <a:p>
            <a:r>
              <a:rPr lang="en-CA" dirty="0" smtClean="0"/>
              <a:t>Address</a:t>
            </a:r>
          </a:p>
          <a:p>
            <a:r>
              <a:rPr lang="en-CA" dirty="0" smtClean="0"/>
              <a:t>City</a:t>
            </a:r>
          </a:p>
          <a:p>
            <a:r>
              <a:rPr lang="en-CA" dirty="0" smtClean="0"/>
              <a:t>Province</a:t>
            </a:r>
          </a:p>
          <a:p>
            <a:r>
              <a:rPr lang="en-CA" dirty="0" err="1" smtClean="0"/>
              <a:t>PostalCode</a:t>
            </a:r>
            <a:endParaRPr lang="en-CA" dirty="0" smtClean="0"/>
          </a:p>
          <a:p>
            <a:r>
              <a:rPr lang="en-CA" dirty="0" err="1" smtClean="0"/>
              <a:t>HomePhone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2"/>
          </p:nvPr>
        </p:nvGraphicFramePr>
        <p:xfrm>
          <a:off x="457200" y="969963"/>
          <a:ext cx="4022593" cy="3688206"/>
        </p:xfrm>
        <a:graphic>
          <a:graphicData uri="http://schemas.openxmlformats.org/drawingml/2006/table">
            <a:tbl>
              <a:tblPr/>
              <a:tblGrid>
                <a:gridCol w="1758891"/>
                <a:gridCol w="2263702"/>
              </a:tblGrid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>
                          <a:latin typeface="Times New Roman"/>
                          <a:ea typeface="Times New Roman"/>
                          <a:cs typeface="Arial"/>
                        </a:rPr>
                        <a:t>Customer Details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>
                          <a:latin typeface="Times New Roman"/>
                          <a:ea typeface="Times New Roman"/>
                          <a:cs typeface="Arial"/>
                        </a:rPr>
                        <a:t>Customer Number: </a:t>
                      </a:r>
                      <a:r>
                        <a:rPr lang="en-US" sz="2200" b="1" dirty="0" smtClean="0">
                          <a:latin typeface="Times New Roman"/>
                          <a:ea typeface="Times New Roman"/>
                          <a:cs typeface="Arial"/>
                        </a:rPr>
                        <a:t>  137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2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81739" marR="8173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2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81739" marR="81739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Name: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Times New Roman"/>
                          <a:ea typeface="Times New Roman"/>
                          <a:cs typeface="Arial"/>
                        </a:rPr>
                        <a:t>Fred Smith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Address: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Times New Roman"/>
                          <a:ea typeface="Times New Roman"/>
                          <a:cs typeface="Arial"/>
                        </a:rPr>
                        <a:t>123 </a:t>
                      </a:r>
                      <a:r>
                        <a:rPr lang="en-US" sz="2200" dirty="0" err="1">
                          <a:latin typeface="Times New Roman"/>
                          <a:ea typeface="Times New Roman"/>
                          <a:cs typeface="Arial"/>
                        </a:rPr>
                        <a:t>SomeWhere</a:t>
                      </a:r>
                      <a:r>
                        <a:rPr lang="en-US" sz="2200" dirty="0">
                          <a:latin typeface="Times New Roman"/>
                          <a:ea typeface="Times New Roman"/>
                          <a:cs typeface="Arial"/>
                        </a:rPr>
                        <a:t> St.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City: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Edmonton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Province: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Alberta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Postal Code: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T5H 2J9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2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81739" marR="8173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2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81739" marR="81739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Home Phone: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Times New Roman"/>
                          <a:ea typeface="Times New Roman"/>
                          <a:cs typeface="Arial"/>
                        </a:rPr>
                        <a:t>436 - 7867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Customer Details View</a:t>
            </a:r>
            <a:br>
              <a:rPr lang="en-CA" dirty="0" smtClean="0"/>
            </a:br>
            <a:r>
              <a:rPr lang="en-CA" dirty="0" smtClean="0"/>
              <a:t>0NF to </a:t>
            </a:r>
            <a:r>
              <a:rPr lang="en-CA" dirty="0" smtClean="0">
                <a:latin typeface="Gloucester MT Extra Condensed" pitchFamily="18" charset="0"/>
              </a:rPr>
              <a:t>1</a:t>
            </a:r>
            <a:r>
              <a:rPr lang="en-CA" dirty="0" smtClean="0"/>
              <a:t>NF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Original Form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3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0NF: Discovered Attributes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5" presetClass="emph" presetSubtype="0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60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5833 0 " pathEditMode="relative" ptsTypes="AA">
                                      <p:cBhvr>
                                        <p:cTn id="20" dur="20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60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L -0.45833 0 " pathEditMode="relative" ptsTypes="AA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60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5833 0 " pathEditMode="relative" ptsTypes="AA">
                                      <p:cBhvr>
                                        <p:cTn id="26" dur="20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60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5833 0 " pathEditMode="relative" ptsTypes="AA">
                                      <p:cBhvr>
                                        <p:cTn id="2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5833 0 " pathEditMode="relative" ptsTypes="AA">
                                      <p:cBhvr>
                                        <p:cTn id="31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5833 0 " pathEditMode="relative" ptsTypes="AA">
                                      <p:cBhvr>
                                        <p:cTn id="33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5833 0 " pathEditMode="relative" ptsTypes="AA">
                                      <p:cBhvr>
                                        <p:cTn id="35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5833 0 " pathEditMode="relative" ptsTypes="AA">
                                      <p:cBhvr>
                                        <p:cTn id="37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5833 0 " pathEditMode="relative" ptsTypes="AA">
                                      <p:cBhvr>
                                        <p:cTn id="39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5833 0 " pathEditMode="relative" ptsTypes="AA">
                                      <p:cBhvr>
                                        <p:cTn id="41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5833 0 " pathEditMode="relative" ptsTypes="AA">
                                      <p:cBhvr>
                                        <p:cTn id="43" dur="10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5833 0 " pathEditMode="relative" ptsTypes="AA">
                                      <p:cBhvr>
                                        <p:cTn id="45" dur="10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animBg="1"/>
      <p:bldP spid="6" grpId="0" build="p" animBg="1"/>
      <p:bldP spid="14" grpId="0" uiExpand="1" build="p" animBg="1"/>
      <p:bldP spid="14" grpI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Customer Details View</a:t>
            </a:r>
            <a:br>
              <a:rPr lang="en-CA" dirty="0" smtClean="0"/>
            </a:br>
            <a:r>
              <a:rPr lang="en-CA" dirty="0" smtClean="0"/>
              <a:t>0NF to </a:t>
            </a:r>
            <a:r>
              <a:rPr lang="en-CA" dirty="0" smtClean="0">
                <a:latin typeface="Gloucester MT Extra Condensed" pitchFamily="18" charset="0"/>
              </a:rPr>
              <a:t>1</a:t>
            </a:r>
            <a:r>
              <a:rPr lang="en-CA" dirty="0" smtClean="0"/>
              <a:t>NF</a:t>
            </a:r>
            <a:endParaRPr lang="en-CA" dirty="0" smtClean="0">
              <a:latin typeface="Gloucester MT Extra Condensed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en-CA" i="1" dirty="0" smtClean="0"/>
              <a:t>There are no repeating groups, so the results of First Normal Form are the same as Zero Normal Form.</a:t>
            </a:r>
            <a:endParaRPr lang="en-US" i="1" dirty="0"/>
          </a:p>
        </p:txBody>
      </p:sp>
      <p:sp>
        <p:nvSpPr>
          <p:cNvPr id="11" name="Content Placeholder 1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None/>
            </a:pPr>
            <a:r>
              <a:rPr lang="en-CA" b="1" dirty="0" smtClean="0"/>
              <a:t>Customer</a:t>
            </a:r>
          </a:p>
          <a:p>
            <a:r>
              <a:rPr lang="en-CA" dirty="0" err="1" smtClean="0"/>
              <a:t>CustomerNumber</a:t>
            </a:r>
            <a:endParaRPr lang="en-CA" dirty="0" smtClean="0"/>
          </a:p>
          <a:p>
            <a:r>
              <a:rPr lang="en-CA" dirty="0" err="1" smtClean="0"/>
              <a:t>FirstName</a:t>
            </a:r>
            <a:endParaRPr lang="en-CA" dirty="0" smtClean="0"/>
          </a:p>
          <a:p>
            <a:r>
              <a:rPr lang="en-CA" dirty="0" err="1" smtClean="0"/>
              <a:t>LastName</a:t>
            </a:r>
            <a:endParaRPr lang="en-CA" dirty="0" smtClean="0"/>
          </a:p>
          <a:p>
            <a:r>
              <a:rPr lang="en-CA" dirty="0" smtClean="0"/>
              <a:t>Address</a:t>
            </a:r>
          </a:p>
          <a:p>
            <a:r>
              <a:rPr lang="en-CA" dirty="0" smtClean="0"/>
              <a:t>City</a:t>
            </a:r>
          </a:p>
          <a:p>
            <a:r>
              <a:rPr lang="en-CA" dirty="0" smtClean="0"/>
              <a:t>Province</a:t>
            </a:r>
          </a:p>
          <a:p>
            <a:r>
              <a:rPr lang="en-CA" dirty="0" err="1" smtClean="0"/>
              <a:t>PostalCode</a:t>
            </a:r>
            <a:endParaRPr lang="en-CA" dirty="0" smtClean="0"/>
          </a:p>
          <a:p>
            <a:r>
              <a:rPr lang="en-CA" dirty="0" err="1" smtClean="0"/>
              <a:t>HomePhone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CA" dirty="0" smtClean="0"/>
              <a:t>1NF: Remove Repeating Groups</a:t>
            </a:r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0NF: Discovered Attributes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Customer Details View</a:t>
            </a:r>
            <a:br>
              <a:rPr lang="en-CA" dirty="0" smtClean="0"/>
            </a:br>
            <a:r>
              <a:rPr lang="en-CA" dirty="0" smtClean="0">
                <a:latin typeface="Gloucester MT Extra Condensed" pitchFamily="18" charset="0"/>
              </a:rPr>
              <a:t>1</a:t>
            </a:r>
            <a:r>
              <a:rPr lang="en-CA" dirty="0" smtClean="0"/>
              <a:t>NF to 2NF</a:t>
            </a:r>
            <a:endParaRPr lang="en-CA" dirty="0" smtClean="0">
              <a:latin typeface="Gloucester MT Extra Condensed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en-CA" i="1" dirty="0" smtClean="0"/>
              <a:t>There are no partial dependencies, so Second Normal Form is the same as First Normal Form.</a:t>
            </a:r>
            <a:endParaRPr lang="en-US" i="1" dirty="0"/>
          </a:p>
        </p:txBody>
      </p:sp>
      <p:sp>
        <p:nvSpPr>
          <p:cNvPr id="11" name="Content Placeholder 1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None/>
            </a:pPr>
            <a:r>
              <a:rPr lang="en-CA" b="1" dirty="0" smtClean="0"/>
              <a:t>Customer</a:t>
            </a:r>
          </a:p>
          <a:p>
            <a:r>
              <a:rPr lang="en-CA" dirty="0" err="1" smtClean="0"/>
              <a:t>CustomerNumber</a:t>
            </a:r>
            <a:endParaRPr lang="en-CA" dirty="0" smtClean="0"/>
          </a:p>
          <a:p>
            <a:r>
              <a:rPr lang="en-CA" dirty="0" err="1" smtClean="0"/>
              <a:t>FirstName</a:t>
            </a:r>
            <a:endParaRPr lang="en-CA" dirty="0" smtClean="0"/>
          </a:p>
          <a:p>
            <a:r>
              <a:rPr lang="en-CA" dirty="0" err="1" smtClean="0"/>
              <a:t>LastName</a:t>
            </a:r>
            <a:endParaRPr lang="en-CA" dirty="0" smtClean="0"/>
          </a:p>
          <a:p>
            <a:r>
              <a:rPr lang="en-CA" dirty="0" smtClean="0"/>
              <a:t>Address</a:t>
            </a:r>
          </a:p>
          <a:p>
            <a:r>
              <a:rPr lang="en-CA" dirty="0" smtClean="0"/>
              <a:t>City</a:t>
            </a:r>
          </a:p>
          <a:p>
            <a:r>
              <a:rPr lang="en-CA" dirty="0" smtClean="0"/>
              <a:t>Province</a:t>
            </a:r>
          </a:p>
          <a:p>
            <a:r>
              <a:rPr lang="en-CA" dirty="0" err="1" smtClean="0"/>
              <a:t>PostalCode</a:t>
            </a:r>
            <a:endParaRPr lang="en-CA" dirty="0" smtClean="0"/>
          </a:p>
          <a:p>
            <a:r>
              <a:rPr lang="en-CA" dirty="0" err="1" smtClean="0"/>
              <a:t>HomePhone</a:t>
            </a:r>
            <a:endParaRPr lang="en-US" dirty="0" smtClean="0"/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CA" dirty="0" smtClean="0"/>
              <a:t>2NF: Check for Partial Dependencies</a:t>
            </a:r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1NF: Remove Repeating Groups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Customer Details View</a:t>
            </a:r>
            <a:br>
              <a:rPr lang="en-CA" dirty="0" smtClean="0"/>
            </a:br>
            <a:r>
              <a:rPr lang="en-CA" dirty="0" smtClean="0">
                <a:latin typeface="Gloucester MT Extra Condensed" pitchFamily="18" charset="0"/>
              </a:rPr>
              <a:t>1</a:t>
            </a:r>
            <a:r>
              <a:rPr lang="en-CA" dirty="0" smtClean="0"/>
              <a:t>NF to 2NF</a:t>
            </a:r>
            <a:endParaRPr lang="en-CA" dirty="0" smtClean="0">
              <a:latin typeface="Gloucester MT Extra Condensed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en-CA" i="1" dirty="0" smtClean="0"/>
              <a:t>There are no transitive dependencies, so Third Normal Form is  the same as Second Normal Form.</a:t>
            </a:r>
            <a:endParaRPr lang="en-US" i="1" dirty="0"/>
          </a:p>
        </p:txBody>
      </p:sp>
      <p:sp>
        <p:nvSpPr>
          <p:cNvPr id="11" name="Content Placeholder 1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None/>
            </a:pPr>
            <a:r>
              <a:rPr lang="en-CA" b="1" dirty="0" smtClean="0"/>
              <a:t>Customer</a:t>
            </a:r>
          </a:p>
          <a:p>
            <a:r>
              <a:rPr lang="en-CA" dirty="0" err="1" smtClean="0"/>
              <a:t>CustomerNumber</a:t>
            </a:r>
            <a:endParaRPr lang="en-CA" dirty="0" smtClean="0"/>
          </a:p>
          <a:p>
            <a:r>
              <a:rPr lang="en-CA" dirty="0" err="1" smtClean="0"/>
              <a:t>FirstName</a:t>
            </a:r>
            <a:endParaRPr lang="en-CA" dirty="0" smtClean="0"/>
          </a:p>
          <a:p>
            <a:r>
              <a:rPr lang="en-CA" dirty="0" err="1" smtClean="0"/>
              <a:t>LastName</a:t>
            </a:r>
            <a:endParaRPr lang="en-CA" dirty="0" smtClean="0"/>
          </a:p>
          <a:p>
            <a:r>
              <a:rPr lang="en-CA" dirty="0" smtClean="0"/>
              <a:t>Address</a:t>
            </a:r>
          </a:p>
          <a:p>
            <a:r>
              <a:rPr lang="en-CA" dirty="0" smtClean="0"/>
              <a:t>City</a:t>
            </a:r>
          </a:p>
          <a:p>
            <a:r>
              <a:rPr lang="en-CA" dirty="0" smtClean="0"/>
              <a:t>Province</a:t>
            </a:r>
          </a:p>
          <a:p>
            <a:r>
              <a:rPr lang="en-CA" dirty="0" err="1" smtClean="0"/>
              <a:t>PostalCode</a:t>
            </a:r>
            <a:endParaRPr lang="en-CA" dirty="0" smtClean="0"/>
          </a:p>
          <a:p>
            <a:r>
              <a:rPr lang="en-CA" dirty="0" err="1" smtClean="0"/>
              <a:t>HomePhone</a:t>
            </a:r>
            <a:endParaRPr lang="en-US" dirty="0" smtClean="0"/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3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3NF: Transitive Dependencies</a:t>
            </a:r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2NF: Check for Partial Dependencies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Customer Details 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CA" dirty="0" smtClean="0"/>
              <a:t>The final tables after 3</a:t>
            </a:r>
            <a:r>
              <a:rPr lang="en-CA" baseline="30000" dirty="0" smtClean="0"/>
              <a:t>rd</a:t>
            </a:r>
            <a:r>
              <a:rPr lang="en-CA" dirty="0" smtClean="0"/>
              <a:t> Normal Form (3NF)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157413" indent="-2074863">
              <a:buNone/>
            </a:pPr>
            <a:r>
              <a:rPr lang="en-CA" dirty="0" smtClean="0"/>
              <a:t>Customer (	</a:t>
            </a:r>
            <a:r>
              <a:rPr lang="en-CA" b="1" i="1" dirty="0" err="1" smtClean="0"/>
              <a:t>CustomerNumber</a:t>
            </a:r>
            <a:r>
              <a:rPr lang="en-CA" i="1" dirty="0" smtClean="0"/>
              <a:t>, </a:t>
            </a:r>
            <a:r>
              <a:rPr lang="en-CA" i="1" dirty="0" err="1" smtClean="0"/>
              <a:t>FirstName</a:t>
            </a:r>
            <a:r>
              <a:rPr lang="en-CA" i="1" dirty="0" smtClean="0"/>
              <a:t>, </a:t>
            </a:r>
            <a:r>
              <a:rPr lang="en-CA" i="1" dirty="0" err="1" smtClean="0"/>
              <a:t>LastName</a:t>
            </a:r>
            <a:r>
              <a:rPr lang="en-CA" i="1" dirty="0" smtClean="0"/>
              <a:t>, Address, City, Province, </a:t>
            </a:r>
            <a:r>
              <a:rPr lang="en-CA" i="1" dirty="0" err="1" smtClean="0"/>
              <a:t>PostalCode</a:t>
            </a:r>
            <a:r>
              <a:rPr lang="en-CA" i="1" dirty="0" smtClean="0"/>
              <a:t>, </a:t>
            </a:r>
            <a:r>
              <a:rPr lang="en-CA" i="1" dirty="0" err="1" smtClean="0"/>
              <a:t>HomePhone</a:t>
            </a:r>
            <a:r>
              <a:rPr lang="en-CA" i="1" dirty="0" smtClean="0"/>
              <a:t> </a:t>
            </a:r>
            <a:r>
              <a:rPr lang="en-CA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FORM Name: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Customer Order 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Walkthrough of 0NF to 3NF</a:t>
            </a:r>
            <a:endParaRPr lang="en-US" dirty="0"/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3505" y="4395743"/>
            <a:ext cx="3962400" cy="234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581400" y="3352800"/>
            <a:ext cx="15240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971800" y="2117034"/>
            <a:ext cx="762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71800" y="2504661"/>
            <a:ext cx="762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86400" y="2133600"/>
            <a:ext cx="762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71800" y="2895600"/>
            <a:ext cx="762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86400" y="2895600"/>
            <a:ext cx="762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00200" y="3637722"/>
            <a:ext cx="9906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743200" y="3637722"/>
            <a:ext cx="9906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181600" y="3637722"/>
            <a:ext cx="6858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943600" y="3637722"/>
            <a:ext cx="6858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781800" y="3637722"/>
            <a:ext cx="6858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943600" y="4714461"/>
            <a:ext cx="6858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943600" y="4943061"/>
            <a:ext cx="6858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943600" y="5287617"/>
            <a:ext cx="6858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Customer Order 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CA" dirty="0" smtClean="0"/>
              <a:t>Examine the form for labels on data </a:t>
            </a:r>
          </a:p>
          <a:p>
            <a:r>
              <a:rPr lang="en-CA" dirty="0" smtClean="0"/>
              <a:t>(Labels are often the meta-data)</a:t>
            </a: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1581150" y="3657600"/>
          <a:ext cx="5962650" cy="1828800"/>
        </p:xfrm>
        <a:graphic>
          <a:graphicData uri="http://schemas.openxmlformats.org/drawingml/2006/table">
            <a:tbl>
              <a:tblPr/>
              <a:tblGrid>
                <a:gridCol w="1102643"/>
                <a:gridCol w="2499831"/>
                <a:gridCol w="789688"/>
                <a:gridCol w="823332"/>
                <a:gridCol w="747156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Arial"/>
                        </a:rPr>
                        <a:t>Item Number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Description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Quantity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Price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Amount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H23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Heater Fan Belt – 23”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1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11.99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11.99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H319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Heater Fan Belt Support Brackets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2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4.99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  9.98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M24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Bolts – 24 mm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8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0.29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  2.32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Subtotal: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 24.29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GST: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   1.70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 dirty="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Total: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Arial"/>
                        </a:rPr>
                        <a:t> 25.99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590800" y="2133600"/>
          <a:ext cx="4743450" cy="1097280"/>
        </p:xfrm>
        <a:graphic>
          <a:graphicData uri="http://schemas.openxmlformats.org/drawingml/2006/table">
            <a:tbl>
              <a:tblPr/>
              <a:tblGrid>
                <a:gridCol w="1123983"/>
                <a:gridCol w="1590458"/>
                <a:gridCol w="965953"/>
                <a:gridCol w="1063056"/>
              </a:tblGrid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Arial"/>
                        </a:rPr>
                        <a:t>Customer Name: 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Fred Smith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Customer Number: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137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Address: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123 SomeWhere St.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Edmonton, Ab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T5H 2J9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Phone: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436 - 7867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Arial"/>
                        </a:rPr>
                        <a:t>Date: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Arial"/>
                        </a:rPr>
                        <a:t>Jan 16, 2015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209800"/>
            <a:ext cx="8191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505200" y="3276600"/>
            <a:ext cx="2084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Order Number: 219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981200" y="2514600"/>
            <a:ext cx="15240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71600" y="1272207"/>
            <a:ext cx="762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371600" y="1659834"/>
            <a:ext cx="762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886200" y="1288773"/>
            <a:ext cx="762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371600" y="2050773"/>
            <a:ext cx="762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886200" y="2050773"/>
            <a:ext cx="762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0" y="2792895"/>
            <a:ext cx="9906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143000" y="2792895"/>
            <a:ext cx="9906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581400" y="2792895"/>
            <a:ext cx="6858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343400" y="2792895"/>
            <a:ext cx="6858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181600" y="2792895"/>
            <a:ext cx="6858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343400" y="3869634"/>
            <a:ext cx="6858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343400" y="4098234"/>
            <a:ext cx="6858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343400" y="4442790"/>
            <a:ext cx="6858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Original Form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3"/>
          </p:nvPr>
        </p:nvSpPr>
        <p:spPr>
          <a:xfrm>
            <a:off x="5943600" y="328278"/>
            <a:ext cx="2743200" cy="640080"/>
          </a:xfrm>
        </p:spPr>
        <p:txBody>
          <a:bodyPr>
            <a:normAutofit/>
          </a:bodyPr>
          <a:lstStyle/>
          <a:p>
            <a:r>
              <a:rPr lang="en-CA" dirty="0" smtClean="0"/>
              <a:t>0NF:  List Attributes</a:t>
            </a:r>
            <a:endParaRPr lang="en-US" dirty="0" smtClean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4"/>
          </p:nvPr>
        </p:nvSpPr>
        <p:spPr>
          <a:xfrm>
            <a:off x="5943600" y="969336"/>
            <a:ext cx="2743200" cy="4114800"/>
          </a:xfrm>
        </p:spPr>
        <p:txBody>
          <a:bodyPr>
            <a:normAutofit fontScale="6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CA" dirty="0" err="1" smtClean="0"/>
              <a:t>CustomerNumber</a:t>
            </a:r>
            <a:endParaRPr lang="en-CA" dirty="0" smtClean="0"/>
          </a:p>
          <a:p>
            <a:pPr>
              <a:buFont typeface="Arial" pitchFamily="34" charset="0"/>
              <a:buChar char="•"/>
            </a:pPr>
            <a:r>
              <a:rPr lang="en-CA" dirty="0" err="1" smtClean="0"/>
              <a:t>CustomerName</a:t>
            </a:r>
            <a:endParaRPr lang="en-CA" dirty="0" smtClean="0"/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Address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Phone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Date</a:t>
            </a:r>
          </a:p>
          <a:p>
            <a:pPr>
              <a:buFont typeface="Arial" pitchFamily="34" charset="0"/>
              <a:buChar char="•"/>
            </a:pPr>
            <a:r>
              <a:rPr lang="en-CA" dirty="0" err="1" smtClean="0"/>
              <a:t>OrderNumber</a:t>
            </a:r>
            <a:endParaRPr lang="en-CA" dirty="0" smtClean="0"/>
          </a:p>
          <a:p>
            <a:pPr>
              <a:buFont typeface="Arial" pitchFamily="34" charset="0"/>
              <a:buChar char="•"/>
            </a:pPr>
            <a:r>
              <a:rPr lang="en-CA" dirty="0" err="1" smtClean="0"/>
              <a:t>ItemNumber</a:t>
            </a:r>
            <a:endParaRPr lang="en-CA" dirty="0" smtClean="0"/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Description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Quantity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Price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Amount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Subtotal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GST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Total</a:t>
            </a: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/>
        </p:nvGraphicFramePr>
        <p:xfrm>
          <a:off x="0" y="2819400"/>
          <a:ext cx="5962650" cy="1828800"/>
        </p:xfrm>
        <a:graphic>
          <a:graphicData uri="http://schemas.openxmlformats.org/drawingml/2006/table">
            <a:tbl>
              <a:tblPr/>
              <a:tblGrid>
                <a:gridCol w="1102643"/>
                <a:gridCol w="2499831"/>
                <a:gridCol w="789688"/>
                <a:gridCol w="823332"/>
                <a:gridCol w="747156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Item Number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Description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Quantity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Price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Amount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H23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Heater Fan Belt – 23”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1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11.99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11.99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H319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Heater Fan Belt Support Brackets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2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4.99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  9.98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M24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Bolts – 24 mm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8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0.29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  2.32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Subtotal: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 24.29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GST: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   1.70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Total: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Arial"/>
                        </a:rPr>
                        <a:t> 25.99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09650" y="1295400"/>
          <a:ext cx="4743450" cy="1097280"/>
        </p:xfrm>
        <a:graphic>
          <a:graphicData uri="http://schemas.openxmlformats.org/drawingml/2006/table">
            <a:tbl>
              <a:tblPr/>
              <a:tblGrid>
                <a:gridCol w="1123983"/>
                <a:gridCol w="1590458"/>
                <a:gridCol w="965953"/>
                <a:gridCol w="1063056"/>
              </a:tblGrid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Customer Name: 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Fred Smith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Customer Number: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137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Address: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123 SomeWhere St.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Edmonton, Ab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T5H 2J9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Phone: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436 - 7867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Date: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Arial"/>
                        </a:rPr>
                        <a:t>Jan 16, 2015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" y="1371600"/>
            <a:ext cx="8191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924050" y="2438400"/>
            <a:ext cx="2084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Order Number: 219</a:t>
            </a:r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CA" dirty="0" smtClean="0"/>
              <a:t>Customer Order View</a:t>
            </a:r>
            <a:br>
              <a:rPr lang="en-CA" dirty="0" smtClean="0"/>
            </a:br>
            <a:r>
              <a:rPr lang="en-CA" dirty="0" smtClean="0"/>
              <a:t>0NF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5" presetClass="emph" presetSubtype="0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425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 animBg="1"/>
      <p:bldP spid="17" grpId="1" build="p"/>
      <p:bldP spid="18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6400800" y="1219200"/>
            <a:ext cx="1295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4"/>
          </p:nvPr>
        </p:nvSpPr>
        <p:spPr>
          <a:xfrm>
            <a:off x="5943600" y="969336"/>
            <a:ext cx="2743200" cy="4114800"/>
          </a:xfrm>
        </p:spPr>
        <p:txBody>
          <a:bodyPr>
            <a:normAutofit fontScale="6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CA" dirty="0" err="1" smtClean="0"/>
              <a:t>CustomerNumber</a:t>
            </a:r>
            <a:endParaRPr lang="en-CA" dirty="0" smtClean="0"/>
          </a:p>
          <a:p>
            <a:pPr>
              <a:buFont typeface="Arial" pitchFamily="34" charset="0"/>
              <a:buChar char="•"/>
            </a:pPr>
            <a:r>
              <a:rPr lang="en-CA" dirty="0" err="1" smtClean="0"/>
              <a:t>CustomerName</a:t>
            </a:r>
            <a:endParaRPr lang="en-CA" dirty="0" smtClean="0"/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Address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Phone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Date</a:t>
            </a:r>
          </a:p>
          <a:p>
            <a:pPr>
              <a:buFont typeface="Arial" pitchFamily="34" charset="0"/>
              <a:buChar char="•"/>
            </a:pPr>
            <a:r>
              <a:rPr lang="en-CA" dirty="0" err="1" smtClean="0"/>
              <a:t>OrderNumber</a:t>
            </a:r>
            <a:endParaRPr lang="en-CA" dirty="0" smtClean="0"/>
          </a:p>
          <a:p>
            <a:pPr>
              <a:buFont typeface="Arial" pitchFamily="34" charset="0"/>
              <a:buChar char="•"/>
            </a:pPr>
            <a:r>
              <a:rPr lang="en-CA" dirty="0" err="1" smtClean="0"/>
              <a:t>ItemNumber</a:t>
            </a:r>
            <a:endParaRPr lang="en-CA" dirty="0" smtClean="0"/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Description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Quantity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Price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Amount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Subtotal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GST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Total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09650" y="1295400"/>
          <a:ext cx="4743450" cy="1097280"/>
        </p:xfrm>
        <a:graphic>
          <a:graphicData uri="http://schemas.openxmlformats.org/drawingml/2006/table">
            <a:tbl>
              <a:tblPr/>
              <a:tblGrid>
                <a:gridCol w="1123983"/>
                <a:gridCol w="1590458"/>
                <a:gridCol w="965953"/>
                <a:gridCol w="1063056"/>
              </a:tblGrid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Customer Name: 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Fred Smith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Customer Number: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137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Address: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123 SomeWhere St.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Edmonton, Ab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T5H 2J9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Phone: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436 - 7867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Date: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Arial"/>
                        </a:rPr>
                        <a:t>Jan 16, 2015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/>
        </p:nvGraphicFramePr>
        <p:xfrm>
          <a:off x="0" y="2819400"/>
          <a:ext cx="5962650" cy="1828800"/>
        </p:xfrm>
        <a:graphic>
          <a:graphicData uri="http://schemas.openxmlformats.org/drawingml/2006/table">
            <a:tbl>
              <a:tblPr/>
              <a:tblGrid>
                <a:gridCol w="1102643"/>
                <a:gridCol w="2499831"/>
                <a:gridCol w="789688"/>
                <a:gridCol w="823332"/>
                <a:gridCol w="747156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Arial"/>
                        </a:rPr>
                        <a:t>Item Number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Description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Quantity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Price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Amount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H23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Heater Fan Belt – 23”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1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11.99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11.99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H319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Heater Fan Belt Support Brackets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2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4.99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  9.98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M24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Bolts – 24 mm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8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0.29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  2.32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Subtotal: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 24.29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GST: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   1.70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Total: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Arial"/>
                        </a:rPr>
                        <a:t> 25.99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Original Form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3"/>
          </p:nvPr>
        </p:nvSpPr>
        <p:spPr>
          <a:xfrm>
            <a:off x="5943600" y="328278"/>
            <a:ext cx="2743200" cy="640080"/>
          </a:xfrm>
        </p:spPr>
        <p:txBody>
          <a:bodyPr>
            <a:normAutofit/>
          </a:bodyPr>
          <a:lstStyle/>
          <a:p>
            <a:r>
              <a:rPr lang="en-CA" dirty="0" smtClean="0"/>
              <a:t>0NF:  Atomize Attributes</a:t>
            </a:r>
            <a:endParaRPr lang="en-US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" y="1371600"/>
            <a:ext cx="8191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924050" y="2438400"/>
            <a:ext cx="2084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Order Number: 219</a:t>
            </a:r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CA" dirty="0" smtClean="0"/>
              <a:t>Customer Order View</a:t>
            </a:r>
            <a:br>
              <a:rPr lang="en-CA" dirty="0" smtClean="0"/>
            </a:br>
            <a:r>
              <a:rPr lang="en-CA" dirty="0" smtClean="0"/>
              <a:t>0NF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772400" y="1219200"/>
            <a:ext cx="13716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 err="1" smtClean="0">
                <a:solidFill>
                  <a:schemeClr val="tx1"/>
                </a:solidFill>
              </a:rPr>
              <a:t>FirstName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772400" y="1600200"/>
            <a:ext cx="13716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 err="1" smtClean="0">
                <a:solidFill>
                  <a:schemeClr val="tx1"/>
                </a:solidFill>
              </a:rPr>
              <a:t>LastName</a:t>
            </a:r>
            <a:endParaRPr lang="en-US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5" presetClass="emph" presetSubtype="0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7" grpId="0" build="p" animBg="1"/>
      <p:bldP spid="17" grpId="1" build="p"/>
      <p:bldP spid="34" grpId="0" animBg="1"/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6400800" y="1752600"/>
            <a:ext cx="7620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4"/>
          </p:nvPr>
        </p:nvSpPr>
        <p:spPr>
          <a:xfrm>
            <a:off x="5943600" y="969336"/>
            <a:ext cx="2743200" cy="4114800"/>
          </a:xfrm>
        </p:spPr>
        <p:txBody>
          <a:bodyPr>
            <a:normAutofit fontScale="6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CA" dirty="0" err="1" smtClean="0"/>
              <a:t>CustomerNumber</a:t>
            </a:r>
            <a:endParaRPr lang="en-CA" dirty="0" smtClean="0"/>
          </a:p>
          <a:p>
            <a:pPr>
              <a:buFont typeface="Arial" pitchFamily="34" charset="0"/>
              <a:buChar char="•"/>
            </a:pPr>
            <a:r>
              <a:rPr lang="en-CA" i="1" dirty="0" err="1" smtClean="0"/>
              <a:t>FirstName</a:t>
            </a:r>
            <a:endParaRPr lang="en-CA" i="1" dirty="0" smtClean="0"/>
          </a:p>
          <a:p>
            <a:pPr>
              <a:buFont typeface="Arial" pitchFamily="34" charset="0"/>
              <a:buChar char="•"/>
            </a:pPr>
            <a:r>
              <a:rPr lang="en-CA" i="1" dirty="0" err="1" smtClean="0"/>
              <a:t>LastName</a:t>
            </a:r>
            <a:endParaRPr lang="en-CA" i="1" dirty="0" smtClean="0"/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Address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Phone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Date</a:t>
            </a:r>
          </a:p>
          <a:p>
            <a:pPr>
              <a:buFont typeface="Arial" pitchFamily="34" charset="0"/>
              <a:buChar char="•"/>
            </a:pPr>
            <a:r>
              <a:rPr lang="en-CA" dirty="0" err="1" smtClean="0"/>
              <a:t>OrderNumber</a:t>
            </a:r>
            <a:endParaRPr lang="en-CA" dirty="0" smtClean="0"/>
          </a:p>
          <a:p>
            <a:pPr>
              <a:buFont typeface="Arial" pitchFamily="34" charset="0"/>
              <a:buChar char="•"/>
            </a:pPr>
            <a:r>
              <a:rPr lang="en-CA" dirty="0" err="1" smtClean="0"/>
              <a:t>ItemNumber</a:t>
            </a:r>
            <a:endParaRPr lang="en-CA" dirty="0" smtClean="0"/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Description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Quantity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Price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Amount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Subtotal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GST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Total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09650" y="1295400"/>
          <a:ext cx="4743450" cy="1097280"/>
        </p:xfrm>
        <a:graphic>
          <a:graphicData uri="http://schemas.openxmlformats.org/drawingml/2006/table">
            <a:tbl>
              <a:tblPr/>
              <a:tblGrid>
                <a:gridCol w="1123983"/>
                <a:gridCol w="1590458"/>
                <a:gridCol w="965953"/>
                <a:gridCol w="1063056"/>
              </a:tblGrid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Customer Name: 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Fred Smith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Customer Number: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137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Address: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123 SomeWhere St.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Edmonton, Ab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T5H 2J9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Phone: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436 - 7867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Date: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Arial"/>
                        </a:rPr>
                        <a:t>Jan 16, 2015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/>
        </p:nvGraphicFramePr>
        <p:xfrm>
          <a:off x="0" y="2819400"/>
          <a:ext cx="5962650" cy="1828800"/>
        </p:xfrm>
        <a:graphic>
          <a:graphicData uri="http://schemas.openxmlformats.org/drawingml/2006/table">
            <a:tbl>
              <a:tblPr/>
              <a:tblGrid>
                <a:gridCol w="1102643"/>
                <a:gridCol w="2499831"/>
                <a:gridCol w="789688"/>
                <a:gridCol w="823332"/>
                <a:gridCol w="747156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Arial"/>
                        </a:rPr>
                        <a:t>Item Number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Description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Quantity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Price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Amount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H23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Heater Fan Belt – 23”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1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11.99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11.99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H319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Heater Fan Belt Support Brackets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2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4.99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  9.98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M24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Bolts – 24 mm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8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0.29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  2.32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Subtotal: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 24.29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GST: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   1.70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Total: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Arial"/>
                        </a:rPr>
                        <a:t> 25.99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Original Form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3"/>
          </p:nvPr>
        </p:nvSpPr>
        <p:spPr>
          <a:xfrm>
            <a:off x="5943600" y="328278"/>
            <a:ext cx="2743200" cy="640080"/>
          </a:xfrm>
        </p:spPr>
        <p:txBody>
          <a:bodyPr>
            <a:normAutofit/>
          </a:bodyPr>
          <a:lstStyle/>
          <a:p>
            <a:r>
              <a:rPr lang="en-CA" dirty="0" smtClean="0"/>
              <a:t>0NF:  Atomize Attributes</a:t>
            </a:r>
            <a:endParaRPr lang="en-US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" y="1371600"/>
            <a:ext cx="8191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924050" y="2438400"/>
            <a:ext cx="2084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Order Number: 219</a:t>
            </a:r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CA" dirty="0" smtClean="0"/>
              <a:t>Customer Order View</a:t>
            </a:r>
            <a:br>
              <a:rPr lang="en-CA" dirty="0" smtClean="0"/>
            </a:br>
            <a:r>
              <a:rPr lang="en-CA" dirty="0" smtClean="0"/>
              <a:t>0NF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772400" y="1371600"/>
            <a:ext cx="13716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 smtClean="0">
                <a:solidFill>
                  <a:schemeClr val="tx1"/>
                </a:solidFill>
              </a:rPr>
              <a:t>Address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772400" y="1752600"/>
            <a:ext cx="13716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 smtClean="0">
                <a:solidFill>
                  <a:schemeClr val="tx1"/>
                </a:solidFill>
              </a:rPr>
              <a:t>City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72400" y="2133600"/>
            <a:ext cx="13716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 smtClean="0">
                <a:solidFill>
                  <a:schemeClr val="tx1"/>
                </a:solidFill>
              </a:rPr>
              <a:t>Province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772400" y="2514600"/>
            <a:ext cx="13716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 err="1" smtClean="0">
                <a:solidFill>
                  <a:schemeClr val="tx1"/>
                </a:solidFill>
              </a:rPr>
              <a:t>PostalCode</a:t>
            </a:r>
            <a:endParaRPr lang="en-US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8" grpId="0" uiExpand="1" build="p"/>
      <p:bldP spid="34" grpId="0" animBg="1"/>
      <p:bldP spid="35" grpId="0" animBg="1"/>
      <p:bldP spid="13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FORM Name: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Customer Details 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Walkthrough of 0NF to 3NF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67000" y="4450080"/>
          <a:ext cx="3375025" cy="1645920"/>
        </p:xfrm>
        <a:graphic>
          <a:graphicData uri="http://schemas.openxmlformats.org/drawingml/2006/table">
            <a:tbl>
              <a:tblPr/>
              <a:tblGrid>
                <a:gridCol w="1475740"/>
                <a:gridCol w="1899285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Arial"/>
                        </a:rPr>
                        <a:t>Customer Details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Arial"/>
                        </a:rPr>
                        <a:t>Customer Number: 137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Arial"/>
                        </a:rPr>
                        <a:t>Name: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Arial"/>
                        </a:rPr>
                        <a:t>Fred Smith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Arial"/>
                        </a:rPr>
                        <a:t>Address: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Arial"/>
                        </a:rPr>
                        <a:t>123 SomeWhere St.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Arial"/>
                        </a:rPr>
                        <a:t>City: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Arial"/>
                        </a:rPr>
                        <a:t>Edmonton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Arial"/>
                        </a:rPr>
                        <a:t>Province: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Arial"/>
                        </a:rPr>
                        <a:t>Alberta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Arial"/>
                        </a:rPr>
                        <a:t>Postal Code: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Arial"/>
                        </a:rPr>
                        <a:t>T5H 2J9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Arial"/>
                        </a:rPr>
                        <a:t>Home Phone: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Arial"/>
                        </a:rPr>
                        <a:t>436 - 7867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6400800" y="4800600"/>
            <a:ext cx="7620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4"/>
          </p:nvPr>
        </p:nvSpPr>
        <p:spPr>
          <a:xfrm>
            <a:off x="5943600" y="969336"/>
            <a:ext cx="2743200" cy="5736264"/>
          </a:xfrm>
        </p:spPr>
        <p:txBody>
          <a:bodyPr>
            <a:normAutofit fontScale="70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CA" dirty="0" err="1" smtClean="0"/>
              <a:t>CustomerNumber</a:t>
            </a:r>
            <a:endParaRPr lang="en-CA" dirty="0" smtClean="0"/>
          </a:p>
          <a:p>
            <a:pPr>
              <a:buFont typeface="Arial" pitchFamily="34" charset="0"/>
              <a:buChar char="•"/>
            </a:pPr>
            <a:r>
              <a:rPr lang="en-CA" i="1" dirty="0" err="1" smtClean="0"/>
              <a:t>FirstName</a:t>
            </a:r>
            <a:endParaRPr lang="en-CA" i="1" dirty="0" smtClean="0"/>
          </a:p>
          <a:p>
            <a:pPr>
              <a:buFont typeface="Arial" pitchFamily="34" charset="0"/>
              <a:buChar char="•"/>
            </a:pPr>
            <a:r>
              <a:rPr lang="en-CA" i="1" dirty="0" err="1" smtClean="0"/>
              <a:t>LastName</a:t>
            </a:r>
            <a:endParaRPr lang="en-CA" i="1" dirty="0" smtClean="0"/>
          </a:p>
          <a:p>
            <a:pPr>
              <a:buFont typeface="Arial" pitchFamily="34" charset="0"/>
              <a:buChar char="•"/>
            </a:pPr>
            <a:r>
              <a:rPr lang="en-CA" i="1" dirty="0" smtClean="0"/>
              <a:t>Address</a:t>
            </a:r>
          </a:p>
          <a:p>
            <a:pPr>
              <a:buFont typeface="Arial" pitchFamily="34" charset="0"/>
              <a:buChar char="•"/>
            </a:pPr>
            <a:r>
              <a:rPr lang="en-CA" i="1" dirty="0" smtClean="0"/>
              <a:t>City</a:t>
            </a:r>
          </a:p>
          <a:p>
            <a:pPr>
              <a:buFont typeface="Arial" pitchFamily="34" charset="0"/>
              <a:buChar char="•"/>
            </a:pPr>
            <a:r>
              <a:rPr lang="en-CA" i="1" dirty="0" smtClean="0"/>
              <a:t>Province</a:t>
            </a:r>
          </a:p>
          <a:p>
            <a:pPr>
              <a:buFont typeface="Arial" pitchFamily="34" charset="0"/>
              <a:buChar char="•"/>
            </a:pPr>
            <a:r>
              <a:rPr lang="en-CA" i="1" dirty="0" err="1" smtClean="0"/>
              <a:t>PostalCode</a:t>
            </a:r>
            <a:endParaRPr lang="en-CA" i="1" dirty="0" smtClean="0"/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Phone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Date</a:t>
            </a:r>
          </a:p>
          <a:p>
            <a:pPr>
              <a:buFont typeface="Arial" pitchFamily="34" charset="0"/>
              <a:buChar char="•"/>
            </a:pPr>
            <a:r>
              <a:rPr lang="en-CA" dirty="0" err="1" smtClean="0"/>
              <a:t>OrderNumber</a:t>
            </a:r>
            <a:endParaRPr lang="en-CA" dirty="0" smtClean="0"/>
          </a:p>
          <a:p>
            <a:pPr>
              <a:buFont typeface="Arial" pitchFamily="34" charset="0"/>
              <a:buChar char="•"/>
            </a:pPr>
            <a:r>
              <a:rPr lang="en-CA" dirty="0" err="1" smtClean="0"/>
              <a:t>ItemNumber</a:t>
            </a:r>
            <a:endParaRPr lang="en-CA" dirty="0" smtClean="0"/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Description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Quantity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Price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Amount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Subtotal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GST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Total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09650" y="1295400"/>
          <a:ext cx="4743450" cy="1097280"/>
        </p:xfrm>
        <a:graphic>
          <a:graphicData uri="http://schemas.openxmlformats.org/drawingml/2006/table">
            <a:tbl>
              <a:tblPr/>
              <a:tblGrid>
                <a:gridCol w="1123983"/>
                <a:gridCol w="1590458"/>
                <a:gridCol w="965953"/>
                <a:gridCol w="1063056"/>
              </a:tblGrid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Customer Name: 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Fred Smith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Customer Number: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137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Address: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123 SomeWhere St.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Edmonton, Ab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T5H 2J9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Phone: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436 - 7867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Date: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Arial"/>
                        </a:rPr>
                        <a:t>Jan 16, 2015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/>
        </p:nvGraphicFramePr>
        <p:xfrm>
          <a:off x="0" y="2819400"/>
          <a:ext cx="5962650" cy="1828800"/>
        </p:xfrm>
        <a:graphic>
          <a:graphicData uri="http://schemas.openxmlformats.org/drawingml/2006/table">
            <a:tbl>
              <a:tblPr/>
              <a:tblGrid>
                <a:gridCol w="1102643"/>
                <a:gridCol w="2499831"/>
                <a:gridCol w="789688"/>
                <a:gridCol w="823332"/>
                <a:gridCol w="747156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Arial"/>
                        </a:rPr>
                        <a:t>Item Number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Description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Quantity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Price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Amount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H23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Heater Fan Belt – 23”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1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11.99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11.99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H319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Heater Fan Belt Support Brackets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2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4.99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  9.98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M24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Bolts – 24 mm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8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0.29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  2.32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Subtotal: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 24.29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GST: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   1.70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Total: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Arial"/>
                        </a:rPr>
                        <a:t> 25.99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Original Form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3"/>
          </p:nvPr>
        </p:nvSpPr>
        <p:spPr>
          <a:xfrm>
            <a:off x="5943600" y="328278"/>
            <a:ext cx="2743200" cy="640080"/>
          </a:xfrm>
        </p:spPr>
        <p:txBody>
          <a:bodyPr>
            <a:normAutofit/>
          </a:bodyPr>
          <a:lstStyle/>
          <a:p>
            <a:r>
              <a:rPr lang="en-CA" dirty="0" smtClean="0"/>
              <a:t>0NF:  Atomize Attributes</a:t>
            </a:r>
            <a:endParaRPr lang="en-US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" y="1371600"/>
            <a:ext cx="8191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924050" y="2438400"/>
            <a:ext cx="2084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Order Number: 219</a:t>
            </a:r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CA" dirty="0" smtClean="0"/>
              <a:t>Customer Order View</a:t>
            </a:r>
            <a:br>
              <a:rPr lang="en-CA" dirty="0" smtClean="0"/>
            </a:br>
            <a:r>
              <a:rPr lang="en-CA" dirty="0" smtClean="0"/>
              <a:t>0NF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772400" y="4638261"/>
            <a:ext cx="13716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 err="1" smtClean="0">
                <a:solidFill>
                  <a:schemeClr val="tx1"/>
                </a:solidFill>
              </a:rPr>
              <a:t>CurrentPrice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772400" y="5019261"/>
            <a:ext cx="13716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 err="1" smtClean="0">
                <a:solidFill>
                  <a:schemeClr val="tx1"/>
                </a:solidFill>
              </a:rPr>
              <a:t>SellingPrice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7315200" y="5486400"/>
            <a:ext cx="1828800" cy="1066800"/>
          </a:xfrm>
          <a:prstGeom prst="wedgeRoundRectCallout">
            <a:avLst>
              <a:gd name="adj1" fmla="val -59793"/>
              <a:gd name="adj2" fmla="val -88407"/>
              <a:gd name="adj3" fmla="val 16667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 smtClean="0">
              <a:solidFill>
                <a:schemeClr val="accent5"/>
              </a:solidFill>
            </a:endParaRPr>
          </a:p>
          <a:p>
            <a:pPr algn="ctr"/>
            <a:endParaRPr lang="en-CA" b="1" dirty="0" smtClean="0">
              <a:solidFill>
                <a:schemeClr val="accent5"/>
              </a:solidFill>
            </a:endParaRPr>
          </a:p>
          <a:p>
            <a:pPr algn="ctr"/>
            <a:r>
              <a:rPr lang="en-CA" b="1" dirty="0" smtClean="0">
                <a:solidFill>
                  <a:schemeClr val="accent5"/>
                </a:solidFill>
              </a:rPr>
              <a:t>Business Rule:</a:t>
            </a:r>
          </a:p>
          <a:p>
            <a:pPr algn="ctr"/>
            <a:r>
              <a:rPr lang="en-CA" b="1" i="1" dirty="0" smtClean="0">
                <a:solidFill>
                  <a:schemeClr val="accent5"/>
                </a:solidFill>
              </a:rPr>
              <a:t>Prices change over time</a:t>
            </a:r>
          </a:p>
          <a:p>
            <a:pPr algn="ctr"/>
            <a:endParaRPr lang="en-CA" b="1" dirty="0" smtClean="0">
              <a:solidFill>
                <a:schemeClr val="accent5"/>
              </a:solidFill>
            </a:endParaRPr>
          </a:p>
          <a:p>
            <a:pPr algn="ctr"/>
            <a:endParaRPr lang="en-CA" b="1" dirty="0" smtClean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8" grpId="0" uiExpand="1" build="p"/>
      <p:bldP spid="34" grpId="0" animBg="1"/>
      <p:bldP spid="35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0" y="3048000"/>
            <a:ext cx="5867400" cy="76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943600" y="3886200"/>
            <a:ext cx="2133600" cy="1828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/>
        </p:nvGraphicFramePr>
        <p:xfrm>
          <a:off x="0" y="2819400"/>
          <a:ext cx="5962650" cy="1828800"/>
        </p:xfrm>
        <a:graphic>
          <a:graphicData uri="http://schemas.openxmlformats.org/drawingml/2006/table">
            <a:tbl>
              <a:tblPr/>
              <a:tblGrid>
                <a:gridCol w="1102643"/>
                <a:gridCol w="2499831"/>
                <a:gridCol w="789688"/>
                <a:gridCol w="823332"/>
                <a:gridCol w="747156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Arial"/>
                        </a:rPr>
                        <a:t>Item Number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Description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Quantity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Price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Amount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H23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Heater Fan Belt – 23”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1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11.99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11.99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H319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Heater Fan Belt Support Brackets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2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4.99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  9.98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M24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Bolts – 24 mm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8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0.29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  2.32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Subtotal: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 24.29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GST: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   1.70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Total: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Arial"/>
                        </a:rPr>
                        <a:t> 25.99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8" name="Content Placeholder 17"/>
          <p:cNvSpPr>
            <a:spLocks noGrp="1"/>
          </p:cNvSpPr>
          <p:nvPr>
            <p:ph sz="quarter" idx="4"/>
          </p:nvPr>
        </p:nvSpPr>
        <p:spPr>
          <a:xfrm>
            <a:off x="5943600" y="969336"/>
            <a:ext cx="2743200" cy="5736264"/>
          </a:xfrm>
        </p:spPr>
        <p:txBody>
          <a:bodyPr>
            <a:normAutofit fontScale="70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CA" dirty="0" err="1" smtClean="0"/>
              <a:t>CustomerNumber</a:t>
            </a:r>
            <a:endParaRPr lang="en-CA" dirty="0" smtClean="0"/>
          </a:p>
          <a:p>
            <a:pPr>
              <a:buFont typeface="Arial" pitchFamily="34" charset="0"/>
              <a:buChar char="•"/>
            </a:pPr>
            <a:r>
              <a:rPr lang="en-CA" i="1" dirty="0" err="1" smtClean="0"/>
              <a:t>FirstName</a:t>
            </a:r>
            <a:endParaRPr lang="en-CA" i="1" dirty="0" smtClean="0"/>
          </a:p>
          <a:p>
            <a:pPr>
              <a:buFont typeface="Arial" pitchFamily="34" charset="0"/>
              <a:buChar char="•"/>
            </a:pPr>
            <a:r>
              <a:rPr lang="en-CA" i="1" dirty="0" err="1" smtClean="0"/>
              <a:t>LastName</a:t>
            </a:r>
            <a:endParaRPr lang="en-CA" i="1" dirty="0" smtClean="0"/>
          </a:p>
          <a:p>
            <a:pPr>
              <a:buFont typeface="Arial" pitchFamily="34" charset="0"/>
              <a:buChar char="•"/>
            </a:pPr>
            <a:r>
              <a:rPr lang="en-CA" i="1" dirty="0" smtClean="0"/>
              <a:t>Address</a:t>
            </a:r>
          </a:p>
          <a:p>
            <a:pPr>
              <a:buFont typeface="Arial" pitchFamily="34" charset="0"/>
              <a:buChar char="•"/>
            </a:pPr>
            <a:r>
              <a:rPr lang="en-CA" i="1" dirty="0" smtClean="0"/>
              <a:t>City</a:t>
            </a:r>
          </a:p>
          <a:p>
            <a:pPr>
              <a:buFont typeface="Arial" pitchFamily="34" charset="0"/>
              <a:buChar char="•"/>
            </a:pPr>
            <a:r>
              <a:rPr lang="en-CA" i="1" dirty="0" smtClean="0"/>
              <a:t>Province</a:t>
            </a:r>
          </a:p>
          <a:p>
            <a:pPr>
              <a:buFont typeface="Arial" pitchFamily="34" charset="0"/>
              <a:buChar char="•"/>
            </a:pPr>
            <a:r>
              <a:rPr lang="en-CA" i="1" dirty="0" err="1" smtClean="0"/>
              <a:t>PostalCode</a:t>
            </a:r>
            <a:endParaRPr lang="en-CA" i="1" dirty="0" smtClean="0"/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Phone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Date</a:t>
            </a:r>
          </a:p>
          <a:p>
            <a:pPr>
              <a:buFont typeface="Arial" pitchFamily="34" charset="0"/>
              <a:buChar char="•"/>
            </a:pPr>
            <a:r>
              <a:rPr lang="en-CA" dirty="0" err="1" smtClean="0"/>
              <a:t>OrderNumber</a:t>
            </a:r>
            <a:endParaRPr lang="en-CA" dirty="0" smtClean="0"/>
          </a:p>
          <a:p>
            <a:pPr>
              <a:buFont typeface="Arial" pitchFamily="34" charset="0"/>
              <a:buChar char="•"/>
            </a:pPr>
            <a:r>
              <a:rPr lang="en-CA" dirty="0" err="1" smtClean="0"/>
              <a:t>ItemNumber</a:t>
            </a:r>
            <a:endParaRPr lang="en-CA" dirty="0" smtClean="0"/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Description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Quantity</a:t>
            </a:r>
          </a:p>
          <a:p>
            <a:pPr>
              <a:buFont typeface="Arial" pitchFamily="34" charset="0"/>
              <a:buChar char="•"/>
            </a:pPr>
            <a:r>
              <a:rPr lang="en-CA" i="1" dirty="0" err="1" smtClean="0"/>
              <a:t>CurrentPrice</a:t>
            </a:r>
            <a:endParaRPr lang="en-CA" i="1" dirty="0" smtClean="0"/>
          </a:p>
          <a:p>
            <a:pPr>
              <a:buFont typeface="Arial" pitchFamily="34" charset="0"/>
              <a:buChar char="•"/>
            </a:pPr>
            <a:r>
              <a:rPr lang="en-CA" dirty="0" err="1" smtClean="0"/>
              <a:t>Selling</a:t>
            </a:r>
            <a:r>
              <a:rPr lang="en-CA" i="1" dirty="0" err="1" smtClean="0"/>
              <a:t>Price</a:t>
            </a:r>
            <a:endParaRPr lang="en-CA" i="1" dirty="0" smtClean="0"/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Amount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Subtotal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GST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Total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09650" y="1295400"/>
          <a:ext cx="4743450" cy="1097280"/>
        </p:xfrm>
        <a:graphic>
          <a:graphicData uri="http://schemas.openxmlformats.org/drawingml/2006/table">
            <a:tbl>
              <a:tblPr/>
              <a:tblGrid>
                <a:gridCol w="1123983"/>
                <a:gridCol w="1590458"/>
                <a:gridCol w="965953"/>
                <a:gridCol w="1063056"/>
              </a:tblGrid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Customer Name: 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Fred Smith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Customer Number: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137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Address: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123 SomeWhere St.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Edmonton, Ab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T5H 2J9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Phone: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436 - 7867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Date: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Arial"/>
                        </a:rPr>
                        <a:t>Jan 16, 2015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Original Form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3"/>
          </p:nvPr>
        </p:nvSpPr>
        <p:spPr>
          <a:xfrm>
            <a:off x="5943600" y="328278"/>
            <a:ext cx="2743200" cy="640080"/>
          </a:xfrm>
        </p:spPr>
        <p:txBody>
          <a:bodyPr>
            <a:normAutofit/>
          </a:bodyPr>
          <a:lstStyle/>
          <a:p>
            <a:r>
              <a:rPr lang="en-CA" dirty="0" smtClean="0"/>
              <a:t>0NF:  Repeating Groups</a:t>
            </a:r>
            <a:endParaRPr lang="en-US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" y="1371600"/>
            <a:ext cx="8191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924050" y="2438400"/>
            <a:ext cx="2084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Order Number: 219</a:t>
            </a:r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CA" dirty="0" smtClean="0"/>
              <a:t>Customer Order View</a:t>
            </a:r>
            <a:br>
              <a:rPr lang="en-CA" dirty="0" smtClean="0"/>
            </a:br>
            <a:r>
              <a:rPr lang="en-CA" dirty="0" smtClean="0"/>
              <a:t>0NF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5" presetClass="emph" presetSubtype="0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5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5 0 " pathEditMode="relative" ptsTypes="AA">
                                      <p:cBhvr>
                                        <p:cTn id="38" dur="2000" fill="hold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5 0 " pathEditMode="relative" ptsTypes="AA">
                                      <p:cBhvr>
                                        <p:cTn id="40" dur="2000" fill="hold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5 0 " pathEditMode="relative" ptsTypes="AA">
                                      <p:cBhvr>
                                        <p:cTn id="42" dur="2000" fill="hold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5 0 " pathEditMode="relative" ptsTypes="AA">
                                      <p:cBhvr>
                                        <p:cTn id="44" dur="2000" fill="hold"/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5 0 " pathEditMode="relative" ptsTypes="AA">
                                      <p:cBhvr>
                                        <p:cTn id="46" dur="2000" fill="hold"/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5 0 " pathEditMode="relative" ptsTypes="AA">
                                      <p:cBhvr>
                                        <p:cTn id="48" dur="2000" fill="hold"/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uiExpand="1" build="p"/>
      <p:bldP spid="17" grpId="0" uiExpand="1" build="p" animBg="1"/>
      <p:bldP spid="17" grpI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5943600" y="4191000"/>
            <a:ext cx="2133600" cy="1828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4"/>
          </p:nvPr>
        </p:nvSpPr>
        <p:spPr>
          <a:xfrm>
            <a:off x="5943600" y="969336"/>
            <a:ext cx="2743200" cy="604106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CA" b="1" u="sng" dirty="0" smtClean="0"/>
              <a:t>Order</a:t>
            </a:r>
          </a:p>
          <a:p>
            <a:pPr>
              <a:buFont typeface="Arial" pitchFamily="34" charset="0"/>
              <a:buChar char="•"/>
            </a:pPr>
            <a:r>
              <a:rPr lang="en-CA" dirty="0" err="1" smtClean="0"/>
              <a:t>CustomerNumber</a:t>
            </a:r>
            <a:endParaRPr lang="en-CA" dirty="0" smtClean="0"/>
          </a:p>
          <a:p>
            <a:pPr>
              <a:buFont typeface="Arial" pitchFamily="34" charset="0"/>
              <a:buChar char="•"/>
            </a:pPr>
            <a:r>
              <a:rPr lang="en-CA" dirty="0" err="1" smtClean="0"/>
              <a:t>FirstName</a:t>
            </a:r>
            <a:endParaRPr lang="en-CA" dirty="0" smtClean="0"/>
          </a:p>
          <a:p>
            <a:pPr>
              <a:buFont typeface="Arial" pitchFamily="34" charset="0"/>
              <a:buChar char="•"/>
            </a:pPr>
            <a:r>
              <a:rPr lang="en-CA" dirty="0" err="1" smtClean="0"/>
              <a:t>LastName</a:t>
            </a:r>
            <a:endParaRPr lang="en-CA" dirty="0" smtClean="0"/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Address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City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Province</a:t>
            </a:r>
          </a:p>
          <a:p>
            <a:pPr>
              <a:buFont typeface="Arial" pitchFamily="34" charset="0"/>
              <a:buChar char="•"/>
            </a:pPr>
            <a:r>
              <a:rPr lang="en-CA" dirty="0" err="1" smtClean="0"/>
              <a:t>PostalCode</a:t>
            </a:r>
            <a:endParaRPr lang="en-CA" dirty="0" smtClean="0"/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Phone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Date</a:t>
            </a:r>
          </a:p>
          <a:p>
            <a:pPr>
              <a:buFont typeface="Arial" pitchFamily="34" charset="0"/>
              <a:buChar char="•"/>
            </a:pPr>
            <a:r>
              <a:rPr lang="en-CA" dirty="0" err="1" smtClean="0"/>
              <a:t>OrderNumber</a:t>
            </a:r>
            <a:endParaRPr lang="en-CA" dirty="0" smtClean="0"/>
          </a:p>
          <a:p>
            <a:pPr lvl="1">
              <a:buFont typeface="Arial" pitchFamily="34" charset="0"/>
              <a:buChar char="•"/>
            </a:pPr>
            <a:r>
              <a:rPr lang="en-CA" sz="2400" dirty="0" err="1" smtClean="0"/>
              <a:t>ItemNumber</a:t>
            </a:r>
            <a:endParaRPr lang="en-CA" sz="2400" dirty="0" smtClean="0"/>
          </a:p>
          <a:p>
            <a:pPr lvl="1">
              <a:buFont typeface="Arial" pitchFamily="34" charset="0"/>
              <a:buChar char="•"/>
            </a:pPr>
            <a:r>
              <a:rPr lang="en-CA" sz="2400" dirty="0" smtClean="0"/>
              <a:t>Description</a:t>
            </a:r>
          </a:p>
          <a:p>
            <a:pPr lvl="1">
              <a:buFont typeface="Arial" pitchFamily="34" charset="0"/>
              <a:buChar char="•"/>
            </a:pPr>
            <a:r>
              <a:rPr lang="en-CA" sz="2400" dirty="0" smtClean="0"/>
              <a:t>Quantity</a:t>
            </a:r>
          </a:p>
          <a:p>
            <a:pPr lvl="1">
              <a:buFont typeface="Arial" pitchFamily="34" charset="0"/>
              <a:buChar char="•"/>
            </a:pPr>
            <a:r>
              <a:rPr lang="en-CA" sz="2400" dirty="0" err="1" smtClean="0"/>
              <a:t>CurrentPrice</a:t>
            </a:r>
            <a:endParaRPr lang="en-CA" sz="2400" dirty="0" smtClean="0"/>
          </a:p>
          <a:p>
            <a:pPr lvl="1">
              <a:buFont typeface="Arial" pitchFamily="34" charset="0"/>
              <a:buChar char="•"/>
            </a:pPr>
            <a:r>
              <a:rPr lang="en-CA" sz="2400" dirty="0" err="1" smtClean="0"/>
              <a:t>SellingPrice</a:t>
            </a:r>
            <a:endParaRPr lang="en-CA" sz="2400" dirty="0" smtClean="0"/>
          </a:p>
          <a:p>
            <a:pPr lvl="1">
              <a:buFont typeface="Arial" pitchFamily="34" charset="0"/>
              <a:buChar char="•"/>
            </a:pPr>
            <a:r>
              <a:rPr lang="en-CA" sz="2400" dirty="0" smtClean="0"/>
              <a:t>Amount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Subtotal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GST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Total</a:t>
            </a: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/>
        </p:nvGraphicFramePr>
        <p:xfrm>
          <a:off x="0" y="2819400"/>
          <a:ext cx="5962650" cy="1828800"/>
        </p:xfrm>
        <a:graphic>
          <a:graphicData uri="http://schemas.openxmlformats.org/drawingml/2006/table">
            <a:tbl>
              <a:tblPr/>
              <a:tblGrid>
                <a:gridCol w="1102643"/>
                <a:gridCol w="2499831"/>
                <a:gridCol w="789688"/>
                <a:gridCol w="823332"/>
                <a:gridCol w="747156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Arial"/>
                        </a:rPr>
                        <a:t>Item Number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Description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Quantity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Price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Amount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H23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Heater Fan Belt – 23”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1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11.99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11.99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H319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Heater Fan Belt Support Brackets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2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4.99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  9.98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M24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Bolts – 24 mm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8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0.29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  2.32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Subtotal: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 24.29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GST: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   1.70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 dirty="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Total: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Arial"/>
                        </a:rPr>
                        <a:t> 25.99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09650" y="1295400"/>
          <a:ext cx="4743450" cy="1097280"/>
        </p:xfrm>
        <a:graphic>
          <a:graphicData uri="http://schemas.openxmlformats.org/drawingml/2006/table">
            <a:tbl>
              <a:tblPr/>
              <a:tblGrid>
                <a:gridCol w="1123983"/>
                <a:gridCol w="1590458"/>
                <a:gridCol w="965953"/>
                <a:gridCol w="1063056"/>
              </a:tblGrid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Customer Name: 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Fred Smith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Customer Number: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137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Address: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123 SomeWhere St.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Edmonton, Ab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T5H 2J9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Phone: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436 - 7867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Date: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Arial"/>
                        </a:rPr>
                        <a:t>Jan 16, 2015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Original Form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3"/>
          </p:nvPr>
        </p:nvSpPr>
        <p:spPr>
          <a:xfrm>
            <a:off x="5943600" y="328278"/>
            <a:ext cx="2743200" cy="640080"/>
          </a:xfrm>
        </p:spPr>
        <p:txBody>
          <a:bodyPr>
            <a:normAutofit/>
          </a:bodyPr>
          <a:lstStyle/>
          <a:p>
            <a:r>
              <a:rPr lang="en-CA" dirty="0" smtClean="0"/>
              <a:t>0NF:  Table Name &amp; Key</a:t>
            </a:r>
            <a:endParaRPr lang="en-US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" y="1371600"/>
            <a:ext cx="8191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924050" y="2438400"/>
            <a:ext cx="2084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Order Number: 219</a:t>
            </a:r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CA" dirty="0" smtClean="0"/>
              <a:t>Customer Order View</a:t>
            </a:r>
            <a:br>
              <a:rPr lang="en-CA" dirty="0" smtClean="0"/>
            </a:br>
            <a:r>
              <a:rPr lang="en-CA" dirty="0" smtClean="0"/>
              <a:t>0NF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5" presetClass="emph" presetSubtype="0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 animBg="1"/>
      <p:bldP spid="17" grpI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sz="quarter" idx="4"/>
          </p:nvPr>
        </p:nvSpPr>
        <p:spPr>
          <a:xfrm>
            <a:off x="5943600" y="969336"/>
            <a:ext cx="2743200" cy="604106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CA" b="1" u="sng" dirty="0" smtClean="0"/>
              <a:t>Order</a:t>
            </a:r>
          </a:p>
          <a:p>
            <a:pPr>
              <a:buFont typeface="Arial" pitchFamily="34" charset="0"/>
              <a:buChar char="•"/>
            </a:pPr>
            <a:r>
              <a:rPr lang="en-CA" dirty="0" err="1" smtClean="0"/>
              <a:t>CustomerNumber</a:t>
            </a:r>
            <a:endParaRPr lang="en-CA" dirty="0" smtClean="0"/>
          </a:p>
          <a:p>
            <a:pPr>
              <a:buFont typeface="Arial" pitchFamily="34" charset="0"/>
              <a:buChar char="•"/>
            </a:pPr>
            <a:r>
              <a:rPr lang="en-CA" dirty="0" err="1" smtClean="0"/>
              <a:t>FirstName</a:t>
            </a:r>
            <a:endParaRPr lang="en-CA" dirty="0" smtClean="0"/>
          </a:p>
          <a:p>
            <a:pPr>
              <a:buFont typeface="Arial" pitchFamily="34" charset="0"/>
              <a:buChar char="•"/>
            </a:pPr>
            <a:r>
              <a:rPr lang="en-CA" dirty="0" err="1" smtClean="0"/>
              <a:t>LastName</a:t>
            </a:r>
            <a:endParaRPr lang="en-CA" dirty="0" smtClean="0"/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Address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City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Province</a:t>
            </a:r>
          </a:p>
          <a:p>
            <a:pPr>
              <a:buFont typeface="Arial" pitchFamily="34" charset="0"/>
              <a:buChar char="•"/>
            </a:pPr>
            <a:r>
              <a:rPr lang="en-CA" dirty="0" err="1" smtClean="0"/>
              <a:t>PostalCode</a:t>
            </a:r>
            <a:endParaRPr lang="en-CA" dirty="0" smtClean="0"/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Phone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Date</a:t>
            </a:r>
          </a:p>
          <a:p>
            <a:pPr>
              <a:buFont typeface="Arial" pitchFamily="34" charset="0"/>
              <a:buChar char="•"/>
            </a:pPr>
            <a:r>
              <a:rPr lang="en-CA" b="1" dirty="0" err="1" smtClean="0"/>
              <a:t>OrderNumber</a:t>
            </a:r>
            <a:endParaRPr lang="en-CA" b="1" dirty="0" smtClean="0"/>
          </a:p>
          <a:p>
            <a:pPr lvl="1">
              <a:buFont typeface="Arial" pitchFamily="34" charset="0"/>
              <a:buChar char="•"/>
            </a:pPr>
            <a:r>
              <a:rPr lang="en-CA" sz="2400" dirty="0" err="1" smtClean="0"/>
              <a:t>ItemNumber</a:t>
            </a:r>
            <a:endParaRPr lang="en-CA" sz="2400" dirty="0" smtClean="0"/>
          </a:p>
          <a:p>
            <a:pPr lvl="1">
              <a:buFont typeface="Arial" pitchFamily="34" charset="0"/>
              <a:buChar char="•"/>
            </a:pPr>
            <a:r>
              <a:rPr lang="en-CA" sz="2400" dirty="0" smtClean="0"/>
              <a:t>Description</a:t>
            </a:r>
          </a:p>
          <a:p>
            <a:pPr lvl="1">
              <a:buFont typeface="Arial" pitchFamily="34" charset="0"/>
              <a:buChar char="•"/>
            </a:pPr>
            <a:r>
              <a:rPr lang="en-CA" sz="2400" dirty="0" smtClean="0"/>
              <a:t>Quantity</a:t>
            </a:r>
          </a:p>
          <a:p>
            <a:pPr lvl="1">
              <a:buFont typeface="Arial" pitchFamily="34" charset="0"/>
              <a:buChar char="•"/>
            </a:pPr>
            <a:r>
              <a:rPr lang="en-CA" sz="2400" dirty="0" err="1" smtClean="0"/>
              <a:t>CurrentPrice</a:t>
            </a:r>
            <a:endParaRPr lang="en-CA" sz="2400" dirty="0" smtClean="0"/>
          </a:p>
          <a:p>
            <a:pPr lvl="1">
              <a:buFont typeface="Arial" pitchFamily="34" charset="0"/>
              <a:buChar char="•"/>
            </a:pPr>
            <a:r>
              <a:rPr lang="en-CA" sz="2400" dirty="0" err="1" smtClean="0"/>
              <a:t>SellingPrice</a:t>
            </a:r>
            <a:endParaRPr lang="en-CA" sz="2400" dirty="0" smtClean="0"/>
          </a:p>
          <a:p>
            <a:pPr lvl="1">
              <a:buFont typeface="Arial" pitchFamily="34" charset="0"/>
              <a:buChar char="•"/>
            </a:pPr>
            <a:r>
              <a:rPr lang="en-CA" sz="2400" dirty="0" smtClean="0"/>
              <a:t>Amount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Subtotal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GST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Total</a:t>
            </a: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/>
        </p:nvGraphicFramePr>
        <p:xfrm>
          <a:off x="0" y="2819400"/>
          <a:ext cx="5962650" cy="1828800"/>
        </p:xfrm>
        <a:graphic>
          <a:graphicData uri="http://schemas.openxmlformats.org/drawingml/2006/table">
            <a:tbl>
              <a:tblPr/>
              <a:tblGrid>
                <a:gridCol w="1102643"/>
                <a:gridCol w="2499831"/>
                <a:gridCol w="789688"/>
                <a:gridCol w="823332"/>
                <a:gridCol w="747156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Arial"/>
                        </a:rPr>
                        <a:t>Item Number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Description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Quantity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Price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Amount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H23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Heater Fan Belt – 23”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1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11.99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11.99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H319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Heater Fan Belt Support Brackets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2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4.99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  9.98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Arial"/>
                        </a:rPr>
                        <a:t>M24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Bolts – 24 mm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8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0.29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  2.32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Subtotal: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 24.29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GST: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   1.70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Total: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Arial"/>
                        </a:rPr>
                        <a:t> 25.99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09650" y="1295400"/>
          <a:ext cx="4743450" cy="1097280"/>
        </p:xfrm>
        <a:graphic>
          <a:graphicData uri="http://schemas.openxmlformats.org/drawingml/2006/table">
            <a:tbl>
              <a:tblPr/>
              <a:tblGrid>
                <a:gridCol w="1123983"/>
                <a:gridCol w="1590458"/>
                <a:gridCol w="965953"/>
                <a:gridCol w="1063056"/>
              </a:tblGrid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Customer Name: 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Fred Smith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Customer Number: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137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Address: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123 SomeWhere St.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Edmonton, Ab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T5H 2J9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2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Phone: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436 - 7867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latin typeface="Arial"/>
                          <a:ea typeface="Times New Roman"/>
                          <a:cs typeface="Arial"/>
                        </a:rPr>
                        <a:t>Date: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Arial"/>
                        </a:rPr>
                        <a:t>Jan 16, 2015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Original Form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3"/>
          </p:nvPr>
        </p:nvSpPr>
        <p:spPr>
          <a:xfrm>
            <a:off x="5943600" y="328278"/>
            <a:ext cx="2743200" cy="640080"/>
          </a:xfrm>
        </p:spPr>
        <p:txBody>
          <a:bodyPr>
            <a:normAutofit/>
          </a:bodyPr>
          <a:lstStyle/>
          <a:p>
            <a:r>
              <a:rPr lang="en-CA" dirty="0" smtClean="0"/>
              <a:t>0NF:  Attribute List</a:t>
            </a:r>
            <a:endParaRPr lang="en-US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" y="1371600"/>
            <a:ext cx="8191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924050" y="2438400"/>
            <a:ext cx="2084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Order Number: 219</a:t>
            </a:r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CA" dirty="0" smtClean="0"/>
              <a:t>Customer Order View</a:t>
            </a:r>
            <a:br>
              <a:rPr lang="en-CA" dirty="0" smtClean="0"/>
            </a:br>
            <a:r>
              <a:rPr lang="en-CA" dirty="0" smtClean="0"/>
              <a:t>0NF</a:t>
            </a:r>
            <a:endParaRPr lang="en-US" dirty="0"/>
          </a:p>
        </p:txBody>
      </p:sp>
      <p:sp>
        <p:nvSpPr>
          <p:cNvPr id="12" name="Title 18"/>
          <p:cNvSpPr txBox="1">
            <a:spLocks/>
          </p:cNvSpPr>
          <p:nvPr/>
        </p:nvSpPr>
        <p:spPr>
          <a:xfrm>
            <a:off x="457200" y="5161722"/>
            <a:ext cx="8229600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r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ea typeface="+mj-ea"/>
                <a:cs typeface="+mj-cs"/>
              </a:rPr>
              <a:t>Customer Order View</a:t>
            </a:r>
            <a:br>
              <a:rPr kumimoji="0" lang="en-CA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ea typeface="+mj-ea"/>
                <a:cs typeface="+mj-cs"/>
              </a:rPr>
            </a:br>
            <a:r>
              <a:rPr kumimoji="0" lang="en-CA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ea typeface="+mj-ea"/>
                <a:cs typeface="+mj-cs"/>
              </a:rPr>
              <a:t>0NF to </a:t>
            </a:r>
            <a:r>
              <a:rPr kumimoji="0" lang="en-CA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Gloucester MT Extra Condensed" pitchFamily="18" charset="0"/>
                <a:ea typeface="+mj-ea"/>
                <a:cs typeface="+mj-cs"/>
              </a:rPr>
              <a:t>1</a:t>
            </a:r>
            <a:r>
              <a:rPr kumimoji="0" lang="en-CA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ea typeface="+mj-ea"/>
                <a:cs typeface="+mj-cs"/>
              </a:rPr>
              <a:t>NF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ea typeface="+mj-ea"/>
              <a:cs typeface="+mj-cs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 0 " pathEditMode="relative" ptsTypes="AA">
                                      <p:cBhvr>
                                        <p:cTn id="29" dur="20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 0 " pathEditMode="relative" ptsTypes="AA">
                                      <p:cBhvr>
                                        <p:cTn id="31" dur="2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 0 " pathEditMode="relative" ptsTypes="AA">
                                      <p:cBhvr>
                                        <p:cTn id="33" dur="20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 0 " pathEditMode="relative" ptsTypes="AA">
                                      <p:cBhvr>
                                        <p:cTn id="35" dur="2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 0 " pathEditMode="relative" ptsTypes="AA">
                                      <p:cBhvr>
                                        <p:cTn id="37" dur="2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 0 " pathEditMode="relative" ptsTypes="AA">
                                      <p:cBhvr>
                                        <p:cTn id="39" dur="2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 0 " pathEditMode="relative" ptsTypes="AA">
                                      <p:cBhvr>
                                        <p:cTn id="41" dur="2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 0 " pathEditMode="relative" ptsTypes="AA">
                                      <p:cBhvr>
                                        <p:cTn id="43" dur="2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 0 " pathEditMode="relative" ptsTypes="AA">
                                      <p:cBhvr>
                                        <p:cTn id="45" dur="20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 0 " pathEditMode="relative" ptsTypes="AA">
                                      <p:cBhvr>
                                        <p:cTn id="47" dur="20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 0 " pathEditMode="relative" ptsTypes="AA">
                                      <p:cBhvr>
                                        <p:cTn id="49" dur="20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 0 " pathEditMode="relative" ptsTypes="AA">
                                      <p:cBhvr>
                                        <p:cTn id="51" dur="20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 0 " pathEditMode="relative" ptsTypes="AA">
                                      <p:cBhvr>
                                        <p:cTn id="53" dur="20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 0 " pathEditMode="relative" ptsTypes="AA">
                                      <p:cBhvr>
                                        <p:cTn id="55" dur="2000" fill="hold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 0 " pathEditMode="relative" ptsTypes="AA">
                                      <p:cBhvr>
                                        <p:cTn id="57" dur="2000" fill="hold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 0 " pathEditMode="relative" ptsTypes="AA">
                                      <p:cBhvr>
                                        <p:cTn id="59" dur="2000" fill="hold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 0 " pathEditMode="relative" ptsTypes="AA">
                                      <p:cBhvr>
                                        <p:cTn id="61" dur="2000" fill="hold"/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 0 " pathEditMode="relative" ptsTypes="AA">
                                      <p:cBhvr>
                                        <p:cTn id="63" dur="2000" fill="hold"/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 0 " pathEditMode="relative" ptsTypes="AA">
                                      <p:cBhvr>
                                        <p:cTn id="65" dur="2000" fill="hold"/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 0 " pathEditMode="relative" ptsTypes="AA">
                                      <p:cBhvr>
                                        <p:cTn id="67" dur="2000" fill="hold"/>
                                        <p:tgtEl>
                                          <p:spTgt spid="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 0 " pathEditMode="relative" ptsTypes="AA">
                                      <p:cBhvr>
                                        <p:cTn id="69" dur="2000" fill="hold"/>
                                        <p:tgtEl>
                                          <p:spTgt spid="1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 0 " pathEditMode="relative" ptsTypes="AA">
                                      <p:cBhvr>
                                        <p:cTn id="71" dur="2000" fill="hold"/>
                                        <p:tgtEl>
                                          <p:spTgt spid="1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 0 " pathEditMode="relative" ptsTypes="AA">
                                      <p:cBhvr>
                                        <p:cTn id="73" dur="2000" fill="hold"/>
                                        <p:tgtEl>
                                          <p:spTgt spid="1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 animBg="1"/>
      <p:bldP spid="14" grpId="0" uiExpand="1" build="p" animBg="1"/>
      <p:bldP spid="17" grpId="0" uiExpand="1" build="p" animBg="1"/>
      <p:bldP spid="10" grpId="0"/>
      <p:bldP spid="19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>
            <a:normAutofit fontScale="90000"/>
          </a:bodyPr>
          <a:lstStyle/>
          <a:p>
            <a:pPr lvl="0" algn="r"/>
            <a:r>
              <a:rPr lang="en-CA" dirty="0" smtClean="0"/>
              <a:t>Customer Order View</a:t>
            </a:r>
            <a:br>
              <a:rPr lang="en-CA" dirty="0" smtClean="0"/>
            </a:br>
            <a:r>
              <a:rPr lang="en-CA" dirty="0" smtClean="0"/>
              <a:t>0NF to </a:t>
            </a:r>
            <a:r>
              <a:rPr lang="en-CA" dirty="0" smtClean="0">
                <a:latin typeface="Gloucester MT Extra Condensed" pitchFamily="18" charset="0"/>
              </a:rPr>
              <a:t>1</a:t>
            </a:r>
            <a:r>
              <a:rPr lang="en-CA" dirty="0" smtClean="0"/>
              <a:t>NF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447261" y="328278"/>
            <a:ext cx="2743200" cy="640080"/>
          </a:xfrm>
        </p:spPr>
        <p:txBody>
          <a:bodyPr/>
          <a:lstStyle/>
          <a:p>
            <a:r>
              <a:rPr lang="en-CA" dirty="0" smtClean="0"/>
              <a:t>0NF:  Attribute List</a:t>
            </a:r>
            <a:endParaRPr lang="en-US" dirty="0" smtClean="0"/>
          </a:p>
        </p:txBody>
      </p:sp>
      <p:sp>
        <p:nvSpPr>
          <p:cNvPr id="16" name="Content Placeholder 17"/>
          <p:cNvSpPr>
            <a:spLocks noGrp="1"/>
          </p:cNvSpPr>
          <p:nvPr>
            <p:ph sz="quarter" idx="4"/>
          </p:nvPr>
        </p:nvSpPr>
        <p:spPr>
          <a:xfrm>
            <a:off x="447261" y="969336"/>
            <a:ext cx="2743200" cy="604106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CA" b="1" u="sng" dirty="0" smtClean="0"/>
              <a:t>Order</a:t>
            </a:r>
          </a:p>
          <a:p>
            <a:pPr>
              <a:buFont typeface="Arial" pitchFamily="34" charset="0"/>
              <a:buChar char="•"/>
            </a:pPr>
            <a:r>
              <a:rPr lang="en-CA" dirty="0" err="1" smtClean="0"/>
              <a:t>CustomerNumber</a:t>
            </a:r>
            <a:endParaRPr lang="en-CA" dirty="0" smtClean="0"/>
          </a:p>
          <a:p>
            <a:pPr>
              <a:buFont typeface="Arial" pitchFamily="34" charset="0"/>
              <a:buChar char="•"/>
            </a:pPr>
            <a:r>
              <a:rPr lang="en-CA" dirty="0" err="1" smtClean="0"/>
              <a:t>FirstName</a:t>
            </a:r>
            <a:endParaRPr lang="en-CA" dirty="0" smtClean="0"/>
          </a:p>
          <a:p>
            <a:pPr>
              <a:buFont typeface="Arial" pitchFamily="34" charset="0"/>
              <a:buChar char="•"/>
            </a:pPr>
            <a:r>
              <a:rPr lang="en-CA" dirty="0" err="1" smtClean="0"/>
              <a:t>LastName</a:t>
            </a:r>
            <a:endParaRPr lang="en-CA" dirty="0" smtClean="0"/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Address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City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Province</a:t>
            </a:r>
          </a:p>
          <a:p>
            <a:pPr>
              <a:buFont typeface="Arial" pitchFamily="34" charset="0"/>
              <a:buChar char="•"/>
            </a:pPr>
            <a:r>
              <a:rPr lang="en-CA" dirty="0" err="1" smtClean="0"/>
              <a:t>PostalCode</a:t>
            </a:r>
            <a:endParaRPr lang="en-CA" dirty="0" smtClean="0"/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Phone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Date</a:t>
            </a:r>
          </a:p>
          <a:p>
            <a:pPr>
              <a:buFont typeface="Arial" pitchFamily="34" charset="0"/>
              <a:buChar char="•"/>
            </a:pPr>
            <a:r>
              <a:rPr lang="en-CA" b="1" dirty="0" err="1" smtClean="0"/>
              <a:t>OrderNumber</a:t>
            </a:r>
            <a:endParaRPr lang="en-CA" b="1" dirty="0" smtClean="0"/>
          </a:p>
          <a:p>
            <a:pPr lvl="1">
              <a:buFont typeface="Arial" pitchFamily="34" charset="0"/>
              <a:buChar char="•"/>
            </a:pPr>
            <a:r>
              <a:rPr lang="en-CA" sz="2400" dirty="0" err="1" smtClean="0"/>
              <a:t>ItemNumber</a:t>
            </a:r>
            <a:endParaRPr lang="en-CA" sz="2400" dirty="0" smtClean="0"/>
          </a:p>
          <a:p>
            <a:pPr lvl="1">
              <a:buFont typeface="Arial" pitchFamily="34" charset="0"/>
              <a:buChar char="•"/>
            </a:pPr>
            <a:r>
              <a:rPr lang="en-CA" sz="2400" dirty="0" smtClean="0"/>
              <a:t>Description</a:t>
            </a:r>
          </a:p>
          <a:p>
            <a:pPr lvl="1">
              <a:buFont typeface="Arial" pitchFamily="34" charset="0"/>
              <a:buChar char="•"/>
            </a:pPr>
            <a:r>
              <a:rPr lang="en-CA" sz="2400" dirty="0" smtClean="0"/>
              <a:t>Quantity</a:t>
            </a:r>
          </a:p>
          <a:p>
            <a:pPr lvl="1">
              <a:buFont typeface="Arial" pitchFamily="34" charset="0"/>
              <a:buChar char="•"/>
            </a:pPr>
            <a:r>
              <a:rPr lang="en-CA" sz="2400" dirty="0" err="1" smtClean="0"/>
              <a:t>CurrentPrice</a:t>
            </a:r>
            <a:endParaRPr lang="en-CA" sz="2400" dirty="0" smtClean="0"/>
          </a:p>
          <a:p>
            <a:pPr lvl="1">
              <a:buFont typeface="Arial" pitchFamily="34" charset="0"/>
              <a:buChar char="•"/>
            </a:pPr>
            <a:r>
              <a:rPr lang="en-CA" sz="2400" dirty="0" err="1" smtClean="0"/>
              <a:t>SellingPrice</a:t>
            </a:r>
            <a:endParaRPr lang="en-CA" sz="2400" dirty="0" smtClean="0"/>
          </a:p>
          <a:p>
            <a:pPr lvl="1">
              <a:buFont typeface="Arial" pitchFamily="34" charset="0"/>
              <a:buChar char="•"/>
            </a:pPr>
            <a:r>
              <a:rPr lang="en-CA" sz="2400" dirty="0" smtClean="0"/>
              <a:t>Amount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Subtotal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GST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Total</a:t>
            </a: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3108 -0.00949 0.26233 -0.01898 0.31406 -0.06967 C 0.3658 -0.12037 0.36319 -0.25138 0.31094 -0.30439 C 0.25868 -0.3574 0.12934 -0.37291 0 -0.38842 " pathEditMode="relative" ptsTypes="aaaA">
                                      <p:cBhvr>
                                        <p:cTn id="6" dur="2000" fill="hold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4444 " pathEditMode="relative" ptsTypes="AA">
                                      <p:cBhvr>
                                        <p:cTn id="8" dur="2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4444 " pathEditMode="relative" ptsTypes="AA">
                                      <p:cBhvr>
                                        <p:cTn id="10" dur="2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4444 " pathEditMode="relative" ptsTypes="AA">
                                      <p:cBhvr>
                                        <p:cTn id="12" dur="2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4444 " pathEditMode="relative" ptsTypes="AA">
                                      <p:cBhvr>
                                        <p:cTn id="14" dur="2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4444 " pathEditMode="relative" ptsTypes="AA">
                                      <p:cBhvr>
                                        <p:cTn id="16" dur="20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4444 " pathEditMode="relative" ptsTypes="AA">
                                      <p:cBhvr>
                                        <p:cTn id="18" dur="20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4444 " pathEditMode="relative" ptsTypes="AA">
                                      <p:cBhvr>
                                        <p:cTn id="20" dur="20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4444 " pathEditMode="relative" ptsTypes="AA">
                                      <p:cBhvr>
                                        <p:cTn id="22" dur="2000" fill="hold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4444 " pathEditMode="relative" ptsTypes="AA">
                                      <p:cBhvr>
                                        <p:cTn id="24" dur="2000" fill="hold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>
            <a:normAutofit fontScale="90000"/>
          </a:bodyPr>
          <a:lstStyle/>
          <a:p>
            <a:pPr lvl="0" algn="r"/>
            <a:r>
              <a:rPr lang="en-CA" dirty="0" smtClean="0"/>
              <a:t>Customer Order View</a:t>
            </a:r>
            <a:br>
              <a:rPr lang="en-CA" dirty="0" smtClean="0"/>
            </a:br>
            <a:r>
              <a:rPr lang="en-CA" dirty="0" smtClean="0"/>
              <a:t>0NF to </a:t>
            </a:r>
            <a:r>
              <a:rPr lang="en-CA" dirty="0" smtClean="0">
                <a:latin typeface="Gloucester MT Extra Condensed" pitchFamily="18" charset="0"/>
              </a:rPr>
              <a:t>1</a:t>
            </a:r>
            <a:r>
              <a:rPr lang="en-CA" dirty="0" smtClean="0"/>
              <a:t>NF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447261" y="328278"/>
            <a:ext cx="2743200" cy="640080"/>
          </a:xfrm>
        </p:spPr>
        <p:txBody>
          <a:bodyPr/>
          <a:lstStyle/>
          <a:p>
            <a:r>
              <a:rPr lang="en-CA" dirty="0" smtClean="0"/>
              <a:t>0NF:  Attribute List</a:t>
            </a:r>
            <a:endParaRPr lang="en-US" dirty="0" smtClean="0"/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3"/>
          </p:nvPr>
        </p:nvSpPr>
        <p:spPr>
          <a:xfrm>
            <a:off x="3505200" y="328278"/>
            <a:ext cx="5181600" cy="640080"/>
          </a:xfrm>
        </p:spPr>
        <p:txBody>
          <a:bodyPr>
            <a:normAutofit/>
          </a:bodyPr>
          <a:lstStyle/>
          <a:p>
            <a:r>
              <a:rPr lang="en-CA" dirty="0" smtClean="0"/>
              <a:t>1NF:  Remove Repeating Groups</a:t>
            </a:r>
            <a:endParaRPr lang="en-US" dirty="0" smtClean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"/>
          </p:nvPr>
        </p:nvSpPr>
        <p:spPr>
          <a:xfrm>
            <a:off x="3505200" y="969336"/>
            <a:ext cx="5181600" cy="4114800"/>
          </a:xfrm>
        </p:spPr>
        <p:txBody>
          <a:bodyPr numCol="2">
            <a:normAutofit fontScale="62500" lnSpcReduction="20000"/>
          </a:bodyPr>
          <a:lstStyle/>
          <a:p>
            <a:pPr>
              <a:buNone/>
            </a:pPr>
            <a:r>
              <a:rPr lang="en-CA" b="1" u="sng" dirty="0" smtClean="0"/>
              <a:t>Order</a:t>
            </a:r>
          </a:p>
          <a:p>
            <a:r>
              <a:rPr lang="en-CA" b="1" dirty="0" err="1" smtClean="0"/>
              <a:t>OrderNumber</a:t>
            </a:r>
            <a:endParaRPr lang="en-CA" b="1" dirty="0" smtClean="0"/>
          </a:p>
          <a:p>
            <a:r>
              <a:rPr lang="en-CA" dirty="0" err="1" smtClean="0"/>
              <a:t>CustomerNumber</a:t>
            </a:r>
            <a:endParaRPr lang="en-CA" dirty="0" smtClean="0"/>
          </a:p>
          <a:p>
            <a:r>
              <a:rPr lang="en-CA" dirty="0" err="1" smtClean="0"/>
              <a:t>FirstName</a:t>
            </a:r>
            <a:endParaRPr lang="en-CA" dirty="0" smtClean="0"/>
          </a:p>
          <a:p>
            <a:r>
              <a:rPr lang="en-CA" dirty="0" err="1" smtClean="0"/>
              <a:t>LastName</a:t>
            </a:r>
            <a:endParaRPr lang="en-CA" dirty="0" smtClean="0"/>
          </a:p>
          <a:p>
            <a:r>
              <a:rPr lang="en-CA" dirty="0" smtClean="0"/>
              <a:t>Address</a:t>
            </a:r>
          </a:p>
          <a:p>
            <a:r>
              <a:rPr lang="en-CA" dirty="0" smtClean="0"/>
              <a:t>City</a:t>
            </a:r>
          </a:p>
          <a:p>
            <a:r>
              <a:rPr lang="en-CA" dirty="0" smtClean="0"/>
              <a:t>Province</a:t>
            </a:r>
          </a:p>
          <a:p>
            <a:r>
              <a:rPr lang="en-CA" dirty="0" err="1" smtClean="0"/>
              <a:t>PostalCode</a:t>
            </a:r>
            <a:endParaRPr lang="en-CA" dirty="0" smtClean="0"/>
          </a:p>
          <a:p>
            <a:r>
              <a:rPr lang="en-CA" dirty="0" smtClean="0"/>
              <a:t>Phone</a:t>
            </a:r>
          </a:p>
          <a:p>
            <a:r>
              <a:rPr lang="en-CA" dirty="0" smtClean="0"/>
              <a:t>Date</a:t>
            </a:r>
          </a:p>
          <a:p>
            <a:r>
              <a:rPr lang="en-CA" dirty="0" smtClean="0"/>
              <a:t>Subtotal</a:t>
            </a:r>
          </a:p>
          <a:p>
            <a:r>
              <a:rPr lang="en-CA" dirty="0" smtClean="0"/>
              <a:t>GST</a:t>
            </a:r>
          </a:p>
          <a:p>
            <a:r>
              <a:rPr lang="en-CA" dirty="0" smtClean="0"/>
              <a:t>Total</a:t>
            </a:r>
          </a:p>
          <a:p>
            <a:endParaRPr lang="en-CA" dirty="0" smtClean="0"/>
          </a:p>
          <a:p>
            <a:pPr>
              <a:buNone/>
            </a:pPr>
            <a:r>
              <a:rPr lang="en-CA" b="1" u="sng" dirty="0" err="1" smtClean="0"/>
              <a:t>OrderDetail</a:t>
            </a:r>
            <a:endParaRPr lang="en-CA" b="1" u="sng" dirty="0" smtClean="0"/>
          </a:p>
          <a:p>
            <a:r>
              <a:rPr lang="en-CA" b="1" i="1" dirty="0" err="1" smtClean="0"/>
              <a:t>OrderNumber</a:t>
            </a:r>
            <a:r>
              <a:rPr lang="en-CA" b="1" i="1" dirty="0" smtClean="0"/>
              <a:t> </a:t>
            </a: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</a:rPr>
              <a:t>(FK)</a:t>
            </a:r>
            <a:endParaRPr lang="en-CA" b="1" i="1" dirty="0" smtClean="0"/>
          </a:p>
          <a:p>
            <a:r>
              <a:rPr lang="en-CA" dirty="0" err="1" smtClean="0"/>
              <a:t>ItemNumber</a:t>
            </a:r>
            <a:endParaRPr lang="en-CA" dirty="0" smtClean="0"/>
          </a:p>
          <a:p>
            <a:r>
              <a:rPr lang="en-CA" dirty="0" smtClean="0"/>
              <a:t>Description</a:t>
            </a:r>
          </a:p>
          <a:p>
            <a:r>
              <a:rPr lang="en-CA" dirty="0" smtClean="0"/>
              <a:t>Quantity</a:t>
            </a:r>
          </a:p>
          <a:p>
            <a:r>
              <a:rPr lang="en-CA" dirty="0" err="1" smtClean="0"/>
              <a:t>CurrentPrice</a:t>
            </a:r>
            <a:endParaRPr lang="en-CA" dirty="0" smtClean="0"/>
          </a:p>
          <a:p>
            <a:r>
              <a:rPr lang="en-CA" dirty="0" err="1" smtClean="0"/>
              <a:t>SellingPrice</a:t>
            </a:r>
            <a:endParaRPr lang="en-CA" dirty="0" smtClean="0"/>
          </a:p>
          <a:p>
            <a:r>
              <a:rPr lang="en-CA" dirty="0" smtClean="0"/>
              <a:t>Amount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 smtClean="0"/>
          </a:p>
          <a:p>
            <a:pPr marL="179388" indent="0">
              <a:buNone/>
            </a:pPr>
            <a:r>
              <a:rPr lang="en-CA" dirty="0" smtClean="0"/>
              <a:t>Removing Repeating Groups produces </a:t>
            </a:r>
            <a:r>
              <a:rPr lang="en-CA" b="1" dirty="0" smtClean="0"/>
              <a:t>two</a:t>
            </a:r>
            <a:r>
              <a:rPr lang="en-CA" dirty="0" smtClean="0"/>
              <a:t> tables</a:t>
            </a:r>
          </a:p>
          <a:p>
            <a:pPr marL="179388" indent="0">
              <a:buNone/>
            </a:pPr>
            <a:endParaRPr lang="en-CA" dirty="0" smtClean="0"/>
          </a:p>
          <a:p>
            <a:pPr marL="179388" indent="0">
              <a:buNone/>
            </a:pPr>
            <a:r>
              <a:rPr lang="en-CA" dirty="0" smtClean="0"/>
              <a:t>The </a:t>
            </a:r>
            <a:r>
              <a:rPr lang="en-CA" dirty="0" err="1" smtClean="0"/>
              <a:t>OrderDetail</a:t>
            </a:r>
            <a:r>
              <a:rPr lang="en-CA" dirty="0" smtClean="0"/>
              <a:t> table uses a </a:t>
            </a:r>
            <a:r>
              <a:rPr lang="en-CA" b="1" dirty="0" smtClean="0"/>
              <a:t>Composite Key</a:t>
            </a:r>
            <a:endParaRPr lang="en-US" b="1" dirty="0"/>
          </a:p>
        </p:txBody>
      </p:sp>
      <p:sp>
        <p:nvSpPr>
          <p:cNvPr id="16" name="Content Placeholder 17"/>
          <p:cNvSpPr>
            <a:spLocks noGrp="1"/>
          </p:cNvSpPr>
          <p:nvPr>
            <p:ph sz="quarter" idx="4"/>
          </p:nvPr>
        </p:nvSpPr>
        <p:spPr>
          <a:xfrm>
            <a:off x="447261" y="969336"/>
            <a:ext cx="2743200" cy="604106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CA" b="1" u="sng" dirty="0" smtClean="0"/>
              <a:t>Order</a:t>
            </a:r>
          </a:p>
          <a:p>
            <a:pPr>
              <a:buFont typeface="Arial" pitchFamily="34" charset="0"/>
              <a:buChar char="•"/>
            </a:pPr>
            <a:r>
              <a:rPr lang="en-CA" b="1" dirty="0" err="1" smtClean="0"/>
              <a:t>OrderNumber</a:t>
            </a:r>
            <a:endParaRPr lang="en-CA" b="1" dirty="0" smtClean="0"/>
          </a:p>
          <a:p>
            <a:pPr>
              <a:buFont typeface="Arial" pitchFamily="34" charset="0"/>
              <a:buChar char="•"/>
            </a:pPr>
            <a:r>
              <a:rPr lang="en-CA" dirty="0" err="1" smtClean="0"/>
              <a:t>CustomerNumber</a:t>
            </a:r>
            <a:endParaRPr lang="en-CA" dirty="0" smtClean="0"/>
          </a:p>
          <a:p>
            <a:pPr>
              <a:buFont typeface="Arial" pitchFamily="34" charset="0"/>
              <a:buChar char="•"/>
            </a:pPr>
            <a:r>
              <a:rPr lang="en-CA" dirty="0" err="1" smtClean="0"/>
              <a:t>FirstName</a:t>
            </a:r>
            <a:endParaRPr lang="en-CA" dirty="0" smtClean="0"/>
          </a:p>
          <a:p>
            <a:pPr>
              <a:buFont typeface="Arial" pitchFamily="34" charset="0"/>
              <a:buChar char="•"/>
            </a:pPr>
            <a:r>
              <a:rPr lang="en-CA" dirty="0" err="1" smtClean="0"/>
              <a:t>LastName</a:t>
            </a:r>
            <a:endParaRPr lang="en-CA" dirty="0" smtClean="0"/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Address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City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Province</a:t>
            </a:r>
          </a:p>
          <a:p>
            <a:pPr>
              <a:buFont typeface="Arial" pitchFamily="34" charset="0"/>
              <a:buChar char="•"/>
            </a:pPr>
            <a:r>
              <a:rPr lang="en-CA" dirty="0" err="1" smtClean="0"/>
              <a:t>PostalCode</a:t>
            </a:r>
            <a:endParaRPr lang="en-CA" dirty="0" smtClean="0"/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Phone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Date</a:t>
            </a:r>
          </a:p>
          <a:p>
            <a:pPr lvl="1">
              <a:buFont typeface="Arial" pitchFamily="34" charset="0"/>
              <a:buChar char="•"/>
            </a:pPr>
            <a:r>
              <a:rPr lang="en-CA" sz="2400" dirty="0" err="1" smtClean="0"/>
              <a:t>ItemNumber</a:t>
            </a:r>
            <a:endParaRPr lang="en-CA" sz="2400" dirty="0" smtClean="0"/>
          </a:p>
          <a:p>
            <a:pPr lvl="1">
              <a:buFont typeface="Arial" pitchFamily="34" charset="0"/>
              <a:buChar char="•"/>
            </a:pPr>
            <a:r>
              <a:rPr lang="en-CA" sz="2400" dirty="0" smtClean="0"/>
              <a:t>Description</a:t>
            </a:r>
          </a:p>
          <a:p>
            <a:pPr lvl="1">
              <a:buFont typeface="Arial" pitchFamily="34" charset="0"/>
              <a:buChar char="•"/>
            </a:pPr>
            <a:r>
              <a:rPr lang="en-CA" sz="2400" dirty="0" smtClean="0"/>
              <a:t>Quantity</a:t>
            </a:r>
          </a:p>
          <a:p>
            <a:pPr lvl="1">
              <a:buFont typeface="Arial" pitchFamily="34" charset="0"/>
              <a:buChar char="•"/>
            </a:pPr>
            <a:r>
              <a:rPr lang="en-CA" sz="2400" dirty="0" err="1" smtClean="0"/>
              <a:t>CurrentPrice</a:t>
            </a:r>
            <a:endParaRPr lang="en-CA" sz="2400" dirty="0" smtClean="0"/>
          </a:p>
          <a:p>
            <a:pPr lvl="1">
              <a:buFont typeface="Arial" pitchFamily="34" charset="0"/>
              <a:buChar char="•"/>
            </a:pPr>
            <a:r>
              <a:rPr lang="en-CA" sz="2400" dirty="0" err="1" smtClean="0"/>
              <a:t>SellingPrice</a:t>
            </a:r>
            <a:endParaRPr lang="en-CA" sz="2400" dirty="0" smtClean="0"/>
          </a:p>
          <a:p>
            <a:pPr lvl="1">
              <a:buFont typeface="Arial" pitchFamily="34" charset="0"/>
              <a:buChar char="•"/>
            </a:pPr>
            <a:r>
              <a:rPr lang="en-CA" sz="2400" dirty="0" smtClean="0"/>
              <a:t>Amount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Subtotal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GST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Total</a:t>
            </a:r>
          </a:p>
        </p:txBody>
      </p:sp>
      <p:sp>
        <p:nvSpPr>
          <p:cNvPr id="7" name="Striped Right Arrow 6"/>
          <p:cNvSpPr/>
          <p:nvPr/>
        </p:nvSpPr>
        <p:spPr>
          <a:xfrm rot="19858669">
            <a:off x="2315523" y="2633369"/>
            <a:ext cx="4204231" cy="15240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riped Right Arrow 7"/>
          <p:cNvSpPr/>
          <p:nvPr/>
        </p:nvSpPr>
        <p:spPr>
          <a:xfrm>
            <a:off x="2514600" y="1295400"/>
            <a:ext cx="3670831" cy="16252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5" presetClass="emph" presetSubtype="0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tmFilter="0,0; .5, 1; 1, 1"/>
                                        <p:tgtEl>
                                          <p:spTgt spid="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 tmFilter="0,0; .5, 1; 1, 1"/>
                                        <p:tgtEl>
                                          <p:spTgt spid="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 tmFilter="0,0; .5, 1; 1, 1"/>
                                        <p:tgtEl>
                                          <p:spTgt spid="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 tmFilter="0,0; .5, 1; 1, 1"/>
                                        <p:tgtEl>
                                          <p:spTgt spid="1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 tmFilter="0,0; .5, 1; 1, 1"/>
                                        <p:tgtEl>
                                          <p:spTgt spid="1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 tmFilter="0,0; .5, 1; 1, 1"/>
                                        <p:tgtEl>
                                          <p:spTgt spid="1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7" dur="1000"/>
                                        <p:tgtEl>
                                          <p:spTgt spid="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25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1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9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4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9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4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9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4" dur="10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9" dur="10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4" dur="10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9" dur="10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4" dur="10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9" dur="10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4" dur="10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9" dur="1000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4" dur="1000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3000"/>
                            </p:stCondLst>
                            <p:childTnLst>
                              <p:par>
                                <p:cTn id="1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2000"/>
                                        <p:tgtEl>
                                          <p:spTgt spid="1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 animBg="1"/>
      <p:bldP spid="17" grpId="1" build="p"/>
      <p:bldP spid="7" grpId="0" animBg="1"/>
      <p:bldP spid="7" grpId="1" animBg="1"/>
      <p:bldP spid="8" grpId="0" animBg="1"/>
      <p:bldP spid="8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>
            <a:normAutofit fontScale="90000"/>
          </a:bodyPr>
          <a:lstStyle/>
          <a:p>
            <a:pPr lvl="0" algn="r"/>
            <a:r>
              <a:rPr lang="en-CA" dirty="0" smtClean="0"/>
              <a:t>Customer Order View</a:t>
            </a:r>
            <a:br>
              <a:rPr lang="en-CA" dirty="0" smtClean="0"/>
            </a:br>
            <a:r>
              <a:rPr lang="en-CA" dirty="0" smtClean="0">
                <a:latin typeface="Gloucester MT Extra Condensed" pitchFamily="18" charset="0"/>
              </a:rPr>
              <a:t>1</a:t>
            </a:r>
            <a:r>
              <a:rPr lang="en-CA" dirty="0" smtClean="0"/>
              <a:t>NF to 2NF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447261" y="328278"/>
            <a:ext cx="2743200" cy="640080"/>
          </a:xfrm>
        </p:spPr>
        <p:txBody>
          <a:bodyPr/>
          <a:lstStyle/>
          <a:p>
            <a:r>
              <a:rPr lang="en-CA" dirty="0" smtClean="0"/>
              <a:t>0NF:  Attribute List</a:t>
            </a:r>
            <a:endParaRPr lang="en-US" dirty="0" smtClean="0"/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3"/>
          </p:nvPr>
        </p:nvSpPr>
        <p:spPr>
          <a:xfrm>
            <a:off x="3505200" y="328278"/>
            <a:ext cx="5181600" cy="640080"/>
          </a:xfrm>
        </p:spPr>
        <p:txBody>
          <a:bodyPr>
            <a:normAutofit/>
          </a:bodyPr>
          <a:lstStyle/>
          <a:p>
            <a:r>
              <a:rPr lang="en-CA" dirty="0" smtClean="0"/>
              <a:t>1NF:  Remove Repeating Groups</a:t>
            </a:r>
            <a:endParaRPr lang="en-US" dirty="0" smtClean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"/>
          </p:nvPr>
        </p:nvSpPr>
        <p:spPr>
          <a:xfrm>
            <a:off x="3505200" y="969336"/>
            <a:ext cx="5181600" cy="4114800"/>
          </a:xfrm>
        </p:spPr>
        <p:txBody>
          <a:bodyPr numCol="2">
            <a:normAutofit fontScale="62500" lnSpcReduction="20000"/>
          </a:bodyPr>
          <a:lstStyle/>
          <a:p>
            <a:pPr>
              <a:buNone/>
            </a:pPr>
            <a:r>
              <a:rPr lang="en-CA" b="1" u="sng" dirty="0" smtClean="0"/>
              <a:t>Order</a:t>
            </a:r>
          </a:p>
          <a:p>
            <a:r>
              <a:rPr lang="en-CA" b="1" dirty="0" err="1" smtClean="0"/>
              <a:t>OrderNumber</a:t>
            </a:r>
            <a:endParaRPr lang="en-CA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CA" dirty="0" err="1" smtClean="0"/>
              <a:t>CustomerNumber</a:t>
            </a:r>
            <a:endParaRPr lang="en-CA" dirty="0" smtClean="0"/>
          </a:p>
          <a:p>
            <a:r>
              <a:rPr lang="en-CA" dirty="0" err="1" smtClean="0"/>
              <a:t>FirstName</a:t>
            </a:r>
            <a:endParaRPr lang="en-CA" dirty="0" smtClean="0"/>
          </a:p>
          <a:p>
            <a:r>
              <a:rPr lang="en-CA" dirty="0" err="1" smtClean="0"/>
              <a:t>LastName</a:t>
            </a:r>
            <a:endParaRPr lang="en-CA" dirty="0" smtClean="0"/>
          </a:p>
          <a:p>
            <a:r>
              <a:rPr lang="en-CA" dirty="0" smtClean="0"/>
              <a:t>Address</a:t>
            </a:r>
          </a:p>
          <a:p>
            <a:r>
              <a:rPr lang="en-CA" dirty="0" smtClean="0"/>
              <a:t>City</a:t>
            </a:r>
          </a:p>
          <a:p>
            <a:r>
              <a:rPr lang="en-CA" dirty="0" smtClean="0"/>
              <a:t>Province</a:t>
            </a:r>
          </a:p>
          <a:p>
            <a:r>
              <a:rPr lang="en-CA" dirty="0" err="1" smtClean="0"/>
              <a:t>PostalCode</a:t>
            </a:r>
            <a:endParaRPr lang="en-CA" dirty="0" smtClean="0"/>
          </a:p>
          <a:p>
            <a:r>
              <a:rPr lang="en-CA" dirty="0" smtClean="0"/>
              <a:t>Phone</a:t>
            </a:r>
          </a:p>
          <a:p>
            <a:r>
              <a:rPr lang="en-CA" dirty="0" smtClean="0"/>
              <a:t>Date</a:t>
            </a:r>
          </a:p>
          <a:p>
            <a:r>
              <a:rPr lang="en-CA" dirty="0" smtClean="0"/>
              <a:t>Subtotal</a:t>
            </a:r>
          </a:p>
          <a:p>
            <a:r>
              <a:rPr lang="en-CA" dirty="0" smtClean="0"/>
              <a:t>GST</a:t>
            </a:r>
          </a:p>
          <a:p>
            <a:r>
              <a:rPr lang="en-CA" dirty="0" smtClean="0"/>
              <a:t>Total</a:t>
            </a:r>
          </a:p>
          <a:p>
            <a:endParaRPr lang="en-CA" dirty="0" smtClean="0"/>
          </a:p>
          <a:p>
            <a:pPr>
              <a:buNone/>
            </a:pPr>
            <a:r>
              <a:rPr lang="en-CA" b="1" u="sng" dirty="0" err="1" smtClean="0"/>
              <a:t>OrderDetail</a:t>
            </a:r>
            <a:endParaRPr lang="en-CA" b="1" u="sng" dirty="0" smtClean="0"/>
          </a:p>
          <a:p>
            <a:r>
              <a:rPr lang="en-CA" b="1" i="1" dirty="0" err="1" smtClean="0"/>
              <a:t>OrderNumber</a:t>
            </a:r>
            <a:r>
              <a:rPr lang="en-CA" b="1" i="1" dirty="0" smtClean="0"/>
              <a:t> </a:t>
            </a: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</a:rPr>
              <a:t>(FK)</a:t>
            </a:r>
            <a:endParaRPr lang="en-CA" b="1" dirty="0" smtClean="0"/>
          </a:p>
          <a:p>
            <a:r>
              <a:rPr lang="en-CA" b="1" dirty="0" err="1" smtClean="0"/>
              <a:t>ItemNumber</a:t>
            </a:r>
            <a:endParaRPr lang="en-CA" b="1" dirty="0" smtClean="0"/>
          </a:p>
          <a:p>
            <a:r>
              <a:rPr lang="en-CA" dirty="0" smtClean="0"/>
              <a:t>Description</a:t>
            </a:r>
          </a:p>
          <a:p>
            <a:r>
              <a:rPr lang="en-CA" dirty="0" smtClean="0"/>
              <a:t>Quantity</a:t>
            </a:r>
          </a:p>
          <a:p>
            <a:r>
              <a:rPr lang="en-CA" dirty="0" err="1" smtClean="0"/>
              <a:t>CurrentPrice</a:t>
            </a:r>
            <a:endParaRPr lang="en-CA" dirty="0" smtClean="0"/>
          </a:p>
          <a:p>
            <a:r>
              <a:rPr lang="en-CA" dirty="0" err="1" smtClean="0"/>
              <a:t>SellingPrice</a:t>
            </a:r>
            <a:endParaRPr lang="en-CA" dirty="0" smtClean="0"/>
          </a:p>
          <a:p>
            <a:r>
              <a:rPr lang="en-CA" dirty="0" smtClean="0"/>
              <a:t>Amount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 smtClean="0"/>
          </a:p>
          <a:p>
            <a:pPr marL="179388" indent="0">
              <a:buNone/>
            </a:pPr>
            <a:r>
              <a:rPr lang="en-CA" dirty="0" smtClean="0"/>
              <a:t>Removing Repeating Groups produces </a:t>
            </a:r>
            <a:r>
              <a:rPr lang="en-CA" b="1" dirty="0" smtClean="0"/>
              <a:t>two</a:t>
            </a:r>
            <a:r>
              <a:rPr lang="en-CA" dirty="0" smtClean="0"/>
              <a:t> tables</a:t>
            </a:r>
          </a:p>
          <a:p>
            <a:pPr marL="179388" indent="0">
              <a:buNone/>
            </a:pPr>
            <a:endParaRPr lang="en-CA" dirty="0" smtClean="0"/>
          </a:p>
          <a:p>
            <a:pPr marL="179388" indent="0">
              <a:buNone/>
            </a:pPr>
            <a:r>
              <a:rPr lang="en-CA" dirty="0" smtClean="0"/>
              <a:t>The </a:t>
            </a:r>
            <a:r>
              <a:rPr lang="en-CA" dirty="0" err="1" smtClean="0"/>
              <a:t>OrderDetail</a:t>
            </a:r>
            <a:r>
              <a:rPr lang="en-CA" dirty="0" smtClean="0"/>
              <a:t> table uses a </a:t>
            </a:r>
            <a:r>
              <a:rPr lang="en-CA" b="1" dirty="0" smtClean="0"/>
              <a:t>Composite Key</a:t>
            </a:r>
            <a:endParaRPr lang="en-US" b="1" dirty="0"/>
          </a:p>
        </p:txBody>
      </p:sp>
      <p:sp>
        <p:nvSpPr>
          <p:cNvPr id="16" name="Content Placeholder 17"/>
          <p:cNvSpPr>
            <a:spLocks noGrp="1"/>
          </p:cNvSpPr>
          <p:nvPr>
            <p:ph sz="quarter" idx="4"/>
          </p:nvPr>
        </p:nvSpPr>
        <p:spPr>
          <a:xfrm>
            <a:off x="447261" y="969336"/>
            <a:ext cx="2743200" cy="604106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CA" b="1" u="sng" dirty="0" smtClean="0"/>
              <a:t>Order</a:t>
            </a:r>
          </a:p>
          <a:p>
            <a:pPr>
              <a:buFont typeface="Arial" pitchFamily="34" charset="0"/>
              <a:buChar char="•"/>
            </a:pPr>
            <a:r>
              <a:rPr lang="en-CA" b="1" dirty="0" err="1" smtClean="0"/>
              <a:t>OrderNumber</a:t>
            </a:r>
            <a:endParaRPr lang="en-CA" b="1" dirty="0" smtClean="0"/>
          </a:p>
          <a:p>
            <a:pPr>
              <a:buFont typeface="Arial" pitchFamily="34" charset="0"/>
              <a:buChar char="•"/>
            </a:pPr>
            <a:r>
              <a:rPr lang="en-CA" dirty="0" err="1" smtClean="0"/>
              <a:t>CustomerNumber</a:t>
            </a:r>
            <a:endParaRPr lang="en-CA" dirty="0" smtClean="0"/>
          </a:p>
          <a:p>
            <a:pPr>
              <a:buFont typeface="Arial" pitchFamily="34" charset="0"/>
              <a:buChar char="•"/>
            </a:pPr>
            <a:r>
              <a:rPr lang="en-CA" dirty="0" err="1" smtClean="0"/>
              <a:t>FirstName</a:t>
            </a:r>
            <a:endParaRPr lang="en-CA" dirty="0" smtClean="0"/>
          </a:p>
          <a:p>
            <a:pPr>
              <a:buFont typeface="Arial" pitchFamily="34" charset="0"/>
              <a:buChar char="•"/>
            </a:pPr>
            <a:r>
              <a:rPr lang="en-CA" dirty="0" err="1" smtClean="0"/>
              <a:t>LastName</a:t>
            </a:r>
            <a:endParaRPr lang="en-CA" dirty="0" smtClean="0"/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Address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City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Province</a:t>
            </a:r>
          </a:p>
          <a:p>
            <a:pPr>
              <a:buFont typeface="Arial" pitchFamily="34" charset="0"/>
              <a:buChar char="•"/>
            </a:pPr>
            <a:r>
              <a:rPr lang="en-CA" dirty="0" err="1" smtClean="0"/>
              <a:t>PostalCode</a:t>
            </a:r>
            <a:endParaRPr lang="en-CA" dirty="0" smtClean="0"/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Phone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Date</a:t>
            </a:r>
          </a:p>
          <a:p>
            <a:pPr lvl="1">
              <a:buFont typeface="Arial" pitchFamily="34" charset="0"/>
              <a:buChar char="•"/>
            </a:pPr>
            <a:r>
              <a:rPr lang="en-CA" sz="2400" dirty="0" err="1" smtClean="0"/>
              <a:t>ItemNumber</a:t>
            </a:r>
            <a:endParaRPr lang="en-CA" sz="2400" dirty="0" smtClean="0"/>
          </a:p>
          <a:p>
            <a:pPr lvl="1">
              <a:buFont typeface="Arial" pitchFamily="34" charset="0"/>
              <a:buChar char="•"/>
            </a:pPr>
            <a:r>
              <a:rPr lang="en-CA" sz="2400" dirty="0" smtClean="0"/>
              <a:t>Description</a:t>
            </a:r>
          </a:p>
          <a:p>
            <a:pPr lvl="1">
              <a:buFont typeface="Arial" pitchFamily="34" charset="0"/>
              <a:buChar char="•"/>
            </a:pPr>
            <a:r>
              <a:rPr lang="en-CA" sz="2400" dirty="0" smtClean="0"/>
              <a:t>Quantity</a:t>
            </a:r>
          </a:p>
          <a:p>
            <a:pPr lvl="1">
              <a:buFont typeface="Arial" pitchFamily="34" charset="0"/>
              <a:buChar char="•"/>
            </a:pPr>
            <a:r>
              <a:rPr lang="en-CA" sz="2400" dirty="0" err="1" smtClean="0"/>
              <a:t>CurrentPrice</a:t>
            </a:r>
            <a:endParaRPr lang="en-CA" sz="2400" dirty="0" smtClean="0"/>
          </a:p>
          <a:p>
            <a:pPr lvl="1">
              <a:buFont typeface="Arial" pitchFamily="34" charset="0"/>
              <a:buChar char="•"/>
            </a:pPr>
            <a:r>
              <a:rPr lang="en-CA" sz="2400" dirty="0" err="1" smtClean="0"/>
              <a:t>SellingPrice</a:t>
            </a:r>
            <a:endParaRPr lang="en-CA" sz="2400" dirty="0" smtClean="0"/>
          </a:p>
          <a:p>
            <a:pPr lvl="1">
              <a:buFont typeface="Arial" pitchFamily="34" charset="0"/>
              <a:buChar char="•"/>
            </a:pPr>
            <a:r>
              <a:rPr lang="en-CA" sz="2400" dirty="0" smtClean="0"/>
              <a:t>Amount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Subtotal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GST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Total</a:t>
            </a:r>
          </a:p>
        </p:txBody>
      </p:sp>
    </p:spTree>
  </p:cSld>
  <p:clrMapOvr>
    <a:masterClrMapping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0"/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0"/>
                                        <p:tgtEl>
                                          <p:spTgt spid="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0"/>
                                        <p:tgtEl>
                                          <p:spTgt spid="1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000"/>
                                        <p:tgtEl>
                                          <p:spTgt spid="1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000"/>
                                        <p:tgtEl>
                                          <p:spTgt spid="1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333 0 " pathEditMode="relative" ptsTypes="AA">
                                      <p:cBhvr>
                                        <p:cTn id="76" dur="10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333 0 " pathEditMode="relative" ptsTypes="AA">
                                      <p:cBhvr>
                                        <p:cTn id="7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333 0 " pathEditMode="relative" ptsTypes="AA">
                                      <p:cBhvr>
                                        <p:cTn id="80" dur="10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333 0 " pathEditMode="relative" ptsTypes="AA">
                                      <p:cBhvr>
                                        <p:cTn id="82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333 0 " pathEditMode="relative" ptsTypes="AA">
                                      <p:cBhvr>
                                        <p:cTn id="84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333 0 " pathEditMode="relative" ptsTypes="AA">
                                      <p:cBhvr>
                                        <p:cTn id="86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333 0 " pathEditMode="relative" ptsTypes="AA">
                                      <p:cBhvr>
                                        <p:cTn id="88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333 0 " pathEditMode="relative" ptsTypes="AA">
                                      <p:cBhvr>
                                        <p:cTn id="90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333 0 " pathEditMode="relative" ptsTypes="AA">
                                      <p:cBhvr>
                                        <p:cTn id="92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333 0 " pathEditMode="relative" ptsTypes="AA">
                                      <p:cBhvr>
                                        <p:cTn id="94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333 0 " pathEditMode="relative" ptsTypes="AA">
                                      <p:cBhvr>
                                        <p:cTn id="96" dur="10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333 0 " pathEditMode="relative" ptsTypes="AA">
                                      <p:cBhvr>
                                        <p:cTn id="98" dur="10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333 0 " pathEditMode="relative" ptsTypes="AA">
                                      <p:cBhvr>
                                        <p:cTn id="100" dur="100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333 0 " pathEditMode="relative" ptsTypes="AA">
                                      <p:cBhvr>
                                        <p:cTn id="102" dur="10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333 0 " pathEditMode="relative" ptsTypes="AA">
                                      <p:cBhvr>
                                        <p:cTn id="104" dur="1000" fill="hold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333 0 " pathEditMode="relative" ptsTypes="AA">
                                      <p:cBhvr>
                                        <p:cTn id="106" dur="1000" fill="hold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333 0 " pathEditMode="relative" ptsTypes="AA">
                                      <p:cBhvr>
                                        <p:cTn id="108" dur="1000" fill="hold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333 0 " pathEditMode="relative" ptsTypes="AA">
                                      <p:cBhvr>
                                        <p:cTn id="110" dur="1000" fill="hold"/>
                                        <p:tgtEl>
                                          <p:spTgt spid="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333 0 " pathEditMode="relative" ptsTypes="AA">
                                      <p:cBhvr>
                                        <p:cTn id="112" dur="1000" fill="hold"/>
                                        <p:tgtEl>
                                          <p:spTgt spid="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333 0 " pathEditMode="relative" ptsTypes="AA">
                                      <p:cBhvr>
                                        <p:cTn id="114" dur="1000" fill="hold"/>
                                        <p:tgtEl>
                                          <p:spTgt spid="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333 0 " pathEditMode="relative" ptsTypes="AA">
                                      <p:cBhvr>
                                        <p:cTn id="116" dur="1000" fill="hold"/>
                                        <p:tgtEl>
                                          <p:spTgt spid="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333 0 " pathEditMode="relative" ptsTypes="AA">
                                      <p:cBhvr>
                                        <p:cTn id="118" dur="1000" fill="hold"/>
                                        <p:tgtEl>
                                          <p:spTgt spid="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333 0 " pathEditMode="relative" ptsTypes="AA">
                                      <p:cBhvr>
                                        <p:cTn id="120" dur="1000" fill="hold"/>
                                        <p:tgtEl>
                                          <p:spTgt spid="1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333 0 " pathEditMode="relative" ptsTypes="AA">
                                      <p:cBhvr>
                                        <p:cTn id="122" dur="1000" fill="hold"/>
                                        <p:tgtEl>
                                          <p:spTgt spid="1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333 0 " pathEditMode="relative" ptsTypes="AA">
                                      <p:cBhvr>
                                        <p:cTn id="124" dur="1000" fill="hold"/>
                                        <p:tgtEl>
                                          <p:spTgt spid="1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333 0 " pathEditMode="relative" ptsTypes="AA">
                                      <p:cBhvr>
                                        <p:cTn id="126" dur="1000" fill="hold"/>
                                        <p:tgtEl>
                                          <p:spTgt spid="1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333 0 " pathEditMode="relative" ptsTypes="AA">
                                      <p:cBhvr>
                                        <p:cTn id="128" dur="1000" fill="hold"/>
                                        <p:tgtEl>
                                          <p:spTgt spid="1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  <p:bldP spid="17" grpId="0" build="p" animBg="1"/>
      <p:bldP spid="15" grpId="0" build="p" animBg="1"/>
      <p:bldP spid="16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>
            <a:normAutofit fontScale="90000"/>
          </a:bodyPr>
          <a:lstStyle/>
          <a:p>
            <a:pPr lvl="0" algn="r"/>
            <a:r>
              <a:rPr lang="en-CA" dirty="0" smtClean="0"/>
              <a:t>Customer Order View</a:t>
            </a:r>
            <a:br>
              <a:rPr lang="en-CA" dirty="0" smtClean="0"/>
            </a:br>
            <a:r>
              <a:rPr lang="en-CA" dirty="0" smtClean="0">
                <a:latin typeface="Gloucester MT Extra Condensed" pitchFamily="18" charset="0"/>
              </a:rPr>
              <a:t>1</a:t>
            </a:r>
            <a:r>
              <a:rPr lang="en-CA" dirty="0" smtClean="0"/>
              <a:t>NF to 2NF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5791200" y="969336"/>
            <a:ext cx="2895600" cy="4114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CA" b="1" u="sng" dirty="0" smtClean="0"/>
              <a:t>Item</a:t>
            </a:r>
          </a:p>
          <a:p>
            <a:r>
              <a:rPr lang="en-CA" b="1" dirty="0" err="1" smtClean="0"/>
              <a:t>ItemNumber</a:t>
            </a:r>
            <a:endParaRPr lang="en-CA" b="1" dirty="0" smtClean="0"/>
          </a:p>
          <a:p>
            <a:r>
              <a:rPr lang="en-CA" dirty="0" smtClean="0"/>
              <a:t>Description</a:t>
            </a:r>
          </a:p>
          <a:p>
            <a:r>
              <a:rPr lang="en-CA" dirty="0" err="1" smtClean="0"/>
              <a:t>CurrentPrice</a:t>
            </a:r>
            <a:endParaRPr lang="en-CA" dirty="0" smtClean="0"/>
          </a:p>
          <a:p>
            <a:pPr>
              <a:buNone/>
            </a:pPr>
            <a:endParaRPr lang="en-CA" dirty="0" smtClean="0"/>
          </a:p>
          <a:p>
            <a:pPr marL="179388" indent="0">
              <a:buNone/>
            </a:pPr>
            <a:r>
              <a:rPr lang="en-CA" dirty="0" smtClean="0"/>
              <a:t>“A partial dependency is any </a:t>
            </a:r>
            <a:r>
              <a:rPr lang="en-CA" b="1" dirty="0" smtClean="0"/>
              <a:t>non-primary</a:t>
            </a:r>
            <a:r>
              <a:rPr lang="en-CA" dirty="0" smtClean="0"/>
              <a:t> attribute closely associated with only </a:t>
            </a:r>
            <a:r>
              <a:rPr lang="en-CA" b="1" dirty="0" smtClean="0"/>
              <a:t>part</a:t>
            </a:r>
            <a:r>
              <a:rPr lang="en-CA" dirty="0" smtClean="0"/>
              <a:t> of the compound primary key.”</a:t>
            </a:r>
          </a:p>
          <a:p>
            <a:pPr marL="179388" indent="0">
              <a:buNone/>
            </a:pPr>
            <a:endParaRPr lang="en-CA" dirty="0" smtClean="0"/>
          </a:p>
          <a:p>
            <a:pPr marL="179388" indent="0">
              <a:buNone/>
            </a:pPr>
            <a:r>
              <a:rPr lang="en-CA" dirty="0" smtClean="0"/>
              <a:t>The following attributes have a high dependence on </a:t>
            </a:r>
            <a:r>
              <a:rPr lang="en-CA" b="1" dirty="0" err="1" smtClean="0"/>
              <a:t>ItemNumber</a:t>
            </a:r>
            <a:r>
              <a:rPr lang="en-CA" dirty="0" smtClean="0"/>
              <a:t>, but </a:t>
            </a:r>
            <a:r>
              <a:rPr lang="en-CA" b="1" i="1" u="sng" dirty="0" smtClean="0">
                <a:solidFill>
                  <a:schemeClr val="accent5"/>
                </a:solidFill>
              </a:rPr>
              <a:t>no</a:t>
            </a:r>
            <a:r>
              <a:rPr lang="en-CA" dirty="0" smtClean="0"/>
              <a:t> direct dependence on </a:t>
            </a:r>
            <a:r>
              <a:rPr lang="en-CA" b="1" dirty="0" err="1" smtClean="0"/>
              <a:t>OrderNumber</a:t>
            </a:r>
            <a:r>
              <a:rPr lang="en-CA" dirty="0" smtClean="0"/>
              <a:t>.</a:t>
            </a:r>
          </a:p>
          <a:p>
            <a:r>
              <a:rPr lang="en-CA" dirty="0" smtClean="0"/>
              <a:t>Description</a:t>
            </a:r>
          </a:p>
          <a:p>
            <a:r>
              <a:rPr lang="en-CA" dirty="0" err="1" smtClean="0"/>
              <a:t>CurrentPrice</a:t>
            </a:r>
            <a:endParaRPr lang="en-CA" dirty="0" smtClean="0"/>
          </a:p>
          <a:p>
            <a:pPr marL="179388" indent="0">
              <a:buNone/>
            </a:pPr>
            <a:endParaRPr lang="en-CA" dirty="0" smtClean="0"/>
          </a:p>
          <a:p>
            <a:endParaRPr lang="en-US" dirty="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4"/>
          </p:nvPr>
        </p:nvSpPr>
        <p:spPr>
          <a:xfrm>
            <a:off x="457200" y="969336"/>
            <a:ext cx="5181600" cy="4114800"/>
          </a:xfrm>
        </p:spPr>
        <p:txBody>
          <a:bodyPr numCol="2">
            <a:normAutofit fontScale="62500" lnSpcReduction="20000"/>
          </a:bodyPr>
          <a:lstStyle/>
          <a:p>
            <a:pPr>
              <a:buNone/>
            </a:pPr>
            <a:r>
              <a:rPr lang="en-CA" b="1" u="sng" dirty="0" smtClean="0"/>
              <a:t>Order</a:t>
            </a:r>
          </a:p>
          <a:p>
            <a:r>
              <a:rPr lang="en-CA" b="1" dirty="0" err="1" smtClean="0"/>
              <a:t>OrderNumber</a:t>
            </a:r>
            <a:endParaRPr lang="en-CA" b="1" dirty="0" smtClean="0"/>
          </a:p>
          <a:p>
            <a:r>
              <a:rPr lang="en-CA" dirty="0" err="1" smtClean="0"/>
              <a:t>CustomerNumber</a:t>
            </a:r>
            <a:endParaRPr lang="en-CA" dirty="0" smtClean="0"/>
          </a:p>
          <a:p>
            <a:r>
              <a:rPr lang="en-CA" dirty="0" err="1" smtClean="0"/>
              <a:t>FirstName</a:t>
            </a:r>
            <a:endParaRPr lang="en-CA" dirty="0" smtClean="0"/>
          </a:p>
          <a:p>
            <a:r>
              <a:rPr lang="en-CA" dirty="0" err="1" smtClean="0"/>
              <a:t>LastName</a:t>
            </a:r>
            <a:endParaRPr lang="en-CA" dirty="0" smtClean="0"/>
          </a:p>
          <a:p>
            <a:r>
              <a:rPr lang="en-CA" dirty="0" smtClean="0"/>
              <a:t>Address</a:t>
            </a:r>
          </a:p>
          <a:p>
            <a:r>
              <a:rPr lang="en-CA" dirty="0" smtClean="0"/>
              <a:t>City</a:t>
            </a:r>
          </a:p>
          <a:p>
            <a:r>
              <a:rPr lang="en-CA" dirty="0" smtClean="0"/>
              <a:t>Province</a:t>
            </a:r>
          </a:p>
          <a:p>
            <a:r>
              <a:rPr lang="en-CA" dirty="0" err="1" smtClean="0"/>
              <a:t>PostalCode</a:t>
            </a:r>
            <a:endParaRPr lang="en-CA" dirty="0" smtClean="0"/>
          </a:p>
          <a:p>
            <a:r>
              <a:rPr lang="en-CA" dirty="0" smtClean="0"/>
              <a:t>Phone</a:t>
            </a:r>
          </a:p>
          <a:p>
            <a:r>
              <a:rPr lang="en-CA" dirty="0" smtClean="0"/>
              <a:t>Date</a:t>
            </a:r>
          </a:p>
          <a:p>
            <a:r>
              <a:rPr lang="en-CA" dirty="0" smtClean="0"/>
              <a:t>Subtotal</a:t>
            </a:r>
          </a:p>
          <a:p>
            <a:r>
              <a:rPr lang="en-CA" dirty="0" smtClean="0"/>
              <a:t>GST</a:t>
            </a:r>
          </a:p>
          <a:p>
            <a:r>
              <a:rPr lang="en-CA" dirty="0" smtClean="0"/>
              <a:t>Total</a:t>
            </a:r>
          </a:p>
          <a:p>
            <a:endParaRPr lang="en-CA" dirty="0" smtClean="0"/>
          </a:p>
          <a:p>
            <a:pPr>
              <a:buNone/>
            </a:pPr>
            <a:r>
              <a:rPr lang="en-CA" b="1" u="sng" dirty="0" err="1" smtClean="0"/>
              <a:t>OrderDetail</a:t>
            </a:r>
            <a:endParaRPr lang="en-CA" b="1" u="sng" dirty="0" smtClean="0"/>
          </a:p>
          <a:p>
            <a:r>
              <a:rPr lang="en-CA" b="1" i="1" dirty="0" err="1" smtClean="0"/>
              <a:t>OrderNumber</a:t>
            </a:r>
            <a:r>
              <a:rPr lang="en-CA" b="1" i="1" dirty="0" smtClean="0"/>
              <a:t> </a:t>
            </a: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</a:rPr>
              <a:t>(FK)</a:t>
            </a:r>
            <a:endParaRPr lang="en-CA" b="1" dirty="0" smtClean="0"/>
          </a:p>
          <a:p>
            <a:r>
              <a:rPr lang="en-CA" b="1" dirty="0" err="1" smtClean="0"/>
              <a:t>ItemNumber</a:t>
            </a:r>
            <a:endParaRPr lang="en-CA" b="1" dirty="0" smtClean="0"/>
          </a:p>
          <a:p>
            <a:r>
              <a:rPr lang="en-CA" dirty="0" smtClean="0"/>
              <a:t>Description</a:t>
            </a:r>
          </a:p>
          <a:p>
            <a:r>
              <a:rPr lang="en-CA" dirty="0" smtClean="0"/>
              <a:t>Quantity</a:t>
            </a:r>
          </a:p>
          <a:p>
            <a:r>
              <a:rPr lang="en-CA" dirty="0" err="1" smtClean="0"/>
              <a:t>CurrentPrice</a:t>
            </a:r>
            <a:endParaRPr lang="en-CA" dirty="0" smtClean="0"/>
          </a:p>
          <a:p>
            <a:r>
              <a:rPr lang="en-CA" dirty="0" err="1" smtClean="0"/>
              <a:t>SellingPrice</a:t>
            </a:r>
            <a:endParaRPr lang="en-CA" dirty="0" smtClean="0"/>
          </a:p>
          <a:p>
            <a:r>
              <a:rPr lang="en-CA" dirty="0" smtClean="0"/>
              <a:t>Amount</a:t>
            </a:r>
          </a:p>
          <a:p>
            <a:pPr>
              <a:buNone/>
            </a:pPr>
            <a:endParaRPr lang="en-CA" dirty="0" smtClean="0"/>
          </a:p>
          <a:p>
            <a:pPr marL="179388" indent="0">
              <a:buNone/>
            </a:pPr>
            <a:r>
              <a:rPr lang="en-CA" dirty="0" smtClean="0"/>
              <a:t>The following attributes have a high dependence on both </a:t>
            </a:r>
            <a:r>
              <a:rPr lang="en-CA" b="1" dirty="0" err="1" smtClean="0"/>
              <a:t>ItemNumber</a:t>
            </a:r>
            <a:r>
              <a:rPr lang="en-CA" dirty="0" smtClean="0"/>
              <a:t> and </a:t>
            </a:r>
            <a:r>
              <a:rPr lang="en-CA" b="1" dirty="0" err="1" smtClean="0"/>
              <a:t>OrderNumber</a:t>
            </a:r>
            <a:r>
              <a:rPr lang="en-CA" dirty="0" smtClean="0"/>
              <a:t>.</a:t>
            </a:r>
          </a:p>
          <a:p>
            <a:r>
              <a:rPr lang="en-CA" dirty="0" smtClean="0"/>
              <a:t>Quantity</a:t>
            </a:r>
          </a:p>
          <a:p>
            <a:r>
              <a:rPr lang="en-CA" dirty="0" err="1" smtClean="0"/>
              <a:t>SellingPrice</a:t>
            </a:r>
            <a:endParaRPr lang="en-CA" dirty="0" smtClean="0"/>
          </a:p>
          <a:p>
            <a:r>
              <a:rPr lang="en-CA" dirty="0" smtClean="0"/>
              <a:t>Amount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>
          <a:xfrm>
            <a:off x="5791200" y="328278"/>
            <a:ext cx="2895600" cy="640080"/>
          </a:xfrm>
        </p:spPr>
        <p:txBody>
          <a:bodyPr/>
          <a:lstStyle/>
          <a:p>
            <a:r>
              <a:rPr lang="en-CA" dirty="0" smtClean="0"/>
              <a:t>2NF: Partial Dependencies</a:t>
            </a:r>
            <a:endParaRPr lang="en-US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5181600" cy="640080"/>
          </a:xfrm>
        </p:spPr>
        <p:txBody>
          <a:bodyPr>
            <a:normAutofit/>
          </a:bodyPr>
          <a:lstStyle/>
          <a:p>
            <a:r>
              <a:rPr lang="en-CA" dirty="0" smtClean="0"/>
              <a:t>1NF:  Remove Repeating Groups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5" presetClass="emph" presetSubtype="0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2" dur="3000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3" dur="3000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4" dur="3000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6" dur="3000"/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7" dur="3000"/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8" dur="3000"/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0" dur="3000"/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1" dur="3000"/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2" dur="3000"/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 tmFilter="0,0; .5, 1; 1, 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 tmFilter="0,0; .5, 1; 1, 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 tmFilter="0,0; .5, 1; 1, 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100"/>
                            </p:stCondLst>
                            <p:childTnLst>
                              <p:par>
                                <p:cTn id="8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2000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2000"/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100"/>
                            </p:stCondLst>
                            <p:childTnLst>
                              <p:par>
                                <p:cTn id="9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" presetClass="emph" presetSubtype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italic"/>
                                      </p:to>
                                    </p:se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10" grpI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>
            <a:normAutofit fontScale="90000"/>
          </a:bodyPr>
          <a:lstStyle/>
          <a:p>
            <a:pPr lvl="0" algn="r"/>
            <a:r>
              <a:rPr lang="en-CA" dirty="0" smtClean="0"/>
              <a:t>Customer Order View</a:t>
            </a:r>
            <a:br>
              <a:rPr lang="en-CA" dirty="0" smtClean="0"/>
            </a:br>
            <a:r>
              <a:rPr lang="en-CA" dirty="0" smtClean="0">
                <a:latin typeface="Gloucester MT Extra Condensed" pitchFamily="18" charset="0"/>
              </a:rPr>
              <a:t>1</a:t>
            </a:r>
            <a:r>
              <a:rPr lang="en-CA" dirty="0" smtClean="0"/>
              <a:t>NF to 2NF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5791200" y="969336"/>
            <a:ext cx="2895600" cy="4114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CA" b="1" u="sng" dirty="0" smtClean="0"/>
              <a:t>Item</a:t>
            </a:r>
          </a:p>
          <a:p>
            <a:r>
              <a:rPr lang="en-CA" b="1" dirty="0" err="1" smtClean="0"/>
              <a:t>ItemNumber</a:t>
            </a:r>
            <a:endParaRPr lang="en-CA" b="1" dirty="0" smtClean="0"/>
          </a:p>
          <a:p>
            <a:r>
              <a:rPr lang="en-CA" dirty="0" smtClean="0"/>
              <a:t>Description</a:t>
            </a:r>
          </a:p>
          <a:p>
            <a:r>
              <a:rPr lang="en-CA" dirty="0" err="1" smtClean="0"/>
              <a:t>CurrentPrice</a:t>
            </a:r>
            <a:endParaRPr lang="en-CA" dirty="0" smtClean="0"/>
          </a:p>
          <a:p>
            <a:pPr>
              <a:buNone/>
            </a:pPr>
            <a:endParaRPr lang="en-CA" dirty="0" smtClean="0"/>
          </a:p>
          <a:p>
            <a:pPr marL="179388" indent="0">
              <a:buNone/>
            </a:pPr>
            <a:r>
              <a:rPr lang="en-CA" dirty="0" smtClean="0"/>
              <a:t>“A partial dependency is any </a:t>
            </a:r>
            <a:r>
              <a:rPr lang="en-CA" b="1" dirty="0" smtClean="0"/>
              <a:t>non-primary</a:t>
            </a:r>
            <a:r>
              <a:rPr lang="en-CA" dirty="0" smtClean="0"/>
              <a:t> attribute closely associated with only </a:t>
            </a:r>
            <a:r>
              <a:rPr lang="en-CA" b="1" dirty="0" smtClean="0"/>
              <a:t>part</a:t>
            </a:r>
            <a:r>
              <a:rPr lang="en-CA" dirty="0" smtClean="0"/>
              <a:t> of the compound primary key.”</a:t>
            </a:r>
          </a:p>
          <a:p>
            <a:pPr marL="179388" indent="0">
              <a:buNone/>
            </a:pPr>
            <a:endParaRPr lang="en-CA" dirty="0" smtClean="0"/>
          </a:p>
          <a:p>
            <a:pPr marL="179388" indent="0">
              <a:buNone/>
            </a:pPr>
            <a:r>
              <a:rPr lang="en-CA" dirty="0" smtClean="0"/>
              <a:t>The following attributes have a high dependence on </a:t>
            </a:r>
            <a:r>
              <a:rPr lang="en-CA" b="1" dirty="0" err="1" smtClean="0"/>
              <a:t>ItemNumber</a:t>
            </a:r>
            <a:r>
              <a:rPr lang="en-CA" dirty="0" smtClean="0"/>
              <a:t>, but </a:t>
            </a:r>
            <a:r>
              <a:rPr lang="en-CA" b="1" i="1" u="sng" dirty="0" smtClean="0">
                <a:solidFill>
                  <a:schemeClr val="accent5"/>
                </a:solidFill>
              </a:rPr>
              <a:t>no</a:t>
            </a:r>
            <a:r>
              <a:rPr lang="en-CA" dirty="0" smtClean="0"/>
              <a:t> direct dependence on </a:t>
            </a:r>
            <a:r>
              <a:rPr lang="en-CA" b="1" dirty="0" err="1" smtClean="0"/>
              <a:t>OrderNumber</a:t>
            </a:r>
            <a:r>
              <a:rPr lang="en-CA" dirty="0" smtClean="0"/>
              <a:t>.</a:t>
            </a:r>
          </a:p>
          <a:p>
            <a:r>
              <a:rPr lang="en-CA" dirty="0" smtClean="0"/>
              <a:t>Description</a:t>
            </a:r>
          </a:p>
          <a:p>
            <a:r>
              <a:rPr lang="en-CA" dirty="0" err="1" smtClean="0"/>
              <a:t>CurrentPrice</a:t>
            </a:r>
            <a:endParaRPr lang="en-CA" dirty="0" smtClean="0"/>
          </a:p>
          <a:p>
            <a:pPr marL="179388" indent="0">
              <a:buNone/>
            </a:pPr>
            <a:endParaRPr lang="en-CA" dirty="0" smtClean="0"/>
          </a:p>
          <a:p>
            <a:endParaRPr lang="en-US" dirty="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4"/>
          </p:nvPr>
        </p:nvSpPr>
        <p:spPr>
          <a:xfrm>
            <a:off x="457200" y="969336"/>
            <a:ext cx="5181600" cy="4114800"/>
          </a:xfrm>
        </p:spPr>
        <p:txBody>
          <a:bodyPr numCol="2">
            <a:normAutofit fontScale="62500" lnSpcReduction="20000"/>
          </a:bodyPr>
          <a:lstStyle/>
          <a:p>
            <a:pPr>
              <a:buNone/>
            </a:pPr>
            <a:r>
              <a:rPr lang="en-CA" b="1" u="sng" dirty="0" smtClean="0"/>
              <a:t>Order</a:t>
            </a:r>
          </a:p>
          <a:p>
            <a:r>
              <a:rPr lang="en-CA" b="1" dirty="0" err="1" smtClean="0"/>
              <a:t>OrderNumber</a:t>
            </a:r>
            <a:endParaRPr lang="en-CA" b="1" dirty="0" smtClean="0"/>
          </a:p>
          <a:p>
            <a:r>
              <a:rPr lang="en-CA" dirty="0" err="1" smtClean="0"/>
              <a:t>CustomerNumber</a:t>
            </a:r>
            <a:endParaRPr lang="en-CA" dirty="0" smtClean="0"/>
          </a:p>
          <a:p>
            <a:r>
              <a:rPr lang="en-CA" dirty="0" err="1" smtClean="0"/>
              <a:t>FirstName</a:t>
            </a:r>
            <a:endParaRPr lang="en-CA" dirty="0" smtClean="0"/>
          </a:p>
          <a:p>
            <a:r>
              <a:rPr lang="en-CA" dirty="0" err="1" smtClean="0"/>
              <a:t>LastName</a:t>
            </a:r>
            <a:endParaRPr lang="en-CA" dirty="0" smtClean="0"/>
          </a:p>
          <a:p>
            <a:r>
              <a:rPr lang="en-CA" dirty="0" smtClean="0"/>
              <a:t>Address</a:t>
            </a:r>
          </a:p>
          <a:p>
            <a:r>
              <a:rPr lang="en-CA" dirty="0" smtClean="0"/>
              <a:t>City</a:t>
            </a:r>
          </a:p>
          <a:p>
            <a:r>
              <a:rPr lang="en-CA" dirty="0" smtClean="0"/>
              <a:t>Province</a:t>
            </a:r>
          </a:p>
          <a:p>
            <a:r>
              <a:rPr lang="en-CA" dirty="0" err="1" smtClean="0"/>
              <a:t>PostalCode</a:t>
            </a:r>
            <a:endParaRPr lang="en-CA" dirty="0" smtClean="0"/>
          </a:p>
          <a:p>
            <a:r>
              <a:rPr lang="en-CA" dirty="0" smtClean="0"/>
              <a:t>Phone</a:t>
            </a:r>
          </a:p>
          <a:p>
            <a:r>
              <a:rPr lang="en-CA" dirty="0" smtClean="0"/>
              <a:t>Date</a:t>
            </a:r>
          </a:p>
          <a:p>
            <a:r>
              <a:rPr lang="en-CA" dirty="0" smtClean="0"/>
              <a:t>Subtotal</a:t>
            </a:r>
          </a:p>
          <a:p>
            <a:r>
              <a:rPr lang="en-CA" dirty="0" smtClean="0"/>
              <a:t>GST</a:t>
            </a:r>
          </a:p>
          <a:p>
            <a:r>
              <a:rPr lang="en-CA" dirty="0" smtClean="0"/>
              <a:t>Total</a:t>
            </a:r>
          </a:p>
          <a:p>
            <a:endParaRPr lang="en-CA" dirty="0" smtClean="0"/>
          </a:p>
          <a:p>
            <a:pPr>
              <a:buNone/>
            </a:pPr>
            <a:r>
              <a:rPr lang="en-CA" b="1" u="sng" dirty="0" err="1" smtClean="0"/>
              <a:t>OrderDetail</a:t>
            </a:r>
            <a:endParaRPr lang="en-CA" b="1" u="sng" dirty="0" smtClean="0"/>
          </a:p>
          <a:p>
            <a:r>
              <a:rPr lang="en-CA" b="1" i="1" dirty="0" err="1" smtClean="0"/>
              <a:t>OrderNumber</a:t>
            </a:r>
            <a:r>
              <a:rPr lang="en-CA" b="1" i="1" dirty="0" smtClean="0"/>
              <a:t> </a:t>
            </a: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</a:rPr>
              <a:t>(FK)</a:t>
            </a:r>
            <a:endParaRPr lang="en-CA" b="1" dirty="0" smtClean="0"/>
          </a:p>
          <a:p>
            <a:r>
              <a:rPr lang="en-CA" b="1" i="1" dirty="0" err="1" smtClean="0"/>
              <a:t>ItemNumber</a:t>
            </a:r>
            <a:r>
              <a:rPr lang="en-CA" b="1" i="1" dirty="0" smtClean="0"/>
              <a:t> </a:t>
            </a: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</a:rPr>
              <a:t>(FK)</a:t>
            </a:r>
            <a:endParaRPr lang="en-CA" b="1" dirty="0" smtClean="0"/>
          </a:p>
          <a:p>
            <a:endParaRPr lang="en-CA" dirty="0" smtClean="0"/>
          </a:p>
          <a:p>
            <a:r>
              <a:rPr lang="en-CA" dirty="0" smtClean="0"/>
              <a:t>Quantity</a:t>
            </a:r>
          </a:p>
          <a:p>
            <a:endParaRPr lang="en-CA" dirty="0" smtClean="0"/>
          </a:p>
          <a:p>
            <a:r>
              <a:rPr lang="en-CA" dirty="0" err="1" smtClean="0"/>
              <a:t>SellingPrice</a:t>
            </a:r>
            <a:endParaRPr lang="en-CA" dirty="0" smtClean="0"/>
          </a:p>
          <a:p>
            <a:r>
              <a:rPr lang="en-CA" dirty="0" smtClean="0"/>
              <a:t>Amount</a:t>
            </a:r>
          </a:p>
          <a:p>
            <a:pPr>
              <a:buNone/>
            </a:pPr>
            <a:endParaRPr lang="en-CA" dirty="0" smtClean="0"/>
          </a:p>
          <a:p>
            <a:pPr marL="179388" indent="0">
              <a:buNone/>
            </a:pPr>
            <a:r>
              <a:rPr lang="en-CA" dirty="0" smtClean="0"/>
              <a:t>The following attributes have a high dependence on both </a:t>
            </a:r>
            <a:r>
              <a:rPr lang="en-CA" b="1" dirty="0" err="1" smtClean="0"/>
              <a:t>ItemNumber</a:t>
            </a:r>
            <a:r>
              <a:rPr lang="en-CA" dirty="0" smtClean="0"/>
              <a:t> and </a:t>
            </a:r>
            <a:r>
              <a:rPr lang="en-CA" b="1" dirty="0" err="1" smtClean="0"/>
              <a:t>OrderNumber</a:t>
            </a:r>
            <a:r>
              <a:rPr lang="en-CA" dirty="0" smtClean="0"/>
              <a:t>.</a:t>
            </a:r>
          </a:p>
          <a:p>
            <a:r>
              <a:rPr lang="en-CA" dirty="0" smtClean="0"/>
              <a:t>Quantity</a:t>
            </a:r>
          </a:p>
          <a:p>
            <a:r>
              <a:rPr lang="en-CA" dirty="0" err="1" smtClean="0"/>
              <a:t>SellingPrice</a:t>
            </a:r>
            <a:endParaRPr lang="en-CA" dirty="0" smtClean="0"/>
          </a:p>
          <a:p>
            <a:r>
              <a:rPr lang="en-CA" dirty="0" smtClean="0"/>
              <a:t>Amount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>
          <a:xfrm>
            <a:off x="5791200" y="328278"/>
            <a:ext cx="2895600" cy="640080"/>
          </a:xfrm>
        </p:spPr>
        <p:txBody>
          <a:bodyPr/>
          <a:lstStyle/>
          <a:p>
            <a:r>
              <a:rPr lang="en-CA" dirty="0" smtClean="0"/>
              <a:t>2NF: Partial Dependencies</a:t>
            </a:r>
            <a:endParaRPr lang="en-US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5181600" cy="640080"/>
          </a:xfrm>
        </p:spPr>
        <p:txBody>
          <a:bodyPr>
            <a:normAutofit/>
          </a:bodyPr>
          <a:lstStyle/>
          <a:p>
            <a:r>
              <a:rPr lang="en-CA" dirty="0" smtClean="0"/>
              <a:t>1NF:  Remove Repeating Groups</a:t>
            </a:r>
            <a:endParaRPr lang="en-US" dirty="0" smtClean="0"/>
          </a:p>
        </p:txBody>
      </p:sp>
    </p:spTree>
  </p:cSld>
  <p:clrMapOvr>
    <a:masterClrMapping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3333 " pathEditMode="relative" ptsTypes="AA">
                                      <p:cBhvr>
                                        <p:cTn id="6" dur="2000" fill="hold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7777 " pathEditMode="relative" ptsTypes="AA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7777 " pathEditMode="relative" ptsTypes="AA">
                                      <p:cBhvr>
                                        <p:cTn id="10" dur="2000" fill="hold"/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>
            <a:normAutofit fontScale="90000"/>
          </a:bodyPr>
          <a:lstStyle/>
          <a:p>
            <a:pPr lvl="0" algn="r"/>
            <a:r>
              <a:rPr lang="en-CA" dirty="0" smtClean="0"/>
              <a:t>Customer Order View</a:t>
            </a:r>
            <a:br>
              <a:rPr lang="en-CA" dirty="0" smtClean="0"/>
            </a:br>
            <a:r>
              <a:rPr lang="en-CA" dirty="0" smtClean="0">
                <a:latin typeface="Gloucester MT Extra Condensed" pitchFamily="18" charset="0"/>
              </a:rPr>
              <a:t>1</a:t>
            </a:r>
            <a:r>
              <a:rPr lang="en-CA" dirty="0" smtClean="0"/>
              <a:t>NF to 2NF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5791200" y="969336"/>
            <a:ext cx="2895600" cy="4114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CA" b="1" u="sng" dirty="0" smtClean="0"/>
              <a:t>Item</a:t>
            </a:r>
          </a:p>
          <a:p>
            <a:r>
              <a:rPr lang="en-CA" b="1" dirty="0" err="1" smtClean="0"/>
              <a:t>ItemNumber</a:t>
            </a:r>
            <a:endParaRPr lang="en-CA" b="1" dirty="0" smtClean="0"/>
          </a:p>
          <a:p>
            <a:r>
              <a:rPr lang="en-CA" dirty="0" smtClean="0"/>
              <a:t>Description</a:t>
            </a:r>
          </a:p>
          <a:p>
            <a:r>
              <a:rPr lang="en-CA" dirty="0" err="1" smtClean="0"/>
              <a:t>CurrentPrice</a:t>
            </a:r>
            <a:endParaRPr lang="en-CA" dirty="0" smtClean="0"/>
          </a:p>
          <a:p>
            <a:pPr>
              <a:buNone/>
            </a:pPr>
            <a:endParaRPr lang="en-CA" dirty="0" smtClean="0"/>
          </a:p>
          <a:p>
            <a:pPr marL="179388" indent="0">
              <a:buNone/>
            </a:pPr>
            <a:endParaRPr lang="en-CA" dirty="0" smtClean="0"/>
          </a:p>
          <a:p>
            <a:pPr marL="179388" indent="0">
              <a:buNone/>
            </a:pPr>
            <a:endParaRPr lang="en-CA" dirty="0" smtClean="0"/>
          </a:p>
          <a:p>
            <a:pPr marL="179388" indent="0">
              <a:buNone/>
            </a:pPr>
            <a:endParaRPr lang="en-CA" dirty="0" smtClean="0"/>
          </a:p>
          <a:p>
            <a:pPr marL="179388" indent="0">
              <a:buNone/>
            </a:pPr>
            <a:endParaRPr lang="en-CA" dirty="0" smtClean="0"/>
          </a:p>
          <a:p>
            <a:pPr marL="179388" indent="0">
              <a:buNone/>
            </a:pPr>
            <a:endParaRPr lang="en-CA" dirty="0" smtClean="0"/>
          </a:p>
          <a:p>
            <a:pPr marL="179388" indent="0">
              <a:buNone/>
            </a:pPr>
            <a:endParaRPr lang="en-CA" dirty="0" smtClean="0"/>
          </a:p>
          <a:p>
            <a:pPr marL="179388" indent="0">
              <a:buNone/>
            </a:pPr>
            <a:endParaRPr lang="en-CA" dirty="0" smtClean="0"/>
          </a:p>
          <a:p>
            <a:pPr marL="179388" indent="0">
              <a:buNone/>
            </a:pPr>
            <a:endParaRPr lang="en-CA" dirty="0" smtClean="0"/>
          </a:p>
          <a:p>
            <a:pPr marL="179388" indent="0">
              <a:buNone/>
            </a:pPr>
            <a:endParaRPr lang="en-CA" dirty="0" smtClean="0"/>
          </a:p>
          <a:p>
            <a:pPr marL="179388" indent="0">
              <a:buNone/>
            </a:pPr>
            <a:r>
              <a:rPr lang="en-CA" dirty="0" smtClean="0"/>
              <a:t>.</a:t>
            </a: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>
          <a:xfrm>
            <a:off x="5791200" y="328278"/>
            <a:ext cx="2895600" cy="640080"/>
          </a:xfrm>
        </p:spPr>
        <p:txBody>
          <a:bodyPr/>
          <a:lstStyle/>
          <a:p>
            <a:r>
              <a:rPr lang="en-CA" dirty="0" smtClean="0"/>
              <a:t>2NF: Partial Dependencies</a:t>
            </a:r>
            <a:endParaRPr lang="en-US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5181600" cy="640080"/>
          </a:xfrm>
        </p:spPr>
        <p:txBody>
          <a:bodyPr>
            <a:normAutofit/>
          </a:bodyPr>
          <a:lstStyle/>
          <a:p>
            <a:r>
              <a:rPr lang="en-CA" dirty="0" smtClean="0"/>
              <a:t>1NF:  Remove Repeating Groups</a:t>
            </a:r>
            <a:endParaRPr lang="en-US" dirty="0" smtClean="0"/>
          </a:p>
        </p:txBody>
      </p:sp>
      <p:sp>
        <p:nvSpPr>
          <p:cNvPr id="8" name="Content Placeholder 14"/>
          <p:cNvSpPr>
            <a:spLocks noGrp="1"/>
          </p:cNvSpPr>
          <p:nvPr>
            <p:ph sz="quarter" idx="4"/>
          </p:nvPr>
        </p:nvSpPr>
        <p:spPr>
          <a:xfrm>
            <a:off x="457200" y="969336"/>
            <a:ext cx="5181600" cy="4114800"/>
          </a:xfrm>
        </p:spPr>
        <p:txBody>
          <a:bodyPr numCol="2">
            <a:normAutofit fontScale="62500" lnSpcReduction="20000"/>
          </a:bodyPr>
          <a:lstStyle/>
          <a:p>
            <a:pPr>
              <a:buNone/>
            </a:pPr>
            <a:r>
              <a:rPr lang="en-CA" b="1" u="sng" dirty="0" smtClean="0"/>
              <a:t>Order</a:t>
            </a:r>
          </a:p>
          <a:p>
            <a:r>
              <a:rPr lang="en-CA" b="1" dirty="0" err="1" smtClean="0"/>
              <a:t>OrderNumber</a:t>
            </a:r>
            <a:endParaRPr lang="en-CA" b="1" dirty="0" smtClean="0"/>
          </a:p>
          <a:p>
            <a:r>
              <a:rPr lang="en-CA" dirty="0" err="1" smtClean="0"/>
              <a:t>CustomerNumber</a:t>
            </a:r>
            <a:endParaRPr lang="en-CA" dirty="0" smtClean="0"/>
          </a:p>
          <a:p>
            <a:r>
              <a:rPr lang="en-CA" dirty="0" err="1" smtClean="0"/>
              <a:t>FirstName</a:t>
            </a:r>
            <a:endParaRPr lang="en-CA" dirty="0" smtClean="0"/>
          </a:p>
          <a:p>
            <a:r>
              <a:rPr lang="en-CA" dirty="0" err="1" smtClean="0"/>
              <a:t>LastName</a:t>
            </a:r>
            <a:endParaRPr lang="en-CA" dirty="0" smtClean="0"/>
          </a:p>
          <a:p>
            <a:r>
              <a:rPr lang="en-CA" dirty="0" smtClean="0"/>
              <a:t>Address</a:t>
            </a:r>
          </a:p>
          <a:p>
            <a:r>
              <a:rPr lang="en-CA" dirty="0" smtClean="0"/>
              <a:t>City</a:t>
            </a:r>
          </a:p>
          <a:p>
            <a:r>
              <a:rPr lang="en-CA" dirty="0" smtClean="0"/>
              <a:t>Province</a:t>
            </a:r>
          </a:p>
          <a:p>
            <a:r>
              <a:rPr lang="en-CA" dirty="0" err="1" smtClean="0"/>
              <a:t>PostalCode</a:t>
            </a:r>
            <a:endParaRPr lang="en-CA" dirty="0" smtClean="0"/>
          </a:p>
          <a:p>
            <a:r>
              <a:rPr lang="en-CA" dirty="0" smtClean="0"/>
              <a:t>Phone</a:t>
            </a:r>
          </a:p>
          <a:p>
            <a:r>
              <a:rPr lang="en-CA" dirty="0" smtClean="0"/>
              <a:t>Date</a:t>
            </a:r>
          </a:p>
          <a:p>
            <a:r>
              <a:rPr lang="en-CA" dirty="0" smtClean="0"/>
              <a:t>Subtotal</a:t>
            </a:r>
          </a:p>
          <a:p>
            <a:r>
              <a:rPr lang="en-CA" dirty="0" smtClean="0"/>
              <a:t>GST</a:t>
            </a:r>
          </a:p>
          <a:p>
            <a:r>
              <a:rPr lang="en-CA" dirty="0" smtClean="0"/>
              <a:t>Total</a:t>
            </a:r>
          </a:p>
          <a:p>
            <a:endParaRPr lang="en-CA" dirty="0" smtClean="0"/>
          </a:p>
          <a:p>
            <a:pPr>
              <a:buNone/>
            </a:pPr>
            <a:r>
              <a:rPr lang="en-CA" b="1" u="sng" dirty="0" err="1" smtClean="0"/>
              <a:t>OrderDetail</a:t>
            </a:r>
            <a:endParaRPr lang="en-CA" b="1" u="sng" dirty="0" smtClean="0"/>
          </a:p>
          <a:p>
            <a:r>
              <a:rPr lang="en-CA" b="1" i="1" dirty="0" err="1" smtClean="0"/>
              <a:t>OrderNumber</a:t>
            </a:r>
            <a:r>
              <a:rPr lang="en-CA" b="1" i="1" dirty="0" smtClean="0"/>
              <a:t> </a:t>
            </a: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</a:rPr>
              <a:t>(FK)</a:t>
            </a:r>
            <a:endParaRPr lang="en-CA" b="1" dirty="0" smtClean="0"/>
          </a:p>
          <a:p>
            <a:r>
              <a:rPr lang="en-CA" b="1" dirty="0" err="1" smtClean="0"/>
              <a:t>ItemNumber</a:t>
            </a:r>
            <a:r>
              <a:rPr lang="en-CA" b="1" i="1" dirty="0" smtClean="0"/>
              <a:t> </a:t>
            </a: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</a:rPr>
              <a:t>(FK)</a:t>
            </a:r>
            <a:endParaRPr lang="en-CA" dirty="0" smtClean="0"/>
          </a:p>
          <a:p>
            <a:r>
              <a:rPr lang="en-CA" dirty="0" smtClean="0"/>
              <a:t>Quantity</a:t>
            </a:r>
          </a:p>
          <a:p>
            <a:r>
              <a:rPr lang="en-CA" dirty="0" err="1" smtClean="0"/>
              <a:t>SellingPrice</a:t>
            </a:r>
            <a:endParaRPr lang="en-CA" dirty="0" smtClean="0"/>
          </a:p>
          <a:p>
            <a:r>
              <a:rPr lang="en-CA" dirty="0" smtClean="0"/>
              <a:t>Amount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 smtClean="0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167 0 " pathEditMode="relative" ptsTypes="AA">
                                      <p:cBhvr>
                                        <p:cTn id="6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167 0 " pathEditMode="relative" ptsTypes="AA">
                                      <p:cBhvr>
                                        <p:cTn id="8" dur="2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167 0 " pathEditMode="relative" ptsTypes="AA">
                                      <p:cBhvr>
                                        <p:cTn id="10" dur="2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167 0 " pathEditMode="relative" ptsTypes="AA">
                                      <p:cBhvr>
                                        <p:cTn id="12" dur="2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167 0 " pathEditMode="relative" ptsTypes="AA">
                                      <p:cBhvr>
                                        <p:cTn id="14" dur="2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167 0 " pathEditMode="relative" ptsTypes="AA">
                                      <p:cBhvr>
                                        <p:cTn id="16" dur="2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167 0 " pathEditMode="relative" ptsTypes="AA">
                                      <p:cBhvr>
                                        <p:cTn id="18" dur="2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167 0 " pathEditMode="relative" ptsTypes="AA">
                                      <p:cBhvr>
                                        <p:cTn id="20" dur="2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167 0 " pathEditMode="relative" ptsTypes="AA">
                                      <p:cBhvr>
                                        <p:cTn id="22" dur="2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167 0 " pathEditMode="relative" ptsTypes="AA">
                                      <p:cBhvr>
                                        <p:cTn id="24" dur="2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167 0 " pathEditMode="relative" ptsTypes="AA">
                                      <p:cBhvr>
                                        <p:cTn id="26" dur="2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167 0 " pathEditMode="relative" ptsTypes="AA">
                                      <p:cBhvr>
                                        <p:cTn id="28" dur="2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167 0 " pathEditMode="relative" ptsTypes="AA">
                                      <p:cBhvr>
                                        <p:cTn id="30" dur="2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167 0 " pathEditMode="relative" ptsTypes="AA">
                                      <p:cBhvr>
                                        <p:cTn id="32" dur="2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Customer Details View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CA" b="1" dirty="0" smtClean="0"/>
              <a:t>Part 1:</a:t>
            </a:r>
            <a:r>
              <a:rPr lang="en-CA" dirty="0" smtClean="0"/>
              <a:t> 0NF – Discover Data Attributes</a:t>
            </a:r>
          </a:p>
          <a:p>
            <a:endParaRPr lang="en-CA" dirty="0" smtClean="0"/>
          </a:p>
          <a:p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</p:nvPr>
        </p:nvGraphicFramePr>
        <p:xfrm>
          <a:off x="1478064" y="1920159"/>
          <a:ext cx="6187872" cy="3017682"/>
        </p:xfrm>
        <a:graphic>
          <a:graphicData uri="http://schemas.openxmlformats.org/drawingml/2006/table">
            <a:tbl>
              <a:tblPr/>
              <a:tblGrid>
                <a:gridCol w="2705666"/>
                <a:gridCol w="3482206"/>
              </a:tblGrid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latin typeface="Times New Roman"/>
                          <a:ea typeface="Times New Roman"/>
                          <a:cs typeface="Arial"/>
                        </a:rPr>
                        <a:t>Customer Details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25737" marR="12573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latin typeface="Times New Roman"/>
                          <a:ea typeface="Times New Roman"/>
                          <a:cs typeface="Arial"/>
                        </a:rPr>
                        <a:t>Customer Number: 137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25737" marR="125737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2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125737" marR="12573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2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125737" marR="125737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Name: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25737" marR="12573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Fred Smith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25737" marR="125737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Address: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25737" marR="12573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123 SomeWhere St.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25737" marR="125737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City: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25737" marR="12573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Edmonton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25737" marR="125737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Province: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25737" marR="12573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Alberta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25737" marR="125737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Postal Code: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25737" marR="12573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T5H 2J9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25737" marR="125737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2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125737" marR="12573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2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125737" marR="125737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Home Phone: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25737" marR="12573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Times New Roman"/>
                          <a:ea typeface="Times New Roman"/>
                          <a:cs typeface="Arial"/>
                        </a:rPr>
                        <a:t>436 - 7867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25737" marR="125737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>
            <a:normAutofit fontScale="90000"/>
          </a:bodyPr>
          <a:lstStyle/>
          <a:p>
            <a:pPr lvl="0" algn="r"/>
            <a:r>
              <a:rPr lang="en-CA" dirty="0" smtClean="0"/>
              <a:t>Customer Order View</a:t>
            </a:r>
            <a:br>
              <a:rPr lang="en-CA" dirty="0" smtClean="0"/>
            </a:br>
            <a:r>
              <a:rPr lang="en-CA" dirty="0" smtClean="0">
                <a:latin typeface="Gloucester MT Extra Condensed" pitchFamily="18" charset="0"/>
              </a:rPr>
              <a:t>1</a:t>
            </a:r>
            <a:r>
              <a:rPr lang="en-CA" dirty="0" smtClean="0"/>
              <a:t>NF to 2NF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5791200" y="969336"/>
            <a:ext cx="2895600" cy="4114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CA" b="1" u="sng" dirty="0" smtClean="0"/>
              <a:t>Item</a:t>
            </a:r>
          </a:p>
          <a:p>
            <a:r>
              <a:rPr lang="en-CA" b="1" dirty="0" err="1" smtClean="0"/>
              <a:t>ItemNumber</a:t>
            </a:r>
            <a:endParaRPr lang="en-CA" b="1" dirty="0" smtClean="0"/>
          </a:p>
          <a:p>
            <a:r>
              <a:rPr lang="en-CA" dirty="0" smtClean="0"/>
              <a:t>Description</a:t>
            </a:r>
          </a:p>
          <a:p>
            <a:r>
              <a:rPr lang="en-CA" dirty="0" err="1" smtClean="0"/>
              <a:t>CurrentPrice</a:t>
            </a:r>
            <a:endParaRPr lang="en-CA" dirty="0" smtClean="0"/>
          </a:p>
          <a:p>
            <a:pPr>
              <a:buNone/>
            </a:pPr>
            <a:endParaRPr lang="en-CA" dirty="0" smtClean="0"/>
          </a:p>
          <a:p>
            <a:pPr marL="179388" indent="0">
              <a:buNone/>
            </a:pPr>
            <a:endParaRPr lang="en-CA" dirty="0" smtClean="0"/>
          </a:p>
          <a:p>
            <a:pPr marL="179388" indent="0">
              <a:buNone/>
            </a:pPr>
            <a:endParaRPr lang="en-CA" dirty="0" smtClean="0"/>
          </a:p>
          <a:p>
            <a:pPr marL="179388" indent="0">
              <a:buNone/>
            </a:pPr>
            <a:endParaRPr lang="en-CA" dirty="0" smtClean="0"/>
          </a:p>
          <a:p>
            <a:pPr marL="179388" indent="0">
              <a:buNone/>
            </a:pPr>
            <a:endParaRPr lang="en-CA" dirty="0" smtClean="0"/>
          </a:p>
          <a:p>
            <a:pPr marL="179388" indent="0">
              <a:buNone/>
            </a:pPr>
            <a:endParaRPr lang="en-CA" dirty="0" smtClean="0"/>
          </a:p>
          <a:p>
            <a:pPr marL="179388" indent="0">
              <a:buNone/>
            </a:pPr>
            <a:endParaRPr lang="en-CA" dirty="0" smtClean="0"/>
          </a:p>
          <a:p>
            <a:pPr marL="179388" indent="0">
              <a:buNone/>
            </a:pPr>
            <a:endParaRPr lang="en-CA" dirty="0" smtClean="0"/>
          </a:p>
          <a:p>
            <a:pPr marL="179388" indent="0">
              <a:buNone/>
            </a:pPr>
            <a:endParaRPr lang="en-CA" dirty="0" smtClean="0"/>
          </a:p>
          <a:p>
            <a:pPr marL="179388" indent="0">
              <a:buNone/>
            </a:pPr>
            <a:endParaRPr lang="en-CA" dirty="0" smtClean="0"/>
          </a:p>
          <a:p>
            <a:pPr marL="179388" indent="0">
              <a:buNone/>
            </a:pPr>
            <a:r>
              <a:rPr lang="en-CA" dirty="0" smtClean="0"/>
              <a:t>.</a:t>
            </a: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>
          <a:xfrm>
            <a:off x="5791200" y="328278"/>
            <a:ext cx="2895600" cy="640080"/>
          </a:xfrm>
        </p:spPr>
        <p:txBody>
          <a:bodyPr/>
          <a:lstStyle/>
          <a:p>
            <a:r>
              <a:rPr lang="en-CA" dirty="0" smtClean="0"/>
              <a:t>2NF: Partial Dependencies</a:t>
            </a:r>
            <a:endParaRPr lang="en-US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5181600" cy="640080"/>
          </a:xfrm>
        </p:spPr>
        <p:txBody>
          <a:bodyPr>
            <a:normAutofit/>
          </a:bodyPr>
          <a:lstStyle/>
          <a:p>
            <a:r>
              <a:rPr lang="en-CA" dirty="0" smtClean="0"/>
              <a:t>1NF:  Remove Repeating Groups</a:t>
            </a:r>
            <a:endParaRPr lang="en-US" dirty="0" smtClean="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4"/>
          </p:nvPr>
        </p:nvSpPr>
        <p:spPr>
          <a:xfrm>
            <a:off x="848139" y="969336"/>
            <a:ext cx="6480000" cy="4114800"/>
          </a:xfrm>
        </p:spPr>
        <p:txBody>
          <a:bodyPr numCol="3">
            <a:normAutofit fontScale="62500" lnSpcReduction="20000"/>
          </a:bodyPr>
          <a:lstStyle/>
          <a:p>
            <a:pPr>
              <a:buNone/>
            </a:pPr>
            <a:r>
              <a:rPr lang="en-CA" b="1" u="sng" dirty="0" smtClean="0"/>
              <a:t>Order</a:t>
            </a:r>
          </a:p>
          <a:p>
            <a:r>
              <a:rPr lang="en-CA" b="1" dirty="0" err="1" smtClean="0"/>
              <a:t>OrderNumber</a:t>
            </a:r>
            <a:endParaRPr lang="en-CA" b="1" dirty="0" smtClean="0"/>
          </a:p>
          <a:p>
            <a:r>
              <a:rPr lang="en-CA" dirty="0" err="1" smtClean="0"/>
              <a:t>CustomerNumber</a:t>
            </a:r>
            <a:endParaRPr lang="en-CA" dirty="0" smtClean="0"/>
          </a:p>
          <a:p>
            <a:r>
              <a:rPr lang="en-CA" dirty="0" err="1" smtClean="0"/>
              <a:t>FirstName</a:t>
            </a:r>
            <a:endParaRPr lang="en-CA" dirty="0" smtClean="0"/>
          </a:p>
          <a:p>
            <a:r>
              <a:rPr lang="en-CA" dirty="0" err="1" smtClean="0"/>
              <a:t>LastName</a:t>
            </a:r>
            <a:endParaRPr lang="en-CA" dirty="0" smtClean="0"/>
          </a:p>
          <a:p>
            <a:r>
              <a:rPr lang="en-CA" dirty="0" smtClean="0"/>
              <a:t>Address</a:t>
            </a:r>
          </a:p>
          <a:p>
            <a:r>
              <a:rPr lang="en-CA" dirty="0" smtClean="0"/>
              <a:t>City</a:t>
            </a:r>
          </a:p>
          <a:p>
            <a:r>
              <a:rPr lang="en-CA" dirty="0" smtClean="0"/>
              <a:t>Province</a:t>
            </a:r>
          </a:p>
          <a:p>
            <a:r>
              <a:rPr lang="en-CA" dirty="0" err="1" smtClean="0"/>
              <a:t>PostalCode</a:t>
            </a:r>
            <a:endParaRPr lang="en-CA" dirty="0" smtClean="0"/>
          </a:p>
          <a:p>
            <a:r>
              <a:rPr lang="en-CA" dirty="0" smtClean="0"/>
              <a:t>Phone</a:t>
            </a:r>
          </a:p>
          <a:p>
            <a:r>
              <a:rPr lang="en-CA" dirty="0" smtClean="0"/>
              <a:t>Date</a:t>
            </a:r>
          </a:p>
          <a:p>
            <a:r>
              <a:rPr lang="en-CA" dirty="0" smtClean="0"/>
              <a:t>Subtotal</a:t>
            </a:r>
          </a:p>
          <a:p>
            <a:r>
              <a:rPr lang="en-CA" dirty="0" smtClean="0"/>
              <a:t>GST</a:t>
            </a:r>
          </a:p>
          <a:p>
            <a:r>
              <a:rPr lang="en-CA" dirty="0" smtClean="0"/>
              <a:t>Total</a:t>
            </a:r>
          </a:p>
          <a:p>
            <a:endParaRPr lang="en-CA" dirty="0" smtClean="0"/>
          </a:p>
          <a:p>
            <a:pPr>
              <a:buNone/>
            </a:pPr>
            <a:r>
              <a:rPr lang="en-CA" b="1" u="sng" dirty="0" err="1" smtClean="0"/>
              <a:t>OrderDetail</a:t>
            </a:r>
            <a:endParaRPr lang="en-CA" b="1" u="sng" dirty="0" smtClean="0"/>
          </a:p>
          <a:p>
            <a:r>
              <a:rPr lang="en-CA" b="1" i="1" dirty="0" err="1" smtClean="0"/>
              <a:t>OrderNumber</a:t>
            </a:r>
            <a:r>
              <a:rPr lang="en-CA" b="1" i="1" dirty="0" smtClean="0"/>
              <a:t> </a:t>
            </a: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</a:rPr>
              <a:t>(FK)</a:t>
            </a:r>
            <a:endParaRPr lang="en-CA" b="1" dirty="0" smtClean="0"/>
          </a:p>
          <a:p>
            <a:r>
              <a:rPr lang="en-CA" b="1" dirty="0" err="1" smtClean="0"/>
              <a:t>ItemNumber</a:t>
            </a:r>
            <a:r>
              <a:rPr lang="en-CA" b="1" i="1" dirty="0" smtClean="0"/>
              <a:t> </a:t>
            </a: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</a:rPr>
              <a:t>(FK)</a:t>
            </a:r>
            <a:endParaRPr lang="en-CA" b="1" dirty="0" smtClean="0"/>
          </a:p>
          <a:p>
            <a:r>
              <a:rPr lang="en-CA" dirty="0" smtClean="0"/>
              <a:t>Quantity</a:t>
            </a:r>
          </a:p>
          <a:p>
            <a:r>
              <a:rPr lang="en-CA" dirty="0" err="1" smtClean="0"/>
              <a:t>SellingPrice</a:t>
            </a:r>
            <a:endParaRPr lang="en-CA" dirty="0" smtClean="0"/>
          </a:p>
          <a:p>
            <a:r>
              <a:rPr lang="en-CA" dirty="0" smtClean="0"/>
              <a:t>Amount</a:t>
            </a:r>
          </a:p>
          <a:p>
            <a:pPr>
              <a:buNone/>
            </a:pP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333 0 " pathEditMode="relative" ptsTypes="AA">
                                      <p:cBhvr>
                                        <p:cTn id="6" dur="20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333 0 " pathEditMode="relative" ptsTypes="AA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333 0 " pathEditMode="relative" ptsTypes="AA">
                                      <p:cBhvr>
                                        <p:cTn id="10" dur="2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333 0 " pathEditMode="relative" ptsTypes="AA">
                                      <p:cBhvr>
                                        <p:cTn id="12" dur="2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333 0 " pathEditMode="relative" ptsTypes="AA">
                                      <p:cBhvr>
                                        <p:cTn id="14" dur="2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333 0 " pathEditMode="relative" ptsTypes="AA">
                                      <p:cBhvr>
                                        <p:cTn id="16" dur="2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333 0 " pathEditMode="relative" ptsTypes="AA">
                                      <p:cBhvr>
                                        <p:cTn id="18" dur="2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333 0 " pathEditMode="relative" ptsTypes="AA">
                                      <p:cBhvr>
                                        <p:cTn id="20" dur="2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333 0 " pathEditMode="relative" ptsTypes="AA">
                                      <p:cBhvr>
                                        <p:cTn id="22" dur="2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333 0 " pathEditMode="relative" ptsTypes="AA">
                                      <p:cBhvr>
                                        <p:cTn id="24" dur="2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333 0 " pathEditMode="relative" ptsTypes="AA">
                                      <p:cBhvr>
                                        <p:cTn id="26" dur="2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333 0 " pathEditMode="relative" ptsTypes="AA">
                                      <p:cBhvr>
                                        <p:cTn id="28" dur="2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333 0 " pathEditMode="relative" ptsTypes="AA">
                                      <p:cBhvr>
                                        <p:cTn id="30" dur="2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333 0 " pathEditMode="relative" ptsTypes="AA">
                                      <p:cBhvr>
                                        <p:cTn id="32" dur="20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333 0 " pathEditMode="relative" ptsTypes="AA">
                                      <p:cBhvr>
                                        <p:cTn id="34" dur="20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333 0 " pathEditMode="relative" ptsTypes="AA">
                                      <p:cBhvr>
                                        <p:cTn id="36" dur="2000" fill="hold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333 0 " pathEditMode="relative" ptsTypes="AA">
                                      <p:cBhvr>
                                        <p:cTn id="38" dur="2000" fill="hold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333 0 " pathEditMode="relative" ptsTypes="AA">
                                      <p:cBhvr>
                                        <p:cTn id="40" dur="2000" fill="hold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333 0 " pathEditMode="relative" ptsTypes="AA">
                                      <p:cBhvr>
                                        <p:cTn id="42" dur="2000" fill="hold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333 0 " pathEditMode="relative" ptsTypes="AA">
                                      <p:cBhvr>
                                        <p:cTn id="44" dur="2000" fill="hold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333 0 " pathEditMode="relative" ptsTypes="AA">
                                      <p:cBhvr>
                                        <p:cTn id="46" dur="2000" fill="hold"/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>
            <a:normAutofit fontScale="90000"/>
          </a:bodyPr>
          <a:lstStyle/>
          <a:p>
            <a:pPr lvl="0" algn="r"/>
            <a:r>
              <a:rPr lang="en-CA" dirty="0" smtClean="0"/>
              <a:t>Customer Order View</a:t>
            </a:r>
            <a:br>
              <a:rPr lang="en-CA" dirty="0" smtClean="0"/>
            </a:br>
            <a:r>
              <a:rPr lang="en-CA" dirty="0" smtClean="0">
                <a:latin typeface="Gloucester MT Extra Condensed" pitchFamily="18" charset="0"/>
              </a:rPr>
              <a:t>1</a:t>
            </a:r>
            <a:r>
              <a:rPr lang="en-CA" dirty="0" smtClean="0"/>
              <a:t>NF to 2NF</a:t>
            </a:r>
            <a:endParaRPr lang="en-US" dirty="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4"/>
          </p:nvPr>
        </p:nvSpPr>
        <p:spPr>
          <a:xfrm>
            <a:off x="1597200" y="969336"/>
            <a:ext cx="6480000" cy="4114800"/>
          </a:xfrm>
        </p:spPr>
        <p:txBody>
          <a:bodyPr numCol="3">
            <a:normAutofit fontScale="62500" lnSpcReduction="20000"/>
          </a:bodyPr>
          <a:lstStyle/>
          <a:p>
            <a:pPr>
              <a:buNone/>
            </a:pPr>
            <a:r>
              <a:rPr lang="en-CA" b="1" u="sng" dirty="0" smtClean="0"/>
              <a:t>Order</a:t>
            </a:r>
          </a:p>
          <a:p>
            <a:r>
              <a:rPr lang="en-CA" b="1" dirty="0" err="1" smtClean="0"/>
              <a:t>OrderNumber</a:t>
            </a:r>
            <a:endParaRPr lang="en-CA" b="1" dirty="0" smtClean="0"/>
          </a:p>
          <a:p>
            <a:r>
              <a:rPr lang="en-CA" dirty="0" err="1" smtClean="0"/>
              <a:t>CustomerNumber</a:t>
            </a:r>
            <a:endParaRPr lang="en-CA" dirty="0" smtClean="0"/>
          </a:p>
          <a:p>
            <a:r>
              <a:rPr lang="en-CA" dirty="0" err="1" smtClean="0"/>
              <a:t>FirstName</a:t>
            </a:r>
            <a:endParaRPr lang="en-CA" dirty="0" smtClean="0"/>
          </a:p>
          <a:p>
            <a:r>
              <a:rPr lang="en-CA" dirty="0" err="1" smtClean="0"/>
              <a:t>LastName</a:t>
            </a:r>
            <a:endParaRPr lang="en-CA" dirty="0" smtClean="0"/>
          </a:p>
          <a:p>
            <a:r>
              <a:rPr lang="en-CA" dirty="0" smtClean="0"/>
              <a:t>Address</a:t>
            </a:r>
          </a:p>
          <a:p>
            <a:r>
              <a:rPr lang="en-CA" dirty="0" smtClean="0"/>
              <a:t>City</a:t>
            </a:r>
          </a:p>
          <a:p>
            <a:r>
              <a:rPr lang="en-CA" dirty="0" smtClean="0"/>
              <a:t>Province</a:t>
            </a:r>
          </a:p>
          <a:p>
            <a:r>
              <a:rPr lang="en-CA" dirty="0" err="1" smtClean="0"/>
              <a:t>PostalCode</a:t>
            </a:r>
            <a:endParaRPr lang="en-CA" dirty="0" smtClean="0"/>
          </a:p>
          <a:p>
            <a:r>
              <a:rPr lang="en-CA" dirty="0" smtClean="0"/>
              <a:t>Phone</a:t>
            </a:r>
          </a:p>
          <a:p>
            <a:r>
              <a:rPr lang="en-CA" dirty="0" smtClean="0"/>
              <a:t>Date</a:t>
            </a:r>
          </a:p>
          <a:p>
            <a:r>
              <a:rPr lang="en-CA" dirty="0" smtClean="0"/>
              <a:t>Subtotal</a:t>
            </a:r>
          </a:p>
          <a:p>
            <a:r>
              <a:rPr lang="en-CA" dirty="0" smtClean="0"/>
              <a:t>GST</a:t>
            </a:r>
          </a:p>
          <a:p>
            <a:r>
              <a:rPr lang="en-CA" dirty="0" smtClean="0"/>
              <a:t>Total</a:t>
            </a:r>
          </a:p>
          <a:p>
            <a:endParaRPr lang="en-CA" dirty="0" smtClean="0"/>
          </a:p>
          <a:p>
            <a:pPr>
              <a:buNone/>
            </a:pPr>
            <a:r>
              <a:rPr lang="en-CA" b="1" u="sng" dirty="0" err="1" smtClean="0"/>
              <a:t>OrderDetail</a:t>
            </a:r>
            <a:endParaRPr lang="en-CA" b="1" u="sng" dirty="0" smtClean="0"/>
          </a:p>
          <a:p>
            <a:r>
              <a:rPr lang="en-CA" b="1" i="1" dirty="0" err="1" smtClean="0"/>
              <a:t>OrderNumber</a:t>
            </a:r>
            <a:r>
              <a:rPr lang="en-CA" b="1" i="1" dirty="0" smtClean="0"/>
              <a:t> </a:t>
            </a: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</a:rPr>
              <a:t>(FK)</a:t>
            </a:r>
            <a:endParaRPr lang="en-CA" b="1" dirty="0" smtClean="0"/>
          </a:p>
          <a:p>
            <a:r>
              <a:rPr lang="en-CA" b="1" dirty="0" err="1" smtClean="0"/>
              <a:t>ItemNumber</a:t>
            </a:r>
            <a:r>
              <a:rPr lang="en-CA" b="1" i="1" dirty="0" smtClean="0"/>
              <a:t> </a:t>
            </a: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</a:rPr>
              <a:t>(FK)</a:t>
            </a:r>
            <a:endParaRPr lang="en-CA" b="1" dirty="0" smtClean="0"/>
          </a:p>
          <a:p>
            <a:r>
              <a:rPr lang="en-CA" dirty="0" smtClean="0"/>
              <a:t>Quantity</a:t>
            </a:r>
          </a:p>
          <a:p>
            <a:r>
              <a:rPr lang="en-CA" dirty="0" err="1" smtClean="0"/>
              <a:t>SellingPrice</a:t>
            </a:r>
            <a:endParaRPr lang="en-CA" dirty="0" smtClean="0"/>
          </a:p>
          <a:p>
            <a:r>
              <a:rPr lang="en-CA" dirty="0" smtClean="0"/>
              <a:t>Amount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pPr>
              <a:buNone/>
            </a:pPr>
            <a:r>
              <a:rPr lang="en-CA" b="1" u="sng" dirty="0" smtClean="0"/>
              <a:t>Item</a:t>
            </a:r>
          </a:p>
          <a:p>
            <a:r>
              <a:rPr lang="en-CA" b="1" dirty="0" err="1" smtClean="0"/>
              <a:t>ItemNumber</a:t>
            </a:r>
            <a:endParaRPr lang="en-CA" b="1" dirty="0" smtClean="0"/>
          </a:p>
          <a:p>
            <a:r>
              <a:rPr lang="en-CA" dirty="0" smtClean="0"/>
              <a:t>Description</a:t>
            </a:r>
          </a:p>
          <a:p>
            <a:r>
              <a:rPr lang="en-CA" dirty="0" err="1" smtClean="0"/>
              <a:t>CurrentPrice</a:t>
            </a: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>
          <a:xfrm>
            <a:off x="5791200" y="328278"/>
            <a:ext cx="2895600" cy="640080"/>
          </a:xfrm>
        </p:spPr>
        <p:txBody>
          <a:bodyPr/>
          <a:lstStyle/>
          <a:p>
            <a:r>
              <a:rPr lang="en-CA" dirty="0" smtClean="0"/>
              <a:t>2NF: Partial Dependencies</a:t>
            </a:r>
            <a:endParaRPr lang="en-US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5181600" cy="640080"/>
          </a:xfrm>
        </p:spPr>
        <p:txBody>
          <a:bodyPr>
            <a:normAutofit/>
          </a:bodyPr>
          <a:lstStyle/>
          <a:p>
            <a:r>
              <a:rPr lang="en-CA" dirty="0" smtClean="0"/>
              <a:t>1NF:  Remove Repeating Groups</a:t>
            </a:r>
            <a:endParaRPr lang="en-US" dirty="0" smtClean="0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667 0 " pathEditMode="relative" ptsTypes="AA">
                                      <p:cBhvr>
                                        <p:cTn id="13" dur="20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667 0 " pathEditMode="relative" ptsTypes="AA">
                                      <p:cBhvr>
                                        <p:cTn id="15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667 0 " pathEditMode="relative" ptsTypes="AA">
                                      <p:cBhvr>
                                        <p:cTn id="17" dur="2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667 0 " pathEditMode="relative" ptsTypes="AA">
                                      <p:cBhvr>
                                        <p:cTn id="19" dur="2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667 0 " pathEditMode="relative" ptsTypes="AA">
                                      <p:cBhvr>
                                        <p:cTn id="21" dur="2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667 0 " pathEditMode="relative" ptsTypes="AA">
                                      <p:cBhvr>
                                        <p:cTn id="23" dur="2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667 0 " pathEditMode="relative" ptsTypes="AA">
                                      <p:cBhvr>
                                        <p:cTn id="25" dur="2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667 0 " pathEditMode="relative" ptsTypes="AA">
                                      <p:cBhvr>
                                        <p:cTn id="27" dur="2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667 0 " pathEditMode="relative" ptsTypes="AA">
                                      <p:cBhvr>
                                        <p:cTn id="29" dur="2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667 0 " pathEditMode="relative" ptsTypes="AA">
                                      <p:cBhvr>
                                        <p:cTn id="31" dur="2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667 0 " pathEditMode="relative" ptsTypes="AA">
                                      <p:cBhvr>
                                        <p:cTn id="33" dur="2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667 0 " pathEditMode="relative" ptsTypes="AA">
                                      <p:cBhvr>
                                        <p:cTn id="35" dur="2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667 0 " pathEditMode="relative" ptsTypes="AA">
                                      <p:cBhvr>
                                        <p:cTn id="37" dur="2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667 0 " pathEditMode="relative" ptsTypes="AA">
                                      <p:cBhvr>
                                        <p:cTn id="39" dur="20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667 0 " pathEditMode="relative" ptsTypes="AA">
                                      <p:cBhvr>
                                        <p:cTn id="41" dur="20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667 0 " pathEditMode="relative" ptsTypes="AA">
                                      <p:cBhvr>
                                        <p:cTn id="43" dur="2000" fill="hold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667 0 " pathEditMode="relative" ptsTypes="AA">
                                      <p:cBhvr>
                                        <p:cTn id="45" dur="2000" fill="hold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667 0 " pathEditMode="relative" ptsTypes="AA">
                                      <p:cBhvr>
                                        <p:cTn id="47" dur="2000" fill="hold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667 0 " pathEditMode="relative" ptsTypes="AA">
                                      <p:cBhvr>
                                        <p:cTn id="49" dur="2000" fill="hold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667 0 " pathEditMode="relative" ptsTypes="AA">
                                      <p:cBhvr>
                                        <p:cTn id="51" dur="2000" fill="hold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667 0 " pathEditMode="relative" ptsTypes="AA">
                                      <p:cBhvr>
                                        <p:cTn id="53" dur="2000" fill="hold"/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667 0 " pathEditMode="relative" ptsTypes="AA">
                                      <p:cBhvr>
                                        <p:cTn id="55" dur="2000" fill="hold"/>
                                        <p:tgtEl>
                                          <p:spTgt spid="9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667 0 " pathEditMode="relative" ptsTypes="AA">
                                      <p:cBhvr>
                                        <p:cTn id="57" dur="2000" fill="hold"/>
                                        <p:tgtEl>
                                          <p:spTgt spid="9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667 0 " pathEditMode="relative" ptsTypes="AA">
                                      <p:cBhvr>
                                        <p:cTn id="59" dur="2000" fill="hold"/>
                                        <p:tgtEl>
                                          <p:spTgt spid="9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667 0 " pathEditMode="relative" ptsTypes="AA">
                                      <p:cBhvr>
                                        <p:cTn id="61" dur="2000" fill="hold"/>
                                        <p:tgtEl>
                                          <p:spTgt spid="9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13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209800" y="328278"/>
            <a:ext cx="6477000" cy="640080"/>
          </a:xfrm>
        </p:spPr>
        <p:txBody>
          <a:bodyPr/>
          <a:lstStyle/>
          <a:p>
            <a:r>
              <a:rPr lang="en-CA" dirty="0" smtClean="0"/>
              <a:t>2NF: Partial Dependencies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>
            <a:normAutofit fontScale="90000"/>
          </a:bodyPr>
          <a:lstStyle/>
          <a:p>
            <a:pPr lvl="0" algn="r"/>
            <a:r>
              <a:rPr lang="en-CA" dirty="0" smtClean="0"/>
              <a:t>Customer Order View</a:t>
            </a:r>
            <a:br>
              <a:rPr lang="en-CA" dirty="0" smtClean="0"/>
            </a:br>
            <a:r>
              <a:rPr lang="en-CA" dirty="0" smtClean="0">
                <a:latin typeface="Gloucester MT Extra Condensed" pitchFamily="18" charset="0"/>
              </a:rPr>
              <a:t>1</a:t>
            </a:r>
            <a:r>
              <a:rPr lang="en-CA" dirty="0" smtClean="0"/>
              <a:t>NF to 2NF</a:t>
            </a:r>
            <a:endParaRPr lang="en-US" dirty="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4"/>
          </p:nvPr>
        </p:nvSpPr>
        <p:spPr>
          <a:xfrm>
            <a:off x="2206800" y="969336"/>
            <a:ext cx="6480000" cy="4114800"/>
          </a:xfrm>
        </p:spPr>
        <p:txBody>
          <a:bodyPr numCol="3">
            <a:normAutofit fontScale="62500" lnSpcReduction="20000"/>
          </a:bodyPr>
          <a:lstStyle/>
          <a:p>
            <a:pPr>
              <a:buNone/>
            </a:pPr>
            <a:r>
              <a:rPr lang="en-CA" b="1" u="sng" dirty="0" smtClean="0"/>
              <a:t>Order</a:t>
            </a:r>
          </a:p>
          <a:p>
            <a:r>
              <a:rPr lang="en-CA" b="1" dirty="0" err="1" smtClean="0"/>
              <a:t>OrderNumber</a:t>
            </a:r>
            <a:endParaRPr lang="en-CA" b="1" dirty="0" smtClean="0"/>
          </a:p>
          <a:p>
            <a:r>
              <a:rPr lang="en-CA" dirty="0" err="1" smtClean="0"/>
              <a:t>CustomerNumber</a:t>
            </a:r>
            <a:endParaRPr lang="en-CA" dirty="0" smtClean="0"/>
          </a:p>
          <a:p>
            <a:r>
              <a:rPr lang="en-CA" dirty="0" err="1" smtClean="0"/>
              <a:t>FirstName</a:t>
            </a:r>
            <a:endParaRPr lang="en-CA" dirty="0" smtClean="0"/>
          </a:p>
          <a:p>
            <a:r>
              <a:rPr lang="en-CA" dirty="0" err="1" smtClean="0"/>
              <a:t>LastName</a:t>
            </a:r>
            <a:endParaRPr lang="en-CA" dirty="0" smtClean="0"/>
          </a:p>
          <a:p>
            <a:r>
              <a:rPr lang="en-CA" dirty="0" smtClean="0"/>
              <a:t>Address</a:t>
            </a:r>
          </a:p>
          <a:p>
            <a:r>
              <a:rPr lang="en-CA" dirty="0" smtClean="0"/>
              <a:t>City</a:t>
            </a:r>
          </a:p>
          <a:p>
            <a:r>
              <a:rPr lang="en-CA" dirty="0" smtClean="0"/>
              <a:t>Province</a:t>
            </a:r>
          </a:p>
          <a:p>
            <a:r>
              <a:rPr lang="en-CA" dirty="0" err="1" smtClean="0"/>
              <a:t>PostalCode</a:t>
            </a:r>
            <a:endParaRPr lang="en-CA" dirty="0" smtClean="0"/>
          </a:p>
          <a:p>
            <a:r>
              <a:rPr lang="en-CA" dirty="0" smtClean="0"/>
              <a:t>Phone</a:t>
            </a:r>
          </a:p>
          <a:p>
            <a:r>
              <a:rPr lang="en-CA" dirty="0" smtClean="0"/>
              <a:t>Date</a:t>
            </a:r>
          </a:p>
          <a:p>
            <a:r>
              <a:rPr lang="en-CA" dirty="0" smtClean="0"/>
              <a:t>Subtotal</a:t>
            </a:r>
          </a:p>
          <a:p>
            <a:r>
              <a:rPr lang="en-CA" dirty="0" smtClean="0"/>
              <a:t>GST</a:t>
            </a:r>
          </a:p>
          <a:p>
            <a:r>
              <a:rPr lang="en-CA" dirty="0" smtClean="0"/>
              <a:t>Total</a:t>
            </a:r>
          </a:p>
          <a:p>
            <a:endParaRPr lang="en-CA" dirty="0" smtClean="0"/>
          </a:p>
          <a:p>
            <a:pPr>
              <a:buNone/>
            </a:pPr>
            <a:r>
              <a:rPr lang="en-CA" b="1" u="sng" dirty="0" err="1" smtClean="0"/>
              <a:t>OrderDetail</a:t>
            </a:r>
            <a:endParaRPr lang="en-CA" b="1" u="sng" dirty="0" smtClean="0"/>
          </a:p>
          <a:p>
            <a:r>
              <a:rPr lang="en-CA" b="1" i="1" dirty="0" err="1" smtClean="0"/>
              <a:t>OrderNumber</a:t>
            </a:r>
            <a:r>
              <a:rPr lang="en-CA" b="1" i="1" dirty="0" smtClean="0"/>
              <a:t> </a:t>
            </a: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</a:rPr>
              <a:t>(FK)</a:t>
            </a:r>
            <a:endParaRPr lang="en-CA" b="1" dirty="0" smtClean="0"/>
          </a:p>
          <a:p>
            <a:r>
              <a:rPr lang="en-CA" b="1" dirty="0" err="1" smtClean="0"/>
              <a:t>ItemNumber</a:t>
            </a:r>
            <a:r>
              <a:rPr lang="en-CA" b="1" i="1" dirty="0" smtClean="0"/>
              <a:t> </a:t>
            </a: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</a:rPr>
              <a:t>(FK)</a:t>
            </a:r>
            <a:endParaRPr lang="en-CA" b="1" dirty="0" smtClean="0"/>
          </a:p>
          <a:p>
            <a:r>
              <a:rPr lang="en-CA" dirty="0" smtClean="0"/>
              <a:t>Quantity</a:t>
            </a:r>
          </a:p>
          <a:p>
            <a:r>
              <a:rPr lang="en-CA" dirty="0" err="1" smtClean="0"/>
              <a:t>SellingPrice</a:t>
            </a:r>
            <a:endParaRPr lang="en-CA" dirty="0" smtClean="0"/>
          </a:p>
          <a:p>
            <a:r>
              <a:rPr lang="en-CA" dirty="0" smtClean="0"/>
              <a:t>Amount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pPr>
              <a:buNone/>
            </a:pPr>
            <a:r>
              <a:rPr lang="en-CA" b="1" u="sng" dirty="0" smtClean="0"/>
              <a:t>Item</a:t>
            </a:r>
          </a:p>
          <a:p>
            <a:r>
              <a:rPr lang="en-CA" b="1" dirty="0" err="1" smtClean="0"/>
              <a:t>ItemNumber</a:t>
            </a:r>
            <a:endParaRPr lang="en-CA" b="1" dirty="0" smtClean="0"/>
          </a:p>
          <a:p>
            <a:r>
              <a:rPr lang="en-CA" dirty="0" smtClean="0"/>
              <a:t>Description</a:t>
            </a:r>
          </a:p>
          <a:p>
            <a:r>
              <a:rPr lang="en-CA" dirty="0" err="1" smtClean="0"/>
              <a:t>CurrentPrice</a:t>
            </a: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>
          <a:xfrm>
            <a:off x="5791200" y="328278"/>
            <a:ext cx="2895600" cy="640080"/>
          </a:xfrm>
        </p:spPr>
        <p:txBody>
          <a:bodyPr/>
          <a:lstStyle/>
          <a:p>
            <a:r>
              <a:rPr lang="en-CA" dirty="0" smtClean="0"/>
              <a:t>2NF: Partial Dependencies</a:t>
            </a:r>
            <a:endParaRPr lang="en-US" dirty="0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9166 0 " pathEditMode="relative" ptsTypes="AA">
                                      <p:cBhvr>
                                        <p:cTn id="6" dur="2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9166 0 " pathEditMode="relative" ptsTypes="AA">
                                      <p:cBhvr>
                                        <p:cTn id="8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10" grpId="0" build="p" animBg="1"/>
      <p:bldP spid="10" grpId="1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209800" y="328278"/>
            <a:ext cx="6477000" cy="640080"/>
          </a:xfrm>
        </p:spPr>
        <p:txBody>
          <a:bodyPr/>
          <a:lstStyle/>
          <a:p>
            <a:r>
              <a:rPr lang="en-CA" dirty="0" smtClean="0"/>
              <a:t>2NF: Partial Dependencies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>
            <a:normAutofit fontScale="90000"/>
          </a:bodyPr>
          <a:lstStyle/>
          <a:p>
            <a:pPr lvl="0" algn="r"/>
            <a:r>
              <a:rPr lang="en-CA" dirty="0" smtClean="0"/>
              <a:t>Customer Order View</a:t>
            </a:r>
            <a:br>
              <a:rPr lang="en-CA" dirty="0" smtClean="0"/>
            </a:br>
            <a:r>
              <a:rPr lang="en-CA" dirty="0" smtClean="0"/>
              <a:t>2NF to 3NF</a:t>
            </a:r>
            <a:endParaRPr lang="en-US" dirty="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4"/>
          </p:nvPr>
        </p:nvSpPr>
        <p:spPr>
          <a:xfrm>
            <a:off x="2206800" y="969336"/>
            <a:ext cx="6480000" cy="4114800"/>
          </a:xfrm>
        </p:spPr>
        <p:txBody>
          <a:bodyPr numCol="3">
            <a:normAutofit fontScale="62500" lnSpcReduction="20000"/>
          </a:bodyPr>
          <a:lstStyle/>
          <a:p>
            <a:pPr>
              <a:buNone/>
            </a:pPr>
            <a:r>
              <a:rPr lang="en-CA" b="1" u="sng" dirty="0" smtClean="0"/>
              <a:t>Order</a:t>
            </a:r>
          </a:p>
          <a:p>
            <a:r>
              <a:rPr lang="en-CA" b="1" dirty="0" err="1" smtClean="0"/>
              <a:t>OrderNumber</a:t>
            </a:r>
            <a:endParaRPr lang="en-CA" b="1" dirty="0" smtClean="0"/>
          </a:p>
          <a:p>
            <a:r>
              <a:rPr lang="en-CA" dirty="0" err="1" smtClean="0"/>
              <a:t>CustomerNumber</a:t>
            </a:r>
            <a:endParaRPr lang="en-CA" dirty="0" smtClean="0"/>
          </a:p>
          <a:p>
            <a:r>
              <a:rPr lang="en-CA" dirty="0" err="1" smtClean="0"/>
              <a:t>FirstName</a:t>
            </a:r>
            <a:endParaRPr lang="en-CA" dirty="0" smtClean="0"/>
          </a:p>
          <a:p>
            <a:r>
              <a:rPr lang="en-CA" dirty="0" err="1" smtClean="0"/>
              <a:t>LastName</a:t>
            </a:r>
            <a:endParaRPr lang="en-CA" dirty="0" smtClean="0"/>
          </a:p>
          <a:p>
            <a:r>
              <a:rPr lang="en-CA" dirty="0" smtClean="0"/>
              <a:t>Address</a:t>
            </a:r>
          </a:p>
          <a:p>
            <a:r>
              <a:rPr lang="en-CA" dirty="0" smtClean="0"/>
              <a:t>City</a:t>
            </a:r>
          </a:p>
          <a:p>
            <a:r>
              <a:rPr lang="en-CA" dirty="0" smtClean="0"/>
              <a:t>Province</a:t>
            </a:r>
          </a:p>
          <a:p>
            <a:r>
              <a:rPr lang="en-CA" dirty="0" err="1" smtClean="0"/>
              <a:t>PostalCode</a:t>
            </a:r>
            <a:endParaRPr lang="en-CA" dirty="0" smtClean="0"/>
          </a:p>
          <a:p>
            <a:r>
              <a:rPr lang="en-CA" dirty="0" smtClean="0"/>
              <a:t>Phone</a:t>
            </a:r>
          </a:p>
          <a:p>
            <a:r>
              <a:rPr lang="en-CA" dirty="0" smtClean="0"/>
              <a:t>Date</a:t>
            </a:r>
          </a:p>
          <a:p>
            <a:r>
              <a:rPr lang="en-CA" dirty="0" smtClean="0"/>
              <a:t>Subtotal</a:t>
            </a:r>
          </a:p>
          <a:p>
            <a:r>
              <a:rPr lang="en-CA" dirty="0" smtClean="0"/>
              <a:t>GST</a:t>
            </a:r>
          </a:p>
          <a:p>
            <a:r>
              <a:rPr lang="en-CA" dirty="0" smtClean="0"/>
              <a:t>Total</a:t>
            </a:r>
          </a:p>
          <a:p>
            <a:endParaRPr lang="en-CA" dirty="0" smtClean="0"/>
          </a:p>
          <a:p>
            <a:pPr>
              <a:buNone/>
            </a:pPr>
            <a:r>
              <a:rPr lang="en-CA" b="1" u="sng" dirty="0" err="1" smtClean="0"/>
              <a:t>OrderDetail</a:t>
            </a:r>
            <a:endParaRPr lang="en-CA" b="1" u="sng" dirty="0" smtClean="0"/>
          </a:p>
          <a:p>
            <a:r>
              <a:rPr lang="en-CA" b="1" i="1" dirty="0" err="1" smtClean="0"/>
              <a:t>OrderNumber</a:t>
            </a:r>
            <a:r>
              <a:rPr lang="en-CA" b="1" i="1" dirty="0" smtClean="0"/>
              <a:t> </a:t>
            </a: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</a:rPr>
              <a:t>(FK)</a:t>
            </a:r>
            <a:endParaRPr lang="en-CA" b="1" dirty="0" smtClean="0"/>
          </a:p>
          <a:p>
            <a:r>
              <a:rPr lang="en-CA" b="1" dirty="0" err="1" smtClean="0"/>
              <a:t>ItemNumber</a:t>
            </a:r>
            <a:r>
              <a:rPr lang="en-CA" b="1" i="1" dirty="0" smtClean="0"/>
              <a:t> </a:t>
            </a: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</a:rPr>
              <a:t>(FK)</a:t>
            </a:r>
            <a:endParaRPr lang="en-CA" b="1" dirty="0" smtClean="0"/>
          </a:p>
          <a:p>
            <a:r>
              <a:rPr lang="en-CA" dirty="0" smtClean="0"/>
              <a:t>Quantity</a:t>
            </a:r>
          </a:p>
          <a:p>
            <a:r>
              <a:rPr lang="en-CA" dirty="0" err="1" smtClean="0"/>
              <a:t>SellingPrice</a:t>
            </a:r>
            <a:endParaRPr lang="en-CA" dirty="0" smtClean="0"/>
          </a:p>
          <a:p>
            <a:r>
              <a:rPr lang="en-CA" dirty="0" smtClean="0"/>
              <a:t>Amount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pPr>
              <a:buNone/>
            </a:pPr>
            <a:r>
              <a:rPr lang="en-CA" b="1" u="sng" dirty="0" smtClean="0"/>
              <a:t>Item</a:t>
            </a:r>
          </a:p>
          <a:p>
            <a:r>
              <a:rPr lang="en-CA" b="1" dirty="0" err="1" smtClean="0"/>
              <a:t>ItemNumber</a:t>
            </a:r>
            <a:endParaRPr lang="en-CA" b="1" dirty="0" smtClean="0"/>
          </a:p>
          <a:p>
            <a:r>
              <a:rPr lang="en-CA" dirty="0" smtClean="0"/>
              <a:t>Description</a:t>
            </a:r>
          </a:p>
          <a:p>
            <a:r>
              <a:rPr lang="en-CA" dirty="0" err="1" smtClean="0"/>
              <a:t>CurrentPrice</a:t>
            </a: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>
          <a:xfrm>
            <a:off x="304800" y="328278"/>
            <a:ext cx="1828800" cy="640080"/>
          </a:xfrm>
        </p:spPr>
        <p:txBody>
          <a:bodyPr>
            <a:normAutofit/>
          </a:bodyPr>
          <a:lstStyle/>
          <a:p>
            <a:r>
              <a:rPr lang="en-CA" dirty="0" smtClean="0"/>
              <a:t>3NF: Transitive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0" y="2819400"/>
            <a:ext cx="4876800" cy="1754326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tx2"/>
                </a:solidFill>
              </a:rPr>
              <a:t>Transitive Dependencies may exist in the original table – Order – and they should be removed.</a:t>
            </a:r>
          </a:p>
          <a:p>
            <a:endParaRPr lang="en-CA" dirty="0" smtClean="0">
              <a:solidFill>
                <a:schemeClr val="tx2"/>
              </a:solidFill>
            </a:endParaRPr>
          </a:p>
          <a:p>
            <a:r>
              <a:rPr lang="en-CA" dirty="0" smtClean="0">
                <a:solidFill>
                  <a:schemeClr val="tx2"/>
                </a:solidFill>
              </a:rPr>
              <a:t>A transitive dependency is a </a:t>
            </a:r>
            <a:r>
              <a:rPr lang="en-CA" b="1" i="1" dirty="0" smtClean="0">
                <a:solidFill>
                  <a:schemeClr val="tx2"/>
                </a:solidFill>
              </a:rPr>
              <a:t>very close </a:t>
            </a:r>
            <a:r>
              <a:rPr lang="en-CA" dirty="0" smtClean="0">
                <a:solidFill>
                  <a:schemeClr val="tx2"/>
                </a:solidFill>
              </a:rPr>
              <a:t>association of two </a:t>
            </a:r>
            <a:r>
              <a:rPr lang="en-CA" i="1" dirty="0" smtClean="0">
                <a:solidFill>
                  <a:schemeClr val="tx2"/>
                </a:solidFill>
              </a:rPr>
              <a:t>non-primary key</a:t>
            </a:r>
            <a:r>
              <a:rPr lang="en-CA" dirty="0" smtClean="0">
                <a:solidFill>
                  <a:schemeClr val="tx2"/>
                </a:solidFill>
              </a:rPr>
              <a:t> attributes </a:t>
            </a:r>
            <a:br>
              <a:rPr lang="en-CA" dirty="0" smtClean="0">
                <a:solidFill>
                  <a:schemeClr val="tx2"/>
                </a:solidFill>
              </a:rPr>
            </a:br>
            <a:r>
              <a:rPr lang="en-CA" dirty="0" smtClean="0">
                <a:solidFill>
                  <a:schemeClr val="tx2"/>
                </a:solidFill>
              </a:rPr>
              <a:t>– so close that they can form a </a:t>
            </a:r>
            <a:r>
              <a:rPr lang="en-CA" u="sng" dirty="0" smtClean="0">
                <a:solidFill>
                  <a:schemeClr val="tx2"/>
                </a:solidFill>
              </a:rPr>
              <a:t>separate</a:t>
            </a:r>
            <a:r>
              <a:rPr lang="en-CA" dirty="0" smtClean="0">
                <a:solidFill>
                  <a:schemeClr val="tx2"/>
                </a:solidFill>
              </a:rPr>
              <a:t> entity.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00" y="3505200"/>
            <a:ext cx="2209800" cy="2585323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CA" dirty="0" smtClean="0">
                <a:solidFill>
                  <a:schemeClr val="tx2"/>
                </a:solidFill>
              </a:rPr>
              <a:t>For each non-primary key attribute, ask this question: </a:t>
            </a:r>
            <a:br>
              <a:rPr lang="en-CA" dirty="0" smtClean="0">
                <a:solidFill>
                  <a:schemeClr val="tx2"/>
                </a:solidFill>
              </a:rPr>
            </a:br>
            <a:r>
              <a:rPr lang="en-CA" dirty="0" smtClean="0">
                <a:solidFill>
                  <a:schemeClr val="tx2"/>
                </a:solidFill>
              </a:rPr>
              <a:t/>
            </a:r>
            <a:br>
              <a:rPr lang="en-CA" dirty="0" smtClean="0">
                <a:solidFill>
                  <a:schemeClr val="tx2"/>
                </a:solidFill>
              </a:rPr>
            </a:br>
            <a:r>
              <a:rPr lang="en-CA" dirty="0" smtClean="0">
                <a:solidFill>
                  <a:schemeClr val="tx2"/>
                </a:solidFill>
              </a:rPr>
              <a:t>“</a:t>
            </a:r>
            <a:r>
              <a:rPr lang="en-CA" i="1" dirty="0" smtClean="0">
                <a:solidFill>
                  <a:schemeClr val="tx2"/>
                </a:solidFill>
              </a:rPr>
              <a:t>Does this have a tighter association with some </a:t>
            </a:r>
            <a:r>
              <a:rPr lang="en-CA" b="1" i="1" dirty="0" smtClean="0">
                <a:solidFill>
                  <a:schemeClr val="tx2"/>
                </a:solidFill>
              </a:rPr>
              <a:t>other</a:t>
            </a:r>
            <a:r>
              <a:rPr lang="en-CA" i="1" dirty="0" smtClean="0">
                <a:solidFill>
                  <a:schemeClr val="tx2"/>
                </a:solidFill>
              </a:rPr>
              <a:t> attribute than with the primary key?</a:t>
            </a:r>
            <a:r>
              <a:rPr lang="en-CA" dirty="0" smtClean="0">
                <a:solidFill>
                  <a:schemeClr val="tx2"/>
                </a:solidFill>
              </a:rPr>
              <a:t>”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5" presetClass="emph" presetSubtype="0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  <p:bldP spid="10" grpId="1" build="p"/>
      <p:bldP spid="8" grpId="0" uiExpand="1" build="allAtOnce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209800" y="328278"/>
            <a:ext cx="6477000" cy="640080"/>
          </a:xfrm>
        </p:spPr>
        <p:txBody>
          <a:bodyPr/>
          <a:lstStyle/>
          <a:p>
            <a:r>
              <a:rPr lang="en-CA" dirty="0" smtClean="0"/>
              <a:t>2NF: Partial Dependencies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>
            <a:normAutofit fontScale="90000"/>
          </a:bodyPr>
          <a:lstStyle/>
          <a:p>
            <a:pPr lvl="0" algn="r"/>
            <a:r>
              <a:rPr lang="en-CA" dirty="0" smtClean="0"/>
              <a:t>Customer Order View</a:t>
            </a:r>
            <a:br>
              <a:rPr lang="en-CA" dirty="0" smtClean="0"/>
            </a:br>
            <a:r>
              <a:rPr lang="en-CA" dirty="0" smtClean="0"/>
              <a:t>2NF to 3NF</a:t>
            </a:r>
            <a:endParaRPr lang="en-US" dirty="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4"/>
          </p:nvPr>
        </p:nvSpPr>
        <p:spPr>
          <a:xfrm>
            <a:off x="2206800" y="969336"/>
            <a:ext cx="6480000" cy="4114800"/>
          </a:xfrm>
        </p:spPr>
        <p:txBody>
          <a:bodyPr numCol="3">
            <a:normAutofit fontScale="62500" lnSpcReduction="20000"/>
          </a:bodyPr>
          <a:lstStyle/>
          <a:p>
            <a:pPr>
              <a:buNone/>
            </a:pPr>
            <a:r>
              <a:rPr lang="en-CA" b="1" u="sng" dirty="0" smtClean="0"/>
              <a:t>Order</a:t>
            </a:r>
          </a:p>
          <a:p>
            <a:r>
              <a:rPr lang="en-CA" b="1" dirty="0" err="1" smtClean="0">
                <a:solidFill>
                  <a:schemeClr val="bg1">
                    <a:lumMod val="65000"/>
                  </a:schemeClr>
                </a:solidFill>
              </a:rPr>
              <a:t>OrderNumber</a:t>
            </a:r>
            <a:endParaRPr lang="en-CA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CA" dirty="0" err="1" smtClean="0"/>
              <a:t>CustomerNumber</a:t>
            </a:r>
            <a:endParaRPr lang="en-CA" dirty="0" smtClean="0"/>
          </a:p>
          <a:p>
            <a:r>
              <a:rPr lang="en-CA" dirty="0" err="1" smtClean="0"/>
              <a:t>FirstName</a:t>
            </a:r>
            <a:endParaRPr lang="en-CA" dirty="0" smtClean="0"/>
          </a:p>
          <a:p>
            <a:r>
              <a:rPr lang="en-CA" dirty="0" err="1" smtClean="0"/>
              <a:t>LastName</a:t>
            </a:r>
            <a:endParaRPr lang="en-CA" dirty="0" smtClean="0"/>
          </a:p>
          <a:p>
            <a:r>
              <a:rPr lang="en-CA" dirty="0" smtClean="0"/>
              <a:t>Address</a:t>
            </a:r>
          </a:p>
          <a:p>
            <a:r>
              <a:rPr lang="en-CA" dirty="0" smtClean="0"/>
              <a:t>City</a:t>
            </a:r>
          </a:p>
          <a:p>
            <a:r>
              <a:rPr lang="en-CA" dirty="0" smtClean="0"/>
              <a:t>Province</a:t>
            </a:r>
          </a:p>
          <a:p>
            <a:r>
              <a:rPr lang="en-CA" dirty="0" err="1" smtClean="0"/>
              <a:t>PostalCode</a:t>
            </a:r>
            <a:endParaRPr lang="en-CA" dirty="0" smtClean="0"/>
          </a:p>
          <a:p>
            <a:r>
              <a:rPr lang="en-CA" dirty="0" smtClean="0"/>
              <a:t>Phone</a:t>
            </a:r>
          </a:p>
          <a:p>
            <a:r>
              <a:rPr lang="en-CA" dirty="0" smtClean="0"/>
              <a:t>Date</a:t>
            </a:r>
          </a:p>
          <a:p>
            <a:r>
              <a:rPr lang="en-CA" dirty="0" smtClean="0"/>
              <a:t>Subtotal</a:t>
            </a:r>
          </a:p>
          <a:p>
            <a:r>
              <a:rPr lang="en-CA" dirty="0" smtClean="0"/>
              <a:t>GST</a:t>
            </a:r>
          </a:p>
          <a:p>
            <a:r>
              <a:rPr lang="en-CA" dirty="0" smtClean="0"/>
              <a:t>Total</a:t>
            </a:r>
          </a:p>
          <a:p>
            <a:endParaRPr lang="en-CA" dirty="0" smtClean="0"/>
          </a:p>
          <a:p>
            <a:pPr>
              <a:buNone/>
            </a:pPr>
            <a:r>
              <a:rPr lang="en-CA" b="1" u="sng" dirty="0" err="1" smtClean="0">
                <a:solidFill>
                  <a:schemeClr val="bg1">
                    <a:lumMod val="65000"/>
                  </a:schemeClr>
                </a:solidFill>
              </a:rPr>
              <a:t>OrderDetail</a:t>
            </a:r>
            <a:endParaRPr lang="en-CA" b="1" u="sng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CA" b="1" i="1" dirty="0" err="1" smtClean="0">
                <a:solidFill>
                  <a:schemeClr val="bg1">
                    <a:lumMod val="65000"/>
                  </a:schemeClr>
                </a:solidFill>
              </a:rPr>
              <a:t>OrderNumber</a:t>
            </a:r>
            <a:r>
              <a:rPr lang="en-CA" b="1" i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CA" b="1" dirty="0" smtClean="0">
                <a:solidFill>
                  <a:schemeClr val="bg1">
                    <a:lumMod val="65000"/>
                  </a:schemeClr>
                </a:solidFill>
              </a:rPr>
              <a:t>(FK)</a:t>
            </a:r>
          </a:p>
          <a:p>
            <a:r>
              <a:rPr lang="en-CA" b="1" dirty="0" err="1" smtClean="0">
                <a:solidFill>
                  <a:schemeClr val="bg1">
                    <a:lumMod val="65000"/>
                  </a:schemeClr>
                </a:solidFill>
              </a:rPr>
              <a:t>ItemNumber</a:t>
            </a:r>
            <a:r>
              <a:rPr lang="en-CA" b="1" i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CA" b="1" dirty="0" smtClean="0">
                <a:solidFill>
                  <a:schemeClr val="bg1">
                    <a:lumMod val="65000"/>
                  </a:schemeClr>
                </a:solidFill>
              </a:rPr>
              <a:t>(FK)</a:t>
            </a:r>
          </a:p>
          <a:p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Quantity</a:t>
            </a:r>
          </a:p>
          <a:p>
            <a:r>
              <a:rPr lang="en-CA" dirty="0" err="1" smtClean="0">
                <a:solidFill>
                  <a:schemeClr val="bg1">
                    <a:lumMod val="65000"/>
                  </a:schemeClr>
                </a:solidFill>
              </a:rPr>
              <a:t>SellingPrice</a:t>
            </a:r>
            <a:endParaRPr lang="en-CA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Amount</a:t>
            </a:r>
          </a:p>
          <a:p>
            <a:pPr>
              <a:buNone/>
            </a:pPr>
            <a:endParaRPr lang="en-CA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endParaRPr lang="en-CA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endParaRPr lang="en-CA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CA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CA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CA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CA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CA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CA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en-CA" b="1" u="sng" dirty="0" smtClean="0">
                <a:solidFill>
                  <a:schemeClr val="bg1">
                    <a:lumMod val="65000"/>
                  </a:schemeClr>
                </a:solidFill>
              </a:rPr>
              <a:t>Item</a:t>
            </a:r>
          </a:p>
          <a:p>
            <a:r>
              <a:rPr lang="en-CA" b="1" dirty="0" err="1" smtClean="0">
                <a:solidFill>
                  <a:schemeClr val="bg1">
                    <a:lumMod val="65000"/>
                  </a:schemeClr>
                </a:solidFill>
              </a:rPr>
              <a:t>ItemNumber</a:t>
            </a:r>
            <a:endParaRPr lang="en-CA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Description</a:t>
            </a:r>
          </a:p>
          <a:p>
            <a:r>
              <a:rPr lang="en-CA" dirty="0" err="1" smtClean="0">
                <a:solidFill>
                  <a:schemeClr val="bg1">
                    <a:lumMod val="65000"/>
                  </a:schemeClr>
                </a:solidFill>
              </a:rPr>
              <a:t>CurrentPrice</a:t>
            </a:r>
            <a:endParaRPr lang="en-CA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CA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CA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>
          <a:xfrm>
            <a:off x="304800" y="328278"/>
            <a:ext cx="1828800" cy="640080"/>
          </a:xfrm>
        </p:spPr>
        <p:txBody>
          <a:bodyPr>
            <a:normAutofit/>
          </a:bodyPr>
          <a:lstStyle/>
          <a:p>
            <a:r>
              <a:rPr lang="en-CA" dirty="0" smtClean="0"/>
              <a:t>3NF: Transitive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200" y="3505200"/>
            <a:ext cx="2209800" cy="1754326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CA" dirty="0" smtClean="0">
                <a:solidFill>
                  <a:schemeClr val="tx2"/>
                </a:solidFill>
              </a:rPr>
              <a:t>Focus on the non-primary keys. Ask the question:</a:t>
            </a:r>
            <a:r>
              <a:rPr lang="en-CA" dirty="0" smtClean="0">
                <a:solidFill>
                  <a:schemeClr val="tx2"/>
                </a:solidFill>
              </a:rPr>
              <a:t/>
            </a:r>
            <a:br>
              <a:rPr lang="en-CA" dirty="0" smtClean="0">
                <a:solidFill>
                  <a:schemeClr val="tx2"/>
                </a:solidFill>
              </a:rPr>
            </a:br>
            <a:r>
              <a:rPr lang="en-CA" dirty="0" smtClean="0">
                <a:solidFill>
                  <a:schemeClr val="tx2"/>
                </a:solidFill>
              </a:rPr>
              <a:t/>
            </a:r>
            <a:br>
              <a:rPr lang="en-CA" dirty="0" smtClean="0">
                <a:solidFill>
                  <a:schemeClr val="tx2"/>
                </a:solidFill>
              </a:rPr>
            </a:br>
            <a:r>
              <a:rPr lang="en-CA" dirty="0" smtClean="0">
                <a:solidFill>
                  <a:schemeClr val="tx2"/>
                </a:solidFill>
              </a:rPr>
              <a:t>“</a:t>
            </a:r>
            <a:r>
              <a:rPr lang="en-CA" i="1" dirty="0" smtClean="0">
                <a:solidFill>
                  <a:schemeClr val="tx2"/>
                </a:solidFill>
              </a:rPr>
              <a:t>Is there a </a:t>
            </a:r>
            <a:r>
              <a:rPr lang="en-CA" dirty="0" smtClean="0">
                <a:solidFill>
                  <a:schemeClr val="tx2"/>
                </a:solidFill>
              </a:rPr>
              <a:t>hidden </a:t>
            </a:r>
            <a:r>
              <a:rPr lang="en-CA" i="1" dirty="0" smtClean="0">
                <a:solidFill>
                  <a:schemeClr val="tx2"/>
                </a:solidFill>
              </a:rPr>
              <a:t>entity lurking in there?</a:t>
            </a:r>
            <a:r>
              <a:rPr lang="en-CA" dirty="0" smtClean="0">
                <a:solidFill>
                  <a:schemeClr val="tx2"/>
                </a:solidFill>
              </a:rPr>
              <a:t>”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16789" y="1524000"/>
            <a:ext cx="2130600" cy="2198038"/>
          </a:xfrm>
          <a:prstGeom prst="rect">
            <a:avLst/>
          </a:prstGeom>
          <a:solidFill>
            <a:srgbClr val="FFFFFF">
              <a:alpha val="25098"/>
            </a:srgbClr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8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CA" sz="15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CustomerNumber</a:t>
            </a:r>
            <a:endParaRPr lang="en-CA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8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CA" sz="15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FirstName</a:t>
            </a:r>
            <a:endParaRPr lang="en-CA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8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CA" sz="15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LastName</a:t>
            </a:r>
            <a:endParaRPr lang="en-CA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8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CA" sz="1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Address</a:t>
            </a:r>
          </a:p>
          <a:p>
            <a:pPr marL="285750" indent="-285750">
              <a:lnSpc>
                <a:spcPct val="8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CA" sz="1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City</a:t>
            </a:r>
          </a:p>
          <a:p>
            <a:pPr marL="285750" indent="-285750">
              <a:lnSpc>
                <a:spcPct val="8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CA" sz="1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Province</a:t>
            </a:r>
          </a:p>
          <a:p>
            <a:pPr marL="285750" indent="-285750">
              <a:lnSpc>
                <a:spcPct val="8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CA" sz="15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PostalCode</a:t>
            </a:r>
            <a:endParaRPr lang="en-CA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8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CA" sz="15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Phone</a:t>
            </a:r>
            <a:endParaRPr lang="en-CA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7395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209800" y="328278"/>
            <a:ext cx="6477000" cy="640080"/>
          </a:xfrm>
        </p:spPr>
        <p:txBody>
          <a:bodyPr/>
          <a:lstStyle/>
          <a:p>
            <a:r>
              <a:rPr lang="en-CA" dirty="0" smtClean="0"/>
              <a:t>2NF: Partial Dependencies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>
            <a:normAutofit fontScale="90000"/>
          </a:bodyPr>
          <a:lstStyle/>
          <a:p>
            <a:pPr lvl="0" algn="r"/>
            <a:r>
              <a:rPr lang="en-CA" dirty="0" smtClean="0"/>
              <a:t>Customer Order View</a:t>
            </a:r>
            <a:br>
              <a:rPr lang="en-CA" dirty="0" smtClean="0"/>
            </a:br>
            <a:r>
              <a:rPr lang="en-CA" dirty="0" smtClean="0"/>
              <a:t>2NF to 3NF</a:t>
            </a:r>
            <a:endParaRPr lang="en-US" dirty="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4"/>
          </p:nvPr>
        </p:nvSpPr>
        <p:spPr>
          <a:xfrm>
            <a:off x="2206800" y="969336"/>
            <a:ext cx="6480000" cy="4114800"/>
          </a:xfrm>
        </p:spPr>
        <p:txBody>
          <a:bodyPr numCol="3">
            <a:normAutofit fontScale="62500" lnSpcReduction="20000"/>
          </a:bodyPr>
          <a:lstStyle/>
          <a:p>
            <a:pPr>
              <a:buNone/>
            </a:pPr>
            <a:r>
              <a:rPr lang="en-CA" b="1" u="sng" dirty="0" smtClean="0"/>
              <a:t>Order</a:t>
            </a:r>
          </a:p>
          <a:p>
            <a:r>
              <a:rPr lang="en-CA" b="1" dirty="0" err="1" smtClean="0"/>
              <a:t>OrderNumber</a:t>
            </a:r>
            <a:endParaRPr lang="en-CA" b="1" dirty="0" smtClean="0"/>
          </a:p>
          <a:p>
            <a:r>
              <a:rPr lang="en-CA" dirty="0" err="1" smtClean="0"/>
              <a:t>CustomerNumber</a:t>
            </a:r>
            <a:endParaRPr lang="en-CA" dirty="0" smtClean="0"/>
          </a:p>
          <a:p>
            <a:r>
              <a:rPr lang="en-CA" dirty="0" err="1" smtClean="0"/>
              <a:t>FirstName</a:t>
            </a:r>
            <a:endParaRPr lang="en-CA" dirty="0" smtClean="0"/>
          </a:p>
          <a:p>
            <a:r>
              <a:rPr lang="en-CA" dirty="0" err="1" smtClean="0"/>
              <a:t>LastName</a:t>
            </a:r>
            <a:endParaRPr lang="en-CA" dirty="0" smtClean="0"/>
          </a:p>
          <a:p>
            <a:r>
              <a:rPr lang="en-CA" dirty="0" smtClean="0"/>
              <a:t>Address</a:t>
            </a:r>
          </a:p>
          <a:p>
            <a:r>
              <a:rPr lang="en-CA" dirty="0" smtClean="0"/>
              <a:t>City</a:t>
            </a:r>
          </a:p>
          <a:p>
            <a:r>
              <a:rPr lang="en-CA" dirty="0" smtClean="0"/>
              <a:t>Province</a:t>
            </a:r>
          </a:p>
          <a:p>
            <a:r>
              <a:rPr lang="en-CA" dirty="0" err="1" smtClean="0"/>
              <a:t>PostalCode</a:t>
            </a:r>
            <a:endParaRPr lang="en-CA" dirty="0" smtClean="0"/>
          </a:p>
          <a:p>
            <a:r>
              <a:rPr lang="en-CA" dirty="0" smtClean="0"/>
              <a:t>Phone</a:t>
            </a:r>
          </a:p>
          <a:p>
            <a:r>
              <a:rPr lang="en-CA" dirty="0" smtClean="0"/>
              <a:t>Date</a:t>
            </a:r>
          </a:p>
          <a:p>
            <a:r>
              <a:rPr lang="en-CA" dirty="0" smtClean="0"/>
              <a:t>Subtotal</a:t>
            </a:r>
          </a:p>
          <a:p>
            <a:r>
              <a:rPr lang="en-CA" dirty="0" smtClean="0"/>
              <a:t>GST</a:t>
            </a:r>
          </a:p>
          <a:p>
            <a:r>
              <a:rPr lang="en-CA" dirty="0" smtClean="0"/>
              <a:t>Total</a:t>
            </a:r>
          </a:p>
          <a:p>
            <a:endParaRPr lang="en-CA" dirty="0" smtClean="0"/>
          </a:p>
          <a:p>
            <a:pPr>
              <a:buNone/>
            </a:pPr>
            <a:r>
              <a:rPr lang="en-CA" b="1" u="sng" dirty="0" err="1" smtClean="0"/>
              <a:t>OrderDetail</a:t>
            </a:r>
            <a:endParaRPr lang="en-CA" b="1" u="sng" dirty="0" smtClean="0"/>
          </a:p>
          <a:p>
            <a:r>
              <a:rPr lang="en-CA" b="1" i="1" dirty="0" err="1" smtClean="0"/>
              <a:t>OrderNumber</a:t>
            </a:r>
            <a:r>
              <a:rPr lang="en-CA" b="1" i="1" dirty="0" smtClean="0"/>
              <a:t> </a:t>
            </a: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</a:rPr>
              <a:t>(FK)</a:t>
            </a:r>
            <a:endParaRPr lang="en-CA" b="1" dirty="0" smtClean="0"/>
          </a:p>
          <a:p>
            <a:r>
              <a:rPr lang="en-CA" b="1" dirty="0" err="1" smtClean="0"/>
              <a:t>ItemNumber</a:t>
            </a:r>
            <a:r>
              <a:rPr lang="en-CA" b="1" i="1" dirty="0" smtClean="0"/>
              <a:t> </a:t>
            </a: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</a:rPr>
              <a:t>(FK)</a:t>
            </a:r>
            <a:endParaRPr lang="en-CA" b="1" dirty="0" smtClean="0"/>
          </a:p>
          <a:p>
            <a:r>
              <a:rPr lang="en-CA" dirty="0" smtClean="0"/>
              <a:t>Quantity</a:t>
            </a:r>
          </a:p>
          <a:p>
            <a:r>
              <a:rPr lang="en-CA" dirty="0" err="1" smtClean="0"/>
              <a:t>SellingPrice</a:t>
            </a:r>
            <a:endParaRPr lang="en-CA" dirty="0" smtClean="0"/>
          </a:p>
          <a:p>
            <a:r>
              <a:rPr lang="en-CA" dirty="0" smtClean="0"/>
              <a:t>Amount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pPr>
              <a:buNone/>
            </a:pPr>
            <a:r>
              <a:rPr lang="en-CA" b="1" u="sng" dirty="0" smtClean="0"/>
              <a:t>Item</a:t>
            </a:r>
          </a:p>
          <a:p>
            <a:r>
              <a:rPr lang="en-CA" b="1" dirty="0" err="1" smtClean="0"/>
              <a:t>ItemNumber</a:t>
            </a:r>
            <a:endParaRPr lang="en-CA" b="1" dirty="0" smtClean="0"/>
          </a:p>
          <a:p>
            <a:r>
              <a:rPr lang="en-CA" dirty="0" smtClean="0"/>
              <a:t>Description</a:t>
            </a:r>
          </a:p>
          <a:p>
            <a:r>
              <a:rPr lang="en-CA" dirty="0" err="1" smtClean="0"/>
              <a:t>CurrentPrice</a:t>
            </a: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>
          <a:xfrm>
            <a:off x="304800" y="328278"/>
            <a:ext cx="1828800" cy="640080"/>
          </a:xfrm>
        </p:spPr>
        <p:txBody>
          <a:bodyPr>
            <a:normAutofit/>
          </a:bodyPr>
          <a:lstStyle/>
          <a:p>
            <a:r>
              <a:rPr lang="en-CA" dirty="0" smtClean="0"/>
              <a:t>3NF: Transitive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0" y="2819400"/>
            <a:ext cx="4876800" cy="1754326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tx2"/>
                </a:solidFill>
              </a:rPr>
              <a:t>Transitive Dependencies may exist in the original table – Order – and they should be removed.</a:t>
            </a:r>
          </a:p>
          <a:p>
            <a:endParaRPr lang="en-CA" dirty="0" smtClean="0">
              <a:solidFill>
                <a:schemeClr val="tx2"/>
              </a:solidFill>
            </a:endParaRPr>
          </a:p>
          <a:p>
            <a:r>
              <a:rPr lang="en-CA" dirty="0" smtClean="0">
                <a:solidFill>
                  <a:schemeClr val="tx2"/>
                </a:solidFill>
              </a:rPr>
              <a:t>A transitive dependency is a </a:t>
            </a:r>
            <a:r>
              <a:rPr lang="en-CA" b="1" i="1" dirty="0" smtClean="0">
                <a:solidFill>
                  <a:schemeClr val="tx2"/>
                </a:solidFill>
              </a:rPr>
              <a:t>very close </a:t>
            </a:r>
            <a:r>
              <a:rPr lang="en-CA" dirty="0" smtClean="0">
                <a:solidFill>
                  <a:schemeClr val="tx2"/>
                </a:solidFill>
              </a:rPr>
              <a:t>association of two </a:t>
            </a:r>
            <a:r>
              <a:rPr lang="en-CA" i="1" dirty="0" smtClean="0">
                <a:solidFill>
                  <a:schemeClr val="tx2"/>
                </a:solidFill>
              </a:rPr>
              <a:t>non-primary key</a:t>
            </a:r>
            <a:r>
              <a:rPr lang="en-CA" dirty="0" smtClean="0">
                <a:solidFill>
                  <a:schemeClr val="tx2"/>
                </a:solidFill>
              </a:rPr>
              <a:t> attributes </a:t>
            </a:r>
            <a:br>
              <a:rPr lang="en-CA" dirty="0" smtClean="0">
                <a:solidFill>
                  <a:schemeClr val="tx2"/>
                </a:solidFill>
              </a:rPr>
            </a:br>
            <a:r>
              <a:rPr lang="en-CA" dirty="0" smtClean="0">
                <a:solidFill>
                  <a:schemeClr val="tx2"/>
                </a:solidFill>
              </a:rPr>
              <a:t>– so close that they can form a </a:t>
            </a:r>
            <a:r>
              <a:rPr lang="en-CA" u="sng" dirty="0" smtClean="0">
                <a:solidFill>
                  <a:schemeClr val="tx2"/>
                </a:solidFill>
              </a:rPr>
              <a:t>separate</a:t>
            </a:r>
            <a:r>
              <a:rPr lang="en-CA" dirty="0" smtClean="0">
                <a:solidFill>
                  <a:schemeClr val="tx2"/>
                </a:solidFill>
              </a:rPr>
              <a:t> entity.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00" y="3505200"/>
            <a:ext cx="2209800" cy="2585323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CA" dirty="0" smtClean="0">
                <a:solidFill>
                  <a:schemeClr val="tx2"/>
                </a:solidFill>
              </a:rPr>
              <a:t>For each non-primary key attribute, ask this question: </a:t>
            </a:r>
            <a:br>
              <a:rPr lang="en-CA" dirty="0" smtClean="0">
                <a:solidFill>
                  <a:schemeClr val="tx2"/>
                </a:solidFill>
              </a:rPr>
            </a:br>
            <a:r>
              <a:rPr lang="en-CA" dirty="0" smtClean="0">
                <a:solidFill>
                  <a:schemeClr val="tx2"/>
                </a:solidFill>
              </a:rPr>
              <a:t/>
            </a:r>
            <a:br>
              <a:rPr lang="en-CA" dirty="0" smtClean="0">
                <a:solidFill>
                  <a:schemeClr val="tx2"/>
                </a:solidFill>
              </a:rPr>
            </a:br>
            <a:r>
              <a:rPr lang="en-CA" dirty="0" smtClean="0">
                <a:solidFill>
                  <a:schemeClr val="tx2"/>
                </a:solidFill>
              </a:rPr>
              <a:t>“</a:t>
            </a:r>
            <a:r>
              <a:rPr lang="en-CA" i="1" dirty="0" smtClean="0">
                <a:solidFill>
                  <a:schemeClr val="tx2"/>
                </a:solidFill>
              </a:rPr>
              <a:t>Does this have a tighter association with some </a:t>
            </a:r>
            <a:r>
              <a:rPr lang="en-CA" b="1" i="1" dirty="0" smtClean="0">
                <a:solidFill>
                  <a:schemeClr val="tx2"/>
                </a:solidFill>
              </a:rPr>
              <a:t>other</a:t>
            </a:r>
            <a:r>
              <a:rPr lang="en-CA" i="1" dirty="0" smtClean="0">
                <a:solidFill>
                  <a:schemeClr val="tx2"/>
                </a:solidFill>
              </a:rPr>
              <a:t> attribute than with the primary key?</a:t>
            </a:r>
            <a:r>
              <a:rPr lang="en-CA" dirty="0" smtClean="0">
                <a:solidFill>
                  <a:schemeClr val="tx2"/>
                </a:solidFill>
              </a:rPr>
              <a:t>”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Curved Left Arrow 12"/>
          <p:cNvSpPr/>
          <p:nvPr/>
        </p:nvSpPr>
        <p:spPr>
          <a:xfrm flipH="1" flipV="1">
            <a:off x="2209800" y="1524000"/>
            <a:ext cx="228600" cy="457200"/>
          </a:xfrm>
          <a:prstGeom prst="curved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Left Arrow 13"/>
          <p:cNvSpPr/>
          <p:nvPr/>
        </p:nvSpPr>
        <p:spPr>
          <a:xfrm flipH="1" flipV="1">
            <a:off x="2209800" y="1524000"/>
            <a:ext cx="228600" cy="685800"/>
          </a:xfrm>
          <a:prstGeom prst="curved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Left Arrow 14"/>
          <p:cNvSpPr/>
          <p:nvPr/>
        </p:nvSpPr>
        <p:spPr>
          <a:xfrm flipH="1" flipV="1">
            <a:off x="2209800" y="1524000"/>
            <a:ext cx="228600" cy="914400"/>
          </a:xfrm>
          <a:prstGeom prst="curved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Left Arrow 15"/>
          <p:cNvSpPr/>
          <p:nvPr/>
        </p:nvSpPr>
        <p:spPr>
          <a:xfrm flipH="1" flipV="1">
            <a:off x="2209800" y="1524000"/>
            <a:ext cx="228600" cy="1219200"/>
          </a:xfrm>
          <a:prstGeom prst="curved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Left Arrow 16"/>
          <p:cNvSpPr/>
          <p:nvPr/>
        </p:nvSpPr>
        <p:spPr>
          <a:xfrm flipH="1" flipV="1">
            <a:off x="2209800" y="1524000"/>
            <a:ext cx="228600" cy="1447800"/>
          </a:xfrm>
          <a:prstGeom prst="curved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urved Left Arrow 17"/>
          <p:cNvSpPr/>
          <p:nvPr/>
        </p:nvSpPr>
        <p:spPr>
          <a:xfrm flipH="1" flipV="1">
            <a:off x="2209800" y="1524000"/>
            <a:ext cx="228600" cy="1752600"/>
          </a:xfrm>
          <a:prstGeom prst="curved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urved Left Arrow 18"/>
          <p:cNvSpPr/>
          <p:nvPr/>
        </p:nvSpPr>
        <p:spPr>
          <a:xfrm flipH="1" flipV="1">
            <a:off x="2209800" y="1524000"/>
            <a:ext cx="228600" cy="1981200"/>
          </a:xfrm>
          <a:prstGeom prst="curved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mph" presetSubtype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75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75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75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75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75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750"/>
                            </p:stCondLst>
                            <p:childTnLst>
                              <p:par>
                                <p:cTn id="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75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25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75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750"/>
                            </p:stCondLst>
                            <p:childTnLst>
                              <p:par>
                                <p:cTn id="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600739" y="1477617"/>
            <a:ext cx="163859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500" u="sng" dirty="0" err="1" smtClean="0"/>
              <a:t>CustomerNumber</a:t>
            </a:r>
            <a:endParaRPr lang="en-CA" sz="1500" u="sng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209800" y="328278"/>
            <a:ext cx="6477000" cy="640080"/>
          </a:xfrm>
        </p:spPr>
        <p:txBody>
          <a:bodyPr/>
          <a:lstStyle/>
          <a:p>
            <a:r>
              <a:rPr lang="en-CA" dirty="0" smtClean="0"/>
              <a:t>2NF: Partial Dependencies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>
            <a:normAutofit fontScale="90000"/>
          </a:bodyPr>
          <a:lstStyle/>
          <a:p>
            <a:pPr lvl="0" algn="r"/>
            <a:r>
              <a:rPr lang="en-CA" dirty="0" smtClean="0"/>
              <a:t>Customer Order View</a:t>
            </a:r>
            <a:br>
              <a:rPr lang="en-CA" dirty="0" smtClean="0"/>
            </a:br>
            <a:r>
              <a:rPr lang="en-CA" dirty="0" smtClean="0"/>
              <a:t>2NF to 3NF</a:t>
            </a:r>
            <a:endParaRPr lang="en-US" dirty="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4"/>
          </p:nvPr>
        </p:nvSpPr>
        <p:spPr>
          <a:xfrm>
            <a:off x="2206800" y="969336"/>
            <a:ext cx="6480000" cy="4114800"/>
          </a:xfrm>
        </p:spPr>
        <p:txBody>
          <a:bodyPr numCol="3">
            <a:normAutofit fontScale="62500" lnSpcReduction="20000"/>
          </a:bodyPr>
          <a:lstStyle/>
          <a:p>
            <a:pPr>
              <a:buNone/>
            </a:pPr>
            <a:r>
              <a:rPr lang="en-CA" b="1" u="sng" dirty="0" smtClean="0"/>
              <a:t>Order</a:t>
            </a:r>
          </a:p>
          <a:p>
            <a:r>
              <a:rPr lang="en-CA" b="1" dirty="0" err="1" smtClean="0"/>
              <a:t>OrderNumber</a:t>
            </a:r>
            <a:endParaRPr lang="en-CA" b="1" dirty="0" smtClean="0"/>
          </a:p>
          <a:p>
            <a:r>
              <a:rPr lang="en-CA" u="sng" dirty="0" err="1" smtClean="0"/>
              <a:t>CustomerNumber</a:t>
            </a:r>
            <a:endParaRPr lang="en-CA" u="sng" dirty="0" smtClean="0"/>
          </a:p>
          <a:p>
            <a:r>
              <a:rPr lang="en-CA" dirty="0" err="1" smtClean="0">
                <a:solidFill>
                  <a:schemeClr val="tx2"/>
                </a:solidFill>
              </a:rPr>
              <a:t>FirstName</a:t>
            </a:r>
            <a:endParaRPr lang="en-CA" dirty="0" smtClean="0">
              <a:solidFill>
                <a:schemeClr val="tx2"/>
              </a:solidFill>
            </a:endParaRPr>
          </a:p>
          <a:p>
            <a:r>
              <a:rPr lang="en-CA" dirty="0" err="1" smtClean="0">
                <a:solidFill>
                  <a:schemeClr val="tx2"/>
                </a:solidFill>
              </a:rPr>
              <a:t>LastName</a:t>
            </a:r>
            <a:endParaRPr lang="en-CA" dirty="0" smtClean="0">
              <a:solidFill>
                <a:schemeClr val="tx2"/>
              </a:solidFill>
            </a:endParaRPr>
          </a:p>
          <a:p>
            <a:r>
              <a:rPr lang="en-CA" dirty="0" smtClean="0">
                <a:solidFill>
                  <a:schemeClr val="tx2"/>
                </a:solidFill>
              </a:rPr>
              <a:t>Address</a:t>
            </a:r>
          </a:p>
          <a:p>
            <a:r>
              <a:rPr lang="en-CA" dirty="0" smtClean="0">
                <a:solidFill>
                  <a:schemeClr val="tx2"/>
                </a:solidFill>
              </a:rPr>
              <a:t>City</a:t>
            </a:r>
          </a:p>
          <a:p>
            <a:r>
              <a:rPr lang="en-CA" dirty="0" smtClean="0">
                <a:solidFill>
                  <a:schemeClr val="tx2"/>
                </a:solidFill>
              </a:rPr>
              <a:t>Province</a:t>
            </a:r>
          </a:p>
          <a:p>
            <a:r>
              <a:rPr lang="en-CA" dirty="0" err="1" smtClean="0">
                <a:solidFill>
                  <a:schemeClr val="tx2"/>
                </a:solidFill>
              </a:rPr>
              <a:t>PostalCode</a:t>
            </a:r>
            <a:endParaRPr lang="en-CA" dirty="0" smtClean="0">
              <a:solidFill>
                <a:schemeClr val="tx2"/>
              </a:solidFill>
            </a:endParaRPr>
          </a:p>
          <a:p>
            <a:r>
              <a:rPr lang="en-CA" dirty="0" smtClean="0">
                <a:solidFill>
                  <a:schemeClr val="tx2"/>
                </a:solidFill>
              </a:rPr>
              <a:t>Phone</a:t>
            </a:r>
          </a:p>
          <a:p>
            <a:r>
              <a:rPr lang="en-CA" dirty="0" smtClean="0"/>
              <a:t>Date</a:t>
            </a:r>
          </a:p>
          <a:p>
            <a:r>
              <a:rPr lang="en-CA" dirty="0" smtClean="0"/>
              <a:t>Subtotal</a:t>
            </a:r>
          </a:p>
          <a:p>
            <a:r>
              <a:rPr lang="en-CA" dirty="0" smtClean="0"/>
              <a:t>GST</a:t>
            </a:r>
          </a:p>
          <a:p>
            <a:r>
              <a:rPr lang="en-CA" dirty="0" smtClean="0"/>
              <a:t>Total</a:t>
            </a:r>
          </a:p>
          <a:p>
            <a:endParaRPr lang="en-CA" dirty="0" smtClean="0"/>
          </a:p>
          <a:p>
            <a:pPr>
              <a:buNone/>
            </a:pPr>
            <a:r>
              <a:rPr lang="en-CA" b="1" u="sng" dirty="0" err="1" smtClean="0"/>
              <a:t>OrderDetail</a:t>
            </a:r>
            <a:endParaRPr lang="en-CA" b="1" u="sng" dirty="0" smtClean="0"/>
          </a:p>
          <a:p>
            <a:r>
              <a:rPr lang="en-CA" b="1" i="1" dirty="0" err="1" smtClean="0"/>
              <a:t>OrderNumber</a:t>
            </a:r>
            <a:r>
              <a:rPr lang="en-CA" b="1" i="1" dirty="0" smtClean="0"/>
              <a:t> </a:t>
            </a: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</a:rPr>
              <a:t>(FK)</a:t>
            </a:r>
            <a:endParaRPr lang="en-CA" b="1" dirty="0" smtClean="0"/>
          </a:p>
          <a:p>
            <a:r>
              <a:rPr lang="en-CA" b="1" dirty="0" err="1" smtClean="0"/>
              <a:t>ItemNumber</a:t>
            </a:r>
            <a:r>
              <a:rPr lang="en-CA" b="1" i="1" dirty="0" smtClean="0"/>
              <a:t> </a:t>
            </a: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</a:rPr>
              <a:t>(FK)</a:t>
            </a:r>
            <a:endParaRPr lang="en-CA" b="1" dirty="0" smtClean="0"/>
          </a:p>
          <a:p>
            <a:r>
              <a:rPr lang="en-CA" dirty="0" smtClean="0"/>
              <a:t>Quantity</a:t>
            </a:r>
          </a:p>
          <a:p>
            <a:r>
              <a:rPr lang="en-CA" dirty="0" err="1" smtClean="0"/>
              <a:t>SellingPrice</a:t>
            </a:r>
            <a:endParaRPr lang="en-CA" dirty="0" smtClean="0"/>
          </a:p>
          <a:p>
            <a:r>
              <a:rPr lang="en-CA" dirty="0" smtClean="0"/>
              <a:t>Amount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pPr>
              <a:buNone/>
            </a:pPr>
            <a:r>
              <a:rPr lang="en-CA" b="1" u="sng" dirty="0" smtClean="0"/>
              <a:t>Item</a:t>
            </a:r>
          </a:p>
          <a:p>
            <a:r>
              <a:rPr lang="en-CA" b="1" dirty="0" err="1" smtClean="0"/>
              <a:t>ItemNumber</a:t>
            </a:r>
            <a:endParaRPr lang="en-CA" b="1" dirty="0" smtClean="0"/>
          </a:p>
          <a:p>
            <a:r>
              <a:rPr lang="en-CA" dirty="0" smtClean="0"/>
              <a:t>Description</a:t>
            </a:r>
          </a:p>
          <a:p>
            <a:r>
              <a:rPr lang="en-CA" dirty="0" err="1" smtClean="0"/>
              <a:t>CurrentPrice</a:t>
            </a: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>
          <a:xfrm>
            <a:off x="304800" y="328278"/>
            <a:ext cx="1828800" cy="640080"/>
          </a:xfrm>
        </p:spPr>
        <p:txBody>
          <a:bodyPr>
            <a:normAutofit/>
          </a:bodyPr>
          <a:lstStyle/>
          <a:p>
            <a:r>
              <a:rPr lang="en-CA" dirty="0" smtClean="0"/>
              <a:t>3NF: Transitive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0" y="2819400"/>
            <a:ext cx="4876800" cy="1754326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tx2"/>
                </a:solidFill>
              </a:rPr>
              <a:t>Transitive Dependencies may exist in the original table – Order – and they should be removed.</a:t>
            </a:r>
          </a:p>
          <a:p>
            <a:endParaRPr lang="en-CA" dirty="0" smtClean="0">
              <a:solidFill>
                <a:schemeClr val="tx2"/>
              </a:solidFill>
            </a:endParaRPr>
          </a:p>
          <a:p>
            <a:r>
              <a:rPr lang="en-CA" dirty="0" smtClean="0">
                <a:solidFill>
                  <a:schemeClr val="tx2"/>
                </a:solidFill>
              </a:rPr>
              <a:t>A transitive dependency is a </a:t>
            </a:r>
            <a:r>
              <a:rPr lang="en-CA" b="1" i="1" dirty="0" smtClean="0">
                <a:solidFill>
                  <a:schemeClr val="tx2"/>
                </a:solidFill>
              </a:rPr>
              <a:t>very close </a:t>
            </a:r>
            <a:r>
              <a:rPr lang="en-CA" dirty="0" smtClean="0">
                <a:solidFill>
                  <a:schemeClr val="tx2"/>
                </a:solidFill>
              </a:rPr>
              <a:t>association of two </a:t>
            </a:r>
            <a:r>
              <a:rPr lang="en-CA" i="1" dirty="0" smtClean="0">
                <a:solidFill>
                  <a:schemeClr val="tx2"/>
                </a:solidFill>
              </a:rPr>
              <a:t>non-primary key</a:t>
            </a:r>
            <a:r>
              <a:rPr lang="en-CA" dirty="0" smtClean="0">
                <a:solidFill>
                  <a:schemeClr val="tx2"/>
                </a:solidFill>
              </a:rPr>
              <a:t> attributes </a:t>
            </a:r>
            <a:br>
              <a:rPr lang="en-CA" dirty="0" smtClean="0">
                <a:solidFill>
                  <a:schemeClr val="tx2"/>
                </a:solidFill>
              </a:rPr>
            </a:br>
            <a:r>
              <a:rPr lang="en-CA" dirty="0" smtClean="0">
                <a:solidFill>
                  <a:schemeClr val="tx2"/>
                </a:solidFill>
              </a:rPr>
              <a:t>– so close that they can form a </a:t>
            </a:r>
            <a:r>
              <a:rPr lang="en-CA" u="sng" dirty="0" smtClean="0">
                <a:solidFill>
                  <a:schemeClr val="tx2"/>
                </a:solidFill>
              </a:rPr>
              <a:t>separate</a:t>
            </a:r>
            <a:r>
              <a:rPr lang="en-CA" dirty="0" smtClean="0">
                <a:solidFill>
                  <a:schemeClr val="tx2"/>
                </a:solidFill>
              </a:rPr>
              <a:t> entity.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00" y="3505200"/>
            <a:ext cx="2209800" cy="2585323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CA" dirty="0" smtClean="0">
                <a:solidFill>
                  <a:schemeClr val="tx2"/>
                </a:solidFill>
              </a:rPr>
              <a:t>For each non-primary key attribute, ask this question: </a:t>
            </a:r>
            <a:br>
              <a:rPr lang="en-CA" dirty="0" smtClean="0">
                <a:solidFill>
                  <a:schemeClr val="tx2"/>
                </a:solidFill>
              </a:rPr>
            </a:br>
            <a:r>
              <a:rPr lang="en-CA" dirty="0" smtClean="0">
                <a:solidFill>
                  <a:schemeClr val="tx2"/>
                </a:solidFill>
              </a:rPr>
              <a:t/>
            </a:r>
            <a:br>
              <a:rPr lang="en-CA" dirty="0" smtClean="0">
                <a:solidFill>
                  <a:schemeClr val="tx2"/>
                </a:solidFill>
              </a:rPr>
            </a:br>
            <a:r>
              <a:rPr lang="en-CA" dirty="0" smtClean="0">
                <a:solidFill>
                  <a:schemeClr val="tx2"/>
                </a:solidFill>
              </a:rPr>
              <a:t>“</a:t>
            </a:r>
            <a:r>
              <a:rPr lang="en-CA" i="1" dirty="0" smtClean="0">
                <a:solidFill>
                  <a:schemeClr val="tx2"/>
                </a:solidFill>
              </a:rPr>
              <a:t>Does this have a tighter association with some </a:t>
            </a:r>
            <a:r>
              <a:rPr lang="en-CA" b="1" i="1" dirty="0" smtClean="0">
                <a:solidFill>
                  <a:schemeClr val="tx2"/>
                </a:solidFill>
              </a:rPr>
              <a:t>other</a:t>
            </a:r>
            <a:r>
              <a:rPr lang="en-CA" i="1" dirty="0" smtClean="0">
                <a:solidFill>
                  <a:schemeClr val="tx2"/>
                </a:solidFill>
              </a:rPr>
              <a:t> attribute than with the primary key?</a:t>
            </a:r>
            <a:r>
              <a:rPr lang="en-CA" dirty="0" smtClean="0">
                <a:solidFill>
                  <a:schemeClr val="tx2"/>
                </a:solidFill>
              </a:rPr>
              <a:t>”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812 0.02037 -0.05608 0.04097 -0.0934 0.03611 C -0.13073 0.03125 -0.17743 0.00093 -0.22396 -0.02917 " pathEditMode="relative" ptsTypes="aaA">
                                      <p:cBhvr>
                                        <p:cTn id="6" dur="2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812 0.02037 -0.05608 0.04097 -0.0934 0.03611 C -0.13073 0.03125 -0.17743 0.00093 -0.22396 -0.02917 " pathEditMode="relative" ptsTypes="aaA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812 0.02037 -0.05608 0.04097 -0.0934 0.03611 C -0.13073 0.03125 -0.17743 0.00093 -0.22396 -0.02917 " pathEditMode="relative" ptsTypes="aaA">
                                      <p:cBhvr>
                                        <p:cTn id="10" dur="2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812 0.02037 -0.05608 0.04097 -0.0934 0.03611 C -0.13073 0.03125 -0.17743 0.00093 -0.22396 -0.02917 " pathEditMode="relative" ptsTypes="aaA">
                                      <p:cBhvr>
                                        <p:cTn id="12" dur="2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812 0.02037 -0.05608 0.04097 -0.0934 0.03611 C -0.13073 0.03125 -0.17743 0.00093 -0.22396 -0.02917 " pathEditMode="relative" ptsTypes="aaA">
                                      <p:cBhvr>
                                        <p:cTn id="14" dur="2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812 0.02037 -0.05608 0.04097 -0.0934 0.03611 C -0.13073 0.03125 -0.17743 0.00093 -0.22396 -0.02917 " pathEditMode="relative" ptsTypes="aaA">
                                      <p:cBhvr>
                                        <p:cTn id="16" dur="2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812 0.02037 -0.05608 0.04097 -0.0934 0.03611 C -0.13073 0.03125 -0.17743 0.00093 -0.22396 -0.02917 " pathEditMode="relative" ptsTypes="aaA">
                                      <p:cBhvr>
                                        <p:cTn id="18" dur="2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812 0.02037 -0.05608 0.04097 -0.0934 0.03611 C -0.13073 0.03125 -0.17743 0.00093 -0.22396 -0.02917 " pathEditMode="relative" ptsTypes="aaA">
                                      <p:cBhvr>
                                        <p:cTn id="20" dur="2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7778 " pathEditMode="relative" ptsTypes="AA">
                                      <p:cBhvr>
                                        <p:cTn id="26" dur="2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7778 " pathEditMode="relative" ptsTypes="AA">
                                      <p:cBhvr>
                                        <p:cTn id="28" dur="2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7778 " pathEditMode="relative" ptsTypes="AA">
                                      <p:cBhvr>
                                        <p:cTn id="30" dur="20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7778 " pathEditMode="relative" ptsTypes="AA">
                                      <p:cBhvr>
                                        <p:cTn id="32" dur="20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9"/>
          <p:cNvSpPr txBox="1">
            <a:spLocks/>
          </p:cNvSpPr>
          <p:nvPr/>
        </p:nvSpPr>
        <p:spPr>
          <a:xfrm>
            <a:off x="304800" y="330642"/>
            <a:ext cx="8382000" cy="640080"/>
          </a:xfrm>
          <a:prstGeom prst="rect">
            <a:avLst/>
          </a:prstGeo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>
            <a:normAutofit/>
          </a:bodyPr>
          <a:lstStyle/>
          <a:p>
            <a:pPr marL="64008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CA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Moving from Zero-Normal Form (0NF) to Third-Normal Form (3NF) - </a:t>
            </a:r>
            <a:r>
              <a:rPr kumimoji="0" lang="en-CA" sz="19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Complete</a:t>
            </a:r>
            <a:endParaRPr kumimoji="0" lang="en-US" sz="19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209800" y="328278"/>
            <a:ext cx="6477000" cy="640080"/>
          </a:xfrm>
        </p:spPr>
        <p:txBody>
          <a:bodyPr/>
          <a:lstStyle/>
          <a:p>
            <a:r>
              <a:rPr lang="en-CA" dirty="0" smtClean="0"/>
              <a:t>2NF: Partial Dependencies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>
            <a:normAutofit fontScale="90000"/>
          </a:bodyPr>
          <a:lstStyle/>
          <a:p>
            <a:pPr lvl="0" algn="r"/>
            <a:r>
              <a:rPr lang="en-CA" dirty="0" smtClean="0"/>
              <a:t>Customer Order View</a:t>
            </a:r>
            <a:br>
              <a:rPr lang="en-CA" dirty="0" smtClean="0"/>
            </a:br>
            <a:r>
              <a:rPr lang="en-CA" dirty="0" smtClean="0"/>
              <a:t>ERD – 3</a:t>
            </a:r>
            <a:r>
              <a:rPr lang="en-CA" baseline="30000" dirty="0" smtClean="0"/>
              <a:t>rd</a:t>
            </a:r>
            <a:r>
              <a:rPr lang="en-CA" dirty="0" smtClean="0"/>
              <a:t> Normal Form</a:t>
            </a:r>
            <a:endParaRPr lang="en-US" dirty="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4"/>
          </p:nvPr>
        </p:nvSpPr>
        <p:spPr>
          <a:xfrm>
            <a:off x="2206800" y="969336"/>
            <a:ext cx="6480000" cy="4114800"/>
          </a:xfrm>
        </p:spPr>
        <p:txBody>
          <a:bodyPr numCol="3">
            <a:normAutofit fontScale="62500" lnSpcReduction="20000"/>
          </a:bodyPr>
          <a:lstStyle/>
          <a:p>
            <a:pPr>
              <a:buNone/>
            </a:pPr>
            <a:r>
              <a:rPr lang="en-CA" b="1" u="sng" dirty="0" smtClean="0"/>
              <a:t>Order</a:t>
            </a:r>
          </a:p>
          <a:p>
            <a:r>
              <a:rPr lang="en-CA" b="1" dirty="0" err="1" smtClean="0"/>
              <a:t>OrderNumber</a:t>
            </a:r>
            <a:endParaRPr lang="en-CA" b="1" dirty="0" smtClean="0"/>
          </a:p>
          <a:p>
            <a:r>
              <a:rPr lang="en-CA" i="1" dirty="0" err="1" smtClean="0"/>
              <a:t>CustomerNumber</a:t>
            </a:r>
            <a:r>
              <a:rPr lang="en-CA" i="1" dirty="0" smtClean="0"/>
              <a:t> </a:t>
            </a:r>
            <a:r>
              <a:rPr lang="en-CA" sz="1900" b="1" dirty="0" smtClean="0">
                <a:solidFill>
                  <a:schemeClr val="accent1">
                    <a:lumMod val="75000"/>
                  </a:schemeClr>
                </a:solidFill>
              </a:rPr>
              <a:t>(FK)</a:t>
            </a:r>
            <a:endParaRPr lang="en-CA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CA" dirty="0" smtClean="0"/>
              <a:t>Date</a:t>
            </a:r>
          </a:p>
          <a:p>
            <a:r>
              <a:rPr lang="en-CA" dirty="0" smtClean="0"/>
              <a:t>Subtotal</a:t>
            </a:r>
          </a:p>
          <a:p>
            <a:r>
              <a:rPr lang="en-CA" dirty="0" smtClean="0"/>
              <a:t>GST</a:t>
            </a:r>
          </a:p>
          <a:p>
            <a:r>
              <a:rPr lang="en-CA" dirty="0" smtClean="0"/>
              <a:t>Total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pPr>
              <a:buNone/>
            </a:pPr>
            <a:r>
              <a:rPr lang="en-CA" b="1" u="sng" dirty="0" err="1" smtClean="0"/>
              <a:t>OrderDetail</a:t>
            </a:r>
            <a:endParaRPr lang="en-CA" b="1" u="sng" dirty="0" smtClean="0"/>
          </a:p>
          <a:p>
            <a:r>
              <a:rPr lang="en-CA" b="1" i="1" dirty="0" err="1" smtClean="0"/>
              <a:t>OrderNumber</a:t>
            </a:r>
            <a:r>
              <a:rPr lang="en-CA" b="1" i="1" dirty="0" smtClean="0"/>
              <a:t> </a:t>
            </a: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</a:rPr>
              <a:t>(FK)</a:t>
            </a:r>
            <a:endParaRPr lang="en-CA" b="1" dirty="0" smtClean="0"/>
          </a:p>
          <a:p>
            <a:r>
              <a:rPr lang="en-CA" b="1" dirty="0" err="1" smtClean="0"/>
              <a:t>ItemNumber</a:t>
            </a:r>
            <a:r>
              <a:rPr lang="en-CA" b="1" i="1" dirty="0" smtClean="0"/>
              <a:t> </a:t>
            </a: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</a:rPr>
              <a:t>(FK)</a:t>
            </a:r>
            <a:endParaRPr lang="en-CA" b="1" dirty="0" smtClean="0"/>
          </a:p>
          <a:p>
            <a:r>
              <a:rPr lang="en-CA" dirty="0" smtClean="0"/>
              <a:t>Quantity</a:t>
            </a:r>
          </a:p>
          <a:p>
            <a:r>
              <a:rPr lang="en-CA" dirty="0" err="1" smtClean="0"/>
              <a:t>SellingPrice</a:t>
            </a:r>
            <a:endParaRPr lang="en-CA" dirty="0" smtClean="0"/>
          </a:p>
          <a:p>
            <a:r>
              <a:rPr lang="en-CA" dirty="0" smtClean="0"/>
              <a:t>Amount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pPr>
              <a:buNone/>
            </a:pPr>
            <a:r>
              <a:rPr lang="en-CA" b="1" u="sng" dirty="0" smtClean="0"/>
              <a:t>Item</a:t>
            </a:r>
          </a:p>
          <a:p>
            <a:r>
              <a:rPr lang="en-CA" b="1" dirty="0" err="1" smtClean="0"/>
              <a:t>ItemNumber</a:t>
            </a:r>
            <a:endParaRPr lang="en-CA" b="1" dirty="0" smtClean="0"/>
          </a:p>
          <a:p>
            <a:r>
              <a:rPr lang="en-CA" dirty="0" smtClean="0"/>
              <a:t>Description</a:t>
            </a:r>
          </a:p>
          <a:p>
            <a:r>
              <a:rPr lang="en-CA" dirty="0" err="1" smtClean="0"/>
              <a:t>CurrentPrice</a:t>
            </a: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>
          <a:xfrm>
            <a:off x="304800" y="328278"/>
            <a:ext cx="1828800" cy="640080"/>
          </a:xfrm>
        </p:spPr>
        <p:txBody>
          <a:bodyPr>
            <a:normAutofit/>
          </a:bodyPr>
          <a:lstStyle/>
          <a:p>
            <a:r>
              <a:rPr lang="en-CA" dirty="0" smtClean="0"/>
              <a:t>3NF: Transitive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8800" y="2971800"/>
            <a:ext cx="6858000" cy="2031325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tx2"/>
                </a:solidFill>
              </a:rPr>
              <a:t>After completing 3</a:t>
            </a:r>
            <a:r>
              <a:rPr lang="en-CA" baseline="30000" dirty="0" smtClean="0">
                <a:solidFill>
                  <a:schemeClr val="tx2"/>
                </a:solidFill>
              </a:rPr>
              <a:t>rd</a:t>
            </a:r>
            <a:r>
              <a:rPr lang="en-CA" dirty="0" smtClean="0">
                <a:solidFill>
                  <a:schemeClr val="tx2"/>
                </a:solidFill>
              </a:rPr>
              <a:t> Normal Form, the ERD is almost complete.</a:t>
            </a:r>
          </a:p>
          <a:p>
            <a:endParaRPr lang="en-CA" dirty="0" smtClean="0">
              <a:solidFill>
                <a:schemeClr val="tx2"/>
              </a:solidFill>
            </a:endParaRPr>
          </a:p>
          <a:p>
            <a:r>
              <a:rPr lang="en-CA" dirty="0" smtClean="0">
                <a:solidFill>
                  <a:schemeClr val="tx2"/>
                </a:solidFill>
              </a:rPr>
              <a:t>To finish the ERD, re-draw the tables as “boxes” and attach lines between the tables wherever there are Foreign Key (FK) relationships.</a:t>
            </a:r>
          </a:p>
          <a:p>
            <a:endParaRPr lang="en-CA" dirty="0" smtClean="0">
              <a:solidFill>
                <a:schemeClr val="tx2"/>
              </a:solidFill>
            </a:endParaRPr>
          </a:p>
          <a:p>
            <a:r>
              <a:rPr lang="en-CA" dirty="0" smtClean="0">
                <a:solidFill>
                  <a:schemeClr val="tx2"/>
                </a:solidFill>
              </a:rPr>
              <a:t>After drawing the ERD, create some sentences to describe the relationships.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52400" y="997227"/>
            <a:ext cx="2133600" cy="2460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700"/>
              </a:spcBef>
            </a:pPr>
            <a:r>
              <a:rPr lang="en-CA" sz="1500" b="1" u="sng" dirty="0" smtClean="0"/>
              <a:t>Customer</a:t>
            </a:r>
          </a:p>
          <a:p>
            <a:pPr marL="392400" indent="-273600">
              <a:lnSpc>
                <a:spcPct val="80000"/>
              </a:lnSpc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CA" sz="1400" b="1" dirty="0" err="1" smtClean="0"/>
              <a:t>CustomerNumber</a:t>
            </a:r>
            <a:endParaRPr lang="en-CA" sz="1500" b="1" dirty="0" smtClean="0"/>
          </a:p>
          <a:p>
            <a:pPr marL="392400" indent="-273600">
              <a:lnSpc>
                <a:spcPct val="80000"/>
              </a:lnSpc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CA" sz="1500" dirty="0" err="1" smtClean="0">
                <a:solidFill>
                  <a:schemeClr val="tx2"/>
                </a:solidFill>
              </a:rPr>
              <a:t>FirstName</a:t>
            </a:r>
            <a:endParaRPr lang="en-CA" sz="1500" dirty="0" smtClean="0">
              <a:solidFill>
                <a:schemeClr val="tx2"/>
              </a:solidFill>
            </a:endParaRPr>
          </a:p>
          <a:p>
            <a:pPr marL="392400" indent="-273600">
              <a:lnSpc>
                <a:spcPct val="80000"/>
              </a:lnSpc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CA" sz="1500" dirty="0" err="1" smtClean="0">
                <a:solidFill>
                  <a:schemeClr val="tx2"/>
                </a:solidFill>
              </a:rPr>
              <a:t>LastName</a:t>
            </a:r>
            <a:endParaRPr lang="en-CA" sz="1500" dirty="0" smtClean="0">
              <a:solidFill>
                <a:schemeClr val="tx2"/>
              </a:solidFill>
            </a:endParaRPr>
          </a:p>
          <a:p>
            <a:pPr marL="392400" indent="-273600">
              <a:lnSpc>
                <a:spcPct val="80000"/>
              </a:lnSpc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CA" sz="1500" dirty="0" smtClean="0">
                <a:solidFill>
                  <a:schemeClr val="tx2"/>
                </a:solidFill>
              </a:rPr>
              <a:t>Address</a:t>
            </a:r>
          </a:p>
          <a:p>
            <a:pPr marL="392400" indent="-273600">
              <a:lnSpc>
                <a:spcPct val="80000"/>
              </a:lnSpc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CA" sz="1500" dirty="0" smtClean="0">
                <a:solidFill>
                  <a:schemeClr val="tx2"/>
                </a:solidFill>
              </a:rPr>
              <a:t>City</a:t>
            </a:r>
          </a:p>
          <a:p>
            <a:pPr marL="392400" indent="-273600">
              <a:lnSpc>
                <a:spcPct val="80000"/>
              </a:lnSpc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CA" sz="1500" dirty="0" smtClean="0">
                <a:solidFill>
                  <a:schemeClr val="tx2"/>
                </a:solidFill>
              </a:rPr>
              <a:t>Province</a:t>
            </a:r>
          </a:p>
          <a:p>
            <a:pPr marL="392400" indent="-273600">
              <a:lnSpc>
                <a:spcPct val="80000"/>
              </a:lnSpc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CA" sz="1500" dirty="0" err="1" smtClean="0">
                <a:solidFill>
                  <a:schemeClr val="tx2"/>
                </a:solidFill>
              </a:rPr>
              <a:t>PostalCode</a:t>
            </a:r>
            <a:endParaRPr lang="en-CA" sz="1500" dirty="0" smtClean="0">
              <a:solidFill>
                <a:schemeClr val="tx2"/>
              </a:solidFill>
            </a:endParaRPr>
          </a:p>
          <a:p>
            <a:pPr marL="392400" indent="-273600">
              <a:lnSpc>
                <a:spcPct val="80000"/>
              </a:lnSpc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CA" sz="1500" dirty="0" smtClean="0">
                <a:solidFill>
                  <a:schemeClr val="tx2"/>
                </a:solidFill>
              </a:rPr>
              <a:t>Phone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uiExpand="1" build="p" animBg="1"/>
      <p:bldP spid="10" grpId="0" build="p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9"/>
          <p:cNvSpPr txBox="1">
            <a:spLocks/>
          </p:cNvSpPr>
          <p:nvPr/>
        </p:nvSpPr>
        <p:spPr>
          <a:xfrm>
            <a:off x="304800" y="330642"/>
            <a:ext cx="8382000" cy="640080"/>
          </a:xfrm>
          <a:prstGeom prst="rect">
            <a:avLst/>
          </a:prstGeo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>
            <a:normAutofit/>
          </a:bodyPr>
          <a:lstStyle/>
          <a:p>
            <a:pPr marL="64008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CA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Moving from Zero-Normal Form (0NF) to Third-Normal Form (3NF) - </a:t>
            </a:r>
            <a:r>
              <a:rPr kumimoji="0" lang="en-CA" sz="19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Complete</a:t>
            </a:r>
            <a:endParaRPr kumimoji="0" lang="en-US" sz="19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>
            <a:normAutofit fontScale="90000"/>
          </a:bodyPr>
          <a:lstStyle/>
          <a:p>
            <a:pPr lvl="0" algn="r"/>
            <a:r>
              <a:rPr lang="en-CA" dirty="0" smtClean="0"/>
              <a:t>Customer Order View</a:t>
            </a:r>
            <a:br>
              <a:rPr lang="en-CA" dirty="0" smtClean="0"/>
            </a:br>
            <a:r>
              <a:rPr lang="en-CA" dirty="0" smtClean="0"/>
              <a:t>ERD – 3</a:t>
            </a:r>
            <a:r>
              <a:rPr lang="en-CA" baseline="30000" dirty="0" smtClean="0"/>
              <a:t>rd</a:t>
            </a:r>
            <a:r>
              <a:rPr lang="en-CA" dirty="0" smtClean="0"/>
              <a:t> Normal Form</a:t>
            </a:r>
            <a:endParaRPr lang="en-US" dirty="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4"/>
          </p:nvPr>
        </p:nvSpPr>
        <p:spPr>
          <a:xfrm>
            <a:off x="2206800" y="969336"/>
            <a:ext cx="6480000" cy="4114800"/>
          </a:xfrm>
        </p:spPr>
        <p:txBody>
          <a:bodyPr numCol="3">
            <a:normAutofit fontScale="62500" lnSpcReduction="20000"/>
          </a:bodyPr>
          <a:lstStyle/>
          <a:p>
            <a:pPr>
              <a:buNone/>
            </a:pPr>
            <a:r>
              <a:rPr lang="en-CA" b="1" u="sng" dirty="0" smtClean="0"/>
              <a:t>Order</a:t>
            </a:r>
          </a:p>
          <a:p>
            <a:r>
              <a:rPr lang="en-CA" b="1" dirty="0" err="1" smtClean="0"/>
              <a:t>OrderNumber</a:t>
            </a:r>
            <a:endParaRPr lang="en-CA" b="1" dirty="0" smtClean="0"/>
          </a:p>
          <a:p>
            <a:r>
              <a:rPr lang="en-CA" i="1" dirty="0" err="1" smtClean="0"/>
              <a:t>CustomerNumber</a:t>
            </a:r>
            <a:r>
              <a:rPr lang="en-CA" i="1" dirty="0" smtClean="0"/>
              <a:t> </a:t>
            </a:r>
            <a:r>
              <a:rPr lang="en-CA" sz="1900" b="1" dirty="0" smtClean="0">
                <a:solidFill>
                  <a:schemeClr val="accent1">
                    <a:lumMod val="75000"/>
                  </a:schemeClr>
                </a:solidFill>
              </a:rPr>
              <a:t>(FK)</a:t>
            </a:r>
            <a:endParaRPr lang="en-CA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CA" dirty="0" smtClean="0"/>
              <a:t>Date</a:t>
            </a:r>
          </a:p>
          <a:p>
            <a:r>
              <a:rPr lang="en-CA" dirty="0" smtClean="0"/>
              <a:t>Subtotal</a:t>
            </a:r>
          </a:p>
          <a:p>
            <a:r>
              <a:rPr lang="en-CA" dirty="0" smtClean="0"/>
              <a:t>GST</a:t>
            </a:r>
          </a:p>
          <a:p>
            <a:r>
              <a:rPr lang="en-CA" dirty="0" smtClean="0"/>
              <a:t>Total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pPr>
              <a:buNone/>
            </a:pPr>
            <a:r>
              <a:rPr lang="en-CA" b="1" u="sng" dirty="0" err="1" smtClean="0"/>
              <a:t>OrderDetail</a:t>
            </a:r>
            <a:endParaRPr lang="en-CA" b="1" u="sng" dirty="0" smtClean="0"/>
          </a:p>
          <a:p>
            <a:r>
              <a:rPr lang="en-CA" b="1" i="1" dirty="0" err="1" smtClean="0"/>
              <a:t>OrderNumber</a:t>
            </a:r>
            <a:r>
              <a:rPr lang="en-CA" b="1" i="1" dirty="0" smtClean="0"/>
              <a:t> </a:t>
            </a: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</a:rPr>
              <a:t>(FK)</a:t>
            </a:r>
            <a:endParaRPr lang="en-CA" b="1" dirty="0" smtClean="0"/>
          </a:p>
          <a:p>
            <a:r>
              <a:rPr lang="en-CA" b="1" dirty="0" err="1" smtClean="0"/>
              <a:t>ItemNumber</a:t>
            </a:r>
            <a:r>
              <a:rPr lang="en-CA" b="1" i="1" dirty="0" smtClean="0"/>
              <a:t> </a:t>
            </a: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</a:rPr>
              <a:t>(FK)</a:t>
            </a:r>
            <a:endParaRPr lang="en-CA" b="1" dirty="0" smtClean="0"/>
          </a:p>
          <a:p>
            <a:r>
              <a:rPr lang="en-CA" dirty="0" smtClean="0"/>
              <a:t>Quantity</a:t>
            </a:r>
          </a:p>
          <a:p>
            <a:r>
              <a:rPr lang="en-CA" dirty="0" err="1" smtClean="0"/>
              <a:t>SellingPrice</a:t>
            </a:r>
            <a:endParaRPr lang="en-CA" dirty="0" smtClean="0"/>
          </a:p>
          <a:p>
            <a:r>
              <a:rPr lang="en-CA" dirty="0" smtClean="0"/>
              <a:t>Amount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pPr>
              <a:buNone/>
            </a:pPr>
            <a:r>
              <a:rPr lang="en-CA" b="1" u="sng" dirty="0" smtClean="0"/>
              <a:t>Item</a:t>
            </a:r>
          </a:p>
          <a:p>
            <a:r>
              <a:rPr lang="en-CA" b="1" dirty="0" err="1" smtClean="0"/>
              <a:t>ItemNumber</a:t>
            </a:r>
            <a:endParaRPr lang="en-CA" b="1" dirty="0" smtClean="0"/>
          </a:p>
          <a:p>
            <a:r>
              <a:rPr lang="en-CA" dirty="0" smtClean="0"/>
              <a:t>Description</a:t>
            </a:r>
          </a:p>
          <a:p>
            <a:r>
              <a:rPr lang="en-CA" dirty="0" err="1" smtClean="0"/>
              <a:t>CurrentPrice</a:t>
            </a: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152400" y="997227"/>
            <a:ext cx="2133600" cy="2460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700"/>
              </a:spcBef>
            </a:pPr>
            <a:r>
              <a:rPr lang="en-CA" sz="1500" b="1" u="sng" dirty="0" smtClean="0"/>
              <a:t>Customer</a:t>
            </a:r>
          </a:p>
          <a:p>
            <a:pPr marL="392400" indent="-273600">
              <a:lnSpc>
                <a:spcPct val="80000"/>
              </a:lnSpc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CA" sz="1400" b="1" dirty="0" err="1" smtClean="0"/>
              <a:t>CustomerNumber</a:t>
            </a:r>
            <a:endParaRPr lang="en-CA" sz="1500" b="1" dirty="0" smtClean="0"/>
          </a:p>
          <a:p>
            <a:pPr marL="392400" indent="-273600">
              <a:lnSpc>
                <a:spcPct val="80000"/>
              </a:lnSpc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CA" sz="1500" dirty="0" err="1" smtClean="0">
                <a:solidFill>
                  <a:schemeClr val="tx2"/>
                </a:solidFill>
              </a:rPr>
              <a:t>FirstName</a:t>
            </a:r>
            <a:endParaRPr lang="en-CA" sz="1500" dirty="0" smtClean="0">
              <a:solidFill>
                <a:schemeClr val="tx2"/>
              </a:solidFill>
            </a:endParaRPr>
          </a:p>
          <a:p>
            <a:pPr marL="392400" indent="-273600">
              <a:lnSpc>
                <a:spcPct val="80000"/>
              </a:lnSpc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CA" sz="1500" dirty="0" err="1" smtClean="0">
                <a:solidFill>
                  <a:schemeClr val="tx2"/>
                </a:solidFill>
              </a:rPr>
              <a:t>LastName</a:t>
            </a:r>
            <a:endParaRPr lang="en-CA" sz="1500" dirty="0" smtClean="0">
              <a:solidFill>
                <a:schemeClr val="tx2"/>
              </a:solidFill>
            </a:endParaRPr>
          </a:p>
          <a:p>
            <a:pPr marL="392400" indent="-273600">
              <a:lnSpc>
                <a:spcPct val="80000"/>
              </a:lnSpc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CA" sz="1500" dirty="0" smtClean="0">
                <a:solidFill>
                  <a:schemeClr val="tx2"/>
                </a:solidFill>
              </a:rPr>
              <a:t>Address</a:t>
            </a:r>
          </a:p>
          <a:p>
            <a:pPr marL="392400" indent="-273600">
              <a:lnSpc>
                <a:spcPct val="80000"/>
              </a:lnSpc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CA" sz="1500" dirty="0" smtClean="0">
                <a:solidFill>
                  <a:schemeClr val="tx2"/>
                </a:solidFill>
              </a:rPr>
              <a:t>City</a:t>
            </a:r>
          </a:p>
          <a:p>
            <a:pPr marL="392400" indent="-273600">
              <a:lnSpc>
                <a:spcPct val="80000"/>
              </a:lnSpc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CA" sz="1500" dirty="0" smtClean="0">
                <a:solidFill>
                  <a:schemeClr val="tx2"/>
                </a:solidFill>
              </a:rPr>
              <a:t>Province</a:t>
            </a:r>
          </a:p>
          <a:p>
            <a:pPr marL="392400" indent="-273600">
              <a:lnSpc>
                <a:spcPct val="80000"/>
              </a:lnSpc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CA" sz="1500" dirty="0" err="1" smtClean="0">
                <a:solidFill>
                  <a:schemeClr val="tx2"/>
                </a:solidFill>
              </a:rPr>
              <a:t>PostalCode</a:t>
            </a:r>
            <a:endParaRPr lang="en-CA" sz="1500" dirty="0" smtClean="0">
              <a:solidFill>
                <a:schemeClr val="tx2"/>
              </a:solidFill>
            </a:endParaRPr>
          </a:p>
          <a:p>
            <a:pPr marL="392400" indent="-273600">
              <a:lnSpc>
                <a:spcPct val="80000"/>
              </a:lnSpc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CA" sz="1500" dirty="0" smtClean="0">
                <a:solidFill>
                  <a:schemeClr val="tx2"/>
                </a:solidFill>
              </a:rPr>
              <a:t>Phone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Customer Details View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CA" dirty="0" smtClean="0"/>
              <a:t>Examine the form for labels on data </a:t>
            </a:r>
          </a:p>
          <a:p>
            <a:r>
              <a:rPr lang="en-CA" dirty="0" smtClean="0"/>
              <a:t>(Labels are often the meta-data)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1905000"/>
            <a:ext cx="23622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0" y="2590800"/>
            <a:ext cx="22860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0" y="2933700"/>
            <a:ext cx="22860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0" y="3276600"/>
            <a:ext cx="22860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0" y="3619500"/>
            <a:ext cx="22860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0" y="3962400"/>
            <a:ext cx="22860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24000" y="4591878"/>
            <a:ext cx="22860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</p:nvPr>
        </p:nvGraphicFramePr>
        <p:xfrm>
          <a:off x="1478064" y="1920159"/>
          <a:ext cx="6187872" cy="3017682"/>
        </p:xfrm>
        <a:graphic>
          <a:graphicData uri="http://schemas.openxmlformats.org/drawingml/2006/table">
            <a:tbl>
              <a:tblPr/>
              <a:tblGrid>
                <a:gridCol w="2705666"/>
                <a:gridCol w="3482206"/>
              </a:tblGrid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>
                          <a:latin typeface="Times New Roman"/>
                          <a:ea typeface="Times New Roman"/>
                          <a:cs typeface="Arial"/>
                        </a:rPr>
                        <a:t>Customer Details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25737" marR="12573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>
                          <a:latin typeface="Times New Roman"/>
                          <a:ea typeface="Times New Roman"/>
                          <a:cs typeface="Arial"/>
                        </a:rPr>
                        <a:t>Customer Number: 137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25737" marR="125737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2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125737" marR="12573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2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125737" marR="125737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Name: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25737" marR="12573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Fred Smith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25737" marR="125737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Address: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25737" marR="12573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Times New Roman"/>
                          <a:ea typeface="Times New Roman"/>
                          <a:cs typeface="Arial"/>
                        </a:rPr>
                        <a:t>123 </a:t>
                      </a:r>
                      <a:r>
                        <a:rPr lang="en-US" sz="2200" dirty="0" err="1">
                          <a:latin typeface="Times New Roman"/>
                          <a:ea typeface="Times New Roman"/>
                          <a:cs typeface="Arial"/>
                        </a:rPr>
                        <a:t>SomeWhere</a:t>
                      </a:r>
                      <a:r>
                        <a:rPr lang="en-US" sz="2200" dirty="0">
                          <a:latin typeface="Times New Roman"/>
                          <a:ea typeface="Times New Roman"/>
                          <a:cs typeface="Arial"/>
                        </a:rPr>
                        <a:t> St.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25737" marR="125737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City: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25737" marR="12573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Edmonton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25737" marR="125737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Province: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25737" marR="12573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Alberta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25737" marR="125737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Postal Code: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25737" marR="12573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T5H 2J9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25737" marR="125737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2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125737" marR="12573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2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125737" marR="125737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Times New Roman"/>
                          <a:ea typeface="Times New Roman"/>
                          <a:cs typeface="Arial"/>
                        </a:rPr>
                        <a:t>Home Phone: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25737" marR="12573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Times New Roman"/>
                          <a:ea typeface="Times New Roman"/>
                          <a:cs typeface="Arial"/>
                        </a:rPr>
                        <a:t>436 - 7867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25737" marR="125737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Customer Details View</a:t>
            </a:r>
            <a:br>
              <a:rPr lang="en-CA" dirty="0" smtClean="0"/>
            </a:br>
            <a:r>
              <a:rPr lang="en-CA" dirty="0" smtClean="0"/>
              <a:t>0NF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Original Form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CA" dirty="0" smtClean="0"/>
              <a:t>0NF: List the Data Attributes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 dirty="0" err="1" smtClean="0"/>
              <a:t>CustomerNumber</a:t>
            </a:r>
            <a:endParaRPr lang="en-CA" dirty="0" smtClean="0"/>
          </a:p>
          <a:p>
            <a:r>
              <a:rPr lang="en-CA" dirty="0" smtClean="0"/>
              <a:t>Name</a:t>
            </a:r>
          </a:p>
          <a:p>
            <a:r>
              <a:rPr lang="en-CA" dirty="0" smtClean="0"/>
              <a:t>Address</a:t>
            </a:r>
          </a:p>
          <a:p>
            <a:r>
              <a:rPr lang="en-CA" dirty="0" smtClean="0"/>
              <a:t>City</a:t>
            </a:r>
          </a:p>
          <a:p>
            <a:r>
              <a:rPr lang="en-CA" dirty="0" smtClean="0"/>
              <a:t>Province</a:t>
            </a:r>
          </a:p>
          <a:p>
            <a:r>
              <a:rPr lang="en-CA" dirty="0" err="1" smtClean="0"/>
              <a:t>PostalCode</a:t>
            </a:r>
            <a:endParaRPr lang="en-CA" dirty="0" smtClean="0"/>
          </a:p>
          <a:p>
            <a:r>
              <a:rPr lang="en-CA" dirty="0" err="1" smtClean="0"/>
              <a:t>HomePhone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09800" y="990600"/>
            <a:ext cx="1295400" cy="685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2019300"/>
            <a:ext cx="1676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" y="2362200"/>
            <a:ext cx="1676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2998305"/>
            <a:ext cx="1676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3341205"/>
            <a:ext cx="1676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3684105"/>
            <a:ext cx="1676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7200" y="4313583"/>
            <a:ext cx="1676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2"/>
          </p:nvPr>
        </p:nvGraphicFramePr>
        <p:xfrm>
          <a:off x="457200" y="969963"/>
          <a:ext cx="4022593" cy="3688206"/>
        </p:xfrm>
        <a:graphic>
          <a:graphicData uri="http://schemas.openxmlformats.org/drawingml/2006/table">
            <a:tbl>
              <a:tblPr/>
              <a:tblGrid>
                <a:gridCol w="1758891"/>
                <a:gridCol w="2263702"/>
              </a:tblGrid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>
                          <a:latin typeface="Times New Roman"/>
                          <a:ea typeface="Times New Roman"/>
                          <a:cs typeface="Arial"/>
                        </a:rPr>
                        <a:t>Customer Details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>
                          <a:latin typeface="Times New Roman"/>
                          <a:ea typeface="Times New Roman"/>
                          <a:cs typeface="Arial"/>
                        </a:rPr>
                        <a:t>Customer Number: </a:t>
                      </a:r>
                      <a:r>
                        <a:rPr lang="en-US" sz="2200" b="1" dirty="0" smtClean="0">
                          <a:latin typeface="Times New Roman"/>
                          <a:ea typeface="Times New Roman"/>
                          <a:cs typeface="Arial"/>
                        </a:rPr>
                        <a:t>  137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2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81739" marR="8173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2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81739" marR="81739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Name: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Times New Roman"/>
                          <a:ea typeface="Times New Roman"/>
                          <a:cs typeface="Arial"/>
                        </a:rPr>
                        <a:t>Fred Smith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Address: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Times New Roman"/>
                          <a:ea typeface="Times New Roman"/>
                          <a:cs typeface="Arial"/>
                        </a:rPr>
                        <a:t>123 </a:t>
                      </a:r>
                      <a:r>
                        <a:rPr lang="en-US" sz="2200" dirty="0" err="1">
                          <a:latin typeface="Times New Roman"/>
                          <a:ea typeface="Times New Roman"/>
                          <a:cs typeface="Arial"/>
                        </a:rPr>
                        <a:t>SomeWhere</a:t>
                      </a:r>
                      <a:r>
                        <a:rPr lang="en-US" sz="2200" dirty="0">
                          <a:latin typeface="Times New Roman"/>
                          <a:ea typeface="Times New Roman"/>
                          <a:cs typeface="Arial"/>
                        </a:rPr>
                        <a:t> St.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City: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Edmonton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Province: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Alberta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Postal Code: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T5H 2J9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2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81739" marR="8173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2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81739" marR="81739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Home Phone: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Times New Roman"/>
                          <a:ea typeface="Times New Roman"/>
                          <a:cs typeface="Arial"/>
                        </a:rPr>
                        <a:t>436 - 7867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5" presetClass="emph" presetSubtype="0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6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100"/>
                            </p:stCondLst>
                            <p:childTnLst>
                              <p:par>
                                <p:cTn id="38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0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9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1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5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9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animBg="1"/>
      <p:bldP spid="14" grpId="1" build="p"/>
      <p:bldP spid="15" grpId="0" uiExpand="1" build="p" animBg="1"/>
      <p:bldP spid="5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sz="quarter" idx="2"/>
          </p:nvPr>
        </p:nvGraphicFramePr>
        <p:xfrm>
          <a:off x="457200" y="969963"/>
          <a:ext cx="4022593" cy="3688206"/>
        </p:xfrm>
        <a:graphic>
          <a:graphicData uri="http://schemas.openxmlformats.org/drawingml/2006/table">
            <a:tbl>
              <a:tblPr/>
              <a:tblGrid>
                <a:gridCol w="1758891"/>
                <a:gridCol w="2263702"/>
              </a:tblGrid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>
                          <a:latin typeface="Times New Roman"/>
                          <a:ea typeface="Times New Roman"/>
                          <a:cs typeface="Arial"/>
                        </a:rPr>
                        <a:t>Customer Details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>
                          <a:latin typeface="Times New Roman"/>
                          <a:ea typeface="Times New Roman"/>
                          <a:cs typeface="Arial"/>
                        </a:rPr>
                        <a:t>Customer Number: </a:t>
                      </a:r>
                      <a:r>
                        <a:rPr lang="en-US" sz="2200" b="1" dirty="0" smtClean="0">
                          <a:latin typeface="Times New Roman"/>
                          <a:ea typeface="Times New Roman"/>
                          <a:cs typeface="Arial"/>
                        </a:rPr>
                        <a:t>  137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2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81739" marR="8173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2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81739" marR="81739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Name: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Times New Roman"/>
                          <a:ea typeface="Times New Roman"/>
                          <a:cs typeface="Arial"/>
                        </a:rPr>
                        <a:t>Fred Smith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Address: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Times New Roman"/>
                          <a:ea typeface="Times New Roman"/>
                          <a:cs typeface="Arial"/>
                        </a:rPr>
                        <a:t>123 </a:t>
                      </a:r>
                      <a:r>
                        <a:rPr lang="en-US" sz="2200" dirty="0" err="1">
                          <a:latin typeface="Times New Roman"/>
                          <a:ea typeface="Times New Roman"/>
                          <a:cs typeface="Arial"/>
                        </a:rPr>
                        <a:t>SomeWhere</a:t>
                      </a:r>
                      <a:r>
                        <a:rPr lang="en-US" sz="2200" dirty="0">
                          <a:latin typeface="Times New Roman"/>
                          <a:ea typeface="Times New Roman"/>
                          <a:cs typeface="Arial"/>
                        </a:rPr>
                        <a:t> St.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City: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Edmonton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Province: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Alberta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Postal Code: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T5H 2J9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2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81739" marR="8173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2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81739" marR="81739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Home Phone: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Times New Roman"/>
                          <a:ea typeface="Times New Roman"/>
                          <a:cs typeface="Arial"/>
                        </a:rPr>
                        <a:t>436 - 7867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Customer Details View</a:t>
            </a:r>
            <a:br>
              <a:rPr lang="en-CA" dirty="0" smtClean="0"/>
            </a:br>
            <a:r>
              <a:rPr lang="en-CA" dirty="0" smtClean="0"/>
              <a:t>0NF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Original Form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CA" dirty="0" smtClean="0"/>
              <a:t>0NF: Atomization of Attributes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29200" y="1477617"/>
            <a:ext cx="12954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29400" y="1371600"/>
            <a:ext cx="1676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err="1" smtClean="0">
                <a:solidFill>
                  <a:schemeClr val="tx1"/>
                </a:solidFill>
              </a:rPr>
              <a:t>FirstName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29400" y="1714500"/>
            <a:ext cx="1676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err="1" smtClean="0">
                <a:solidFill>
                  <a:schemeClr val="tx1"/>
                </a:solidFill>
              </a:rPr>
              <a:t>LastName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 dirty="0" err="1" smtClean="0"/>
              <a:t>CustomerNumber</a:t>
            </a:r>
            <a:endParaRPr lang="en-CA" dirty="0" smtClean="0"/>
          </a:p>
          <a:p>
            <a:r>
              <a:rPr lang="en-CA" dirty="0" smtClean="0"/>
              <a:t>Name</a:t>
            </a:r>
          </a:p>
          <a:p>
            <a:r>
              <a:rPr lang="en-CA" dirty="0" smtClean="0"/>
              <a:t>Address</a:t>
            </a:r>
          </a:p>
          <a:p>
            <a:r>
              <a:rPr lang="en-CA" dirty="0" smtClean="0"/>
              <a:t>City</a:t>
            </a:r>
          </a:p>
          <a:p>
            <a:r>
              <a:rPr lang="en-CA" dirty="0" smtClean="0"/>
              <a:t>Province</a:t>
            </a:r>
          </a:p>
          <a:p>
            <a:r>
              <a:rPr lang="en-CA" dirty="0" err="1" smtClean="0"/>
              <a:t>PostalCode</a:t>
            </a:r>
            <a:endParaRPr lang="en-CA" dirty="0" smtClean="0"/>
          </a:p>
          <a:p>
            <a:r>
              <a:rPr lang="en-CA" dirty="0" err="1" smtClean="0"/>
              <a:t>HomePhone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5" presetClass="emph" presetSubtype="0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5" grpId="0" animBg="1"/>
      <p:bldP spid="7" grpId="0" animBg="1"/>
      <p:bldP spid="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 dirty="0" err="1" smtClean="0"/>
              <a:t>CustomerNumber</a:t>
            </a:r>
            <a:endParaRPr lang="en-CA" dirty="0" smtClean="0"/>
          </a:p>
          <a:p>
            <a:r>
              <a:rPr lang="en-CA" dirty="0" err="1" smtClean="0"/>
              <a:t>FirstName</a:t>
            </a:r>
            <a:endParaRPr lang="en-CA" dirty="0" smtClean="0"/>
          </a:p>
          <a:p>
            <a:r>
              <a:rPr lang="en-CA" dirty="0" err="1" smtClean="0"/>
              <a:t>LastName</a:t>
            </a:r>
            <a:endParaRPr lang="en-CA" dirty="0" smtClean="0"/>
          </a:p>
          <a:p>
            <a:r>
              <a:rPr lang="en-CA" dirty="0" smtClean="0"/>
              <a:t>Address</a:t>
            </a:r>
          </a:p>
          <a:p>
            <a:r>
              <a:rPr lang="en-CA" dirty="0" smtClean="0"/>
              <a:t>City</a:t>
            </a:r>
          </a:p>
          <a:p>
            <a:r>
              <a:rPr lang="en-CA" dirty="0" smtClean="0"/>
              <a:t>Province</a:t>
            </a:r>
          </a:p>
          <a:p>
            <a:r>
              <a:rPr lang="en-CA" dirty="0" err="1" smtClean="0"/>
              <a:t>PostalCode</a:t>
            </a:r>
            <a:endParaRPr lang="en-CA" dirty="0" smtClean="0"/>
          </a:p>
          <a:p>
            <a:r>
              <a:rPr lang="en-CA" dirty="0" err="1" smtClean="0"/>
              <a:t>HomePhone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2"/>
          </p:nvPr>
        </p:nvGraphicFramePr>
        <p:xfrm>
          <a:off x="457200" y="969963"/>
          <a:ext cx="4022593" cy="3688206"/>
        </p:xfrm>
        <a:graphic>
          <a:graphicData uri="http://schemas.openxmlformats.org/drawingml/2006/table">
            <a:tbl>
              <a:tblPr/>
              <a:tblGrid>
                <a:gridCol w="1758891"/>
                <a:gridCol w="2263702"/>
              </a:tblGrid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>
                          <a:latin typeface="Times New Roman"/>
                          <a:ea typeface="Times New Roman"/>
                          <a:cs typeface="Arial"/>
                        </a:rPr>
                        <a:t>Customer Details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>
                          <a:latin typeface="Times New Roman"/>
                          <a:ea typeface="Times New Roman"/>
                          <a:cs typeface="Arial"/>
                        </a:rPr>
                        <a:t>Customer Number: </a:t>
                      </a:r>
                      <a:r>
                        <a:rPr lang="en-US" sz="2200" b="1" dirty="0" smtClean="0">
                          <a:latin typeface="Times New Roman"/>
                          <a:ea typeface="Times New Roman"/>
                          <a:cs typeface="Arial"/>
                        </a:rPr>
                        <a:t>  137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2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81739" marR="8173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2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81739" marR="81739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Name: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Times New Roman"/>
                          <a:ea typeface="Times New Roman"/>
                          <a:cs typeface="Arial"/>
                        </a:rPr>
                        <a:t>Fred Smith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Address: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Times New Roman"/>
                          <a:ea typeface="Times New Roman"/>
                          <a:cs typeface="Arial"/>
                        </a:rPr>
                        <a:t>123 </a:t>
                      </a:r>
                      <a:r>
                        <a:rPr lang="en-US" sz="2200" dirty="0" err="1">
                          <a:latin typeface="Times New Roman"/>
                          <a:ea typeface="Times New Roman"/>
                          <a:cs typeface="Arial"/>
                        </a:rPr>
                        <a:t>SomeWhere</a:t>
                      </a:r>
                      <a:r>
                        <a:rPr lang="en-US" sz="2200" dirty="0">
                          <a:latin typeface="Times New Roman"/>
                          <a:ea typeface="Times New Roman"/>
                          <a:cs typeface="Arial"/>
                        </a:rPr>
                        <a:t> St.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City: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Edmonton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Province: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Alberta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Postal Code: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T5H 2J9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2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81739" marR="8173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2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81739" marR="81739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Home Phone: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Times New Roman"/>
                          <a:ea typeface="Times New Roman"/>
                          <a:cs typeface="Arial"/>
                        </a:rPr>
                        <a:t>436 - 7867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Customer Details View</a:t>
            </a:r>
            <a:br>
              <a:rPr lang="en-CA" dirty="0" smtClean="0"/>
            </a:br>
            <a:r>
              <a:rPr lang="en-CA" dirty="0" smtClean="0"/>
              <a:t>0NF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Original Form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CA" dirty="0" smtClean="0"/>
              <a:t>0NF: Identify Repeating Groups</a:t>
            </a:r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6934200" y="1676400"/>
            <a:ext cx="1828800" cy="1981200"/>
          </a:xfrm>
          <a:prstGeom prst="wedgeRoundRectCallout">
            <a:avLst>
              <a:gd name="adj1" fmla="val -63768"/>
              <a:gd name="adj2" fmla="val -19774"/>
              <a:gd name="adj3" fmla="val 16667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accent5"/>
                </a:solidFill>
              </a:rPr>
              <a:t>No repeating groups of data in this form.</a:t>
            </a:r>
            <a:endParaRPr lang="en-US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5" presetClass="emph" presetSubtype="0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  <p:bldP spid="14" grpId="1" build="p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 dirty="0" err="1" smtClean="0"/>
              <a:t>CustomerNumber</a:t>
            </a:r>
            <a:endParaRPr lang="en-CA" dirty="0" smtClean="0"/>
          </a:p>
          <a:p>
            <a:r>
              <a:rPr lang="en-CA" dirty="0" err="1" smtClean="0"/>
              <a:t>FirstName</a:t>
            </a:r>
            <a:endParaRPr lang="en-CA" dirty="0" smtClean="0"/>
          </a:p>
          <a:p>
            <a:r>
              <a:rPr lang="en-CA" dirty="0" err="1" smtClean="0"/>
              <a:t>LastName</a:t>
            </a:r>
            <a:endParaRPr lang="en-CA" dirty="0" smtClean="0"/>
          </a:p>
          <a:p>
            <a:r>
              <a:rPr lang="en-CA" dirty="0" smtClean="0"/>
              <a:t>Address</a:t>
            </a:r>
          </a:p>
          <a:p>
            <a:r>
              <a:rPr lang="en-CA" dirty="0" smtClean="0"/>
              <a:t>City</a:t>
            </a:r>
          </a:p>
          <a:p>
            <a:r>
              <a:rPr lang="en-CA" dirty="0" smtClean="0"/>
              <a:t>Province</a:t>
            </a:r>
          </a:p>
          <a:p>
            <a:r>
              <a:rPr lang="en-CA" dirty="0" err="1" smtClean="0"/>
              <a:t>PostalCode</a:t>
            </a:r>
            <a:endParaRPr lang="en-CA" dirty="0" smtClean="0"/>
          </a:p>
          <a:p>
            <a:r>
              <a:rPr lang="en-CA" dirty="0" err="1" smtClean="0"/>
              <a:t>HomePhone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2"/>
          </p:nvPr>
        </p:nvGraphicFramePr>
        <p:xfrm>
          <a:off x="457200" y="969963"/>
          <a:ext cx="4022593" cy="3688206"/>
        </p:xfrm>
        <a:graphic>
          <a:graphicData uri="http://schemas.openxmlformats.org/drawingml/2006/table">
            <a:tbl>
              <a:tblPr/>
              <a:tblGrid>
                <a:gridCol w="1758891"/>
                <a:gridCol w="2263702"/>
              </a:tblGrid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>
                          <a:latin typeface="Times New Roman"/>
                          <a:ea typeface="Times New Roman"/>
                          <a:cs typeface="Arial"/>
                        </a:rPr>
                        <a:t>Customer Details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>
                          <a:latin typeface="Times New Roman"/>
                          <a:ea typeface="Times New Roman"/>
                          <a:cs typeface="Arial"/>
                        </a:rPr>
                        <a:t>Customer Number: </a:t>
                      </a:r>
                      <a:r>
                        <a:rPr lang="en-US" sz="2200" b="1" dirty="0" smtClean="0">
                          <a:latin typeface="Times New Roman"/>
                          <a:ea typeface="Times New Roman"/>
                          <a:cs typeface="Arial"/>
                        </a:rPr>
                        <a:t>  137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2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81739" marR="8173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2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81739" marR="81739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Name: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Times New Roman"/>
                          <a:ea typeface="Times New Roman"/>
                          <a:cs typeface="Arial"/>
                        </a:rPr>
                        <a:t>Fred Smith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Address: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Times New Roman"/>
                          <a:ea typeface="Times New Roman"/>
                          <a:cs typeface="Arial"/>
                        </a:rPr>
                        <a:t>123 </a:t>
                      </a:r>
                      <a:r>
                        <a:rPr lang="en-US" sz="2200" dirty="0" err="1">
                          <a:latin typeface="Times New Roman"/>
                          <a:ea typeface="Times New Roman"/>
                          <a:cs typeface="Arial"/>
                        </a:rPr>
                        <a:t>SomeWhere</a:t>
                      </a:r>
                      <a:r>
                        <a:rPr lang="en-US" sz="2200" dirty="0">
                          <a:latin typeface="Times New Roman"/>
                          <a:ea typeface="Times New Roman"/>
                          <a:cs typeface="Arial"/>
                        </a:rPr>
                        <a:t> St.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City: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Edmonton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Province: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Alberta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Postal Code: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T5H 2J9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2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81739" marR="8173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2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81739" marR="81739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Home Phone: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Times New Roman"/>
                          <a:ea typeface="Times New Roman"/>
                          <a:cs typeface="Arial"/>
                        </a:rPr>
                        <a:t>436 - 7867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Customer Details View</a:t>
            </a:r>
            <a:br>
              <a:rPr lang="en-CA" dirty="0" smtClean="0"/>
            </a:br>
            <a:r>
              <a:rPr lang="en-CA" dirty="0" smtClean="0"/>
              <a:t>0NF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Original Form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CA" dirty="0" smtClean="0"/>
              <a:t>0NF: Pick a Primary Key</a:t>
            </a:r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6934200" y="1676400"/>
            <a:ext cx="1828800" cy="1981200"/>
          </a:xfrm>
          <a:prstGeom prst="wedgeRoundRectCallout">
            <a:avLst>
              <a:gd name="adj1" fmla="val -42029"/>
              <a:gd name="adj2" fmla="val -63420"/>
              <a:gd name="adj3" fmla="val 16667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accent5"/>
                </a:solidFill>
              </a:rPr>
              <a:t>Pick a Primary Key</a:t>
            </a:r>
          </a:p>
          <a:p>
            <a:pPr algn="ctr"/>
            <a:endParaRPr lang="en-CA" b="1" dirty="0" smtClean="0">
              <a:solidFill>
                <a:schemeClr val="accent5"/>
              </a:solidFill>
            </a:endParaRPr>
          </a:p>
          <a:p>
            <a:pPr algn="ctr"/>
            <a:r>
              <a:rPr lang="en-CA" dirty="0" smtClean="0">
                <a:solidFill>
                  <a:schemeClr val="accent5"/>
                </a:solidFill>
              </a:rPr>
              <a:t>“What uniquely identifies this group of data?”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29200" y="990600"/>
            <a:ext cx="2895600" cy="4572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5" presetClass="emph" presetSubtype="0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  <p:bldP spid="14" grpId="1" build="p"/>
      <p:bldP spid="12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 dirty="0" err="1" smtClean="0"/>
              <a:t>CustomerNumber</a:t>
            </a:r>
            <a:endParaRPr lang="en-CA" dirty="0" smtClean="0"/>
          </a:p>
          <a:p>
            <a:r>
              <a:rPr lang="en-CA" dirty="0" err="1" smtClean="0"/>
              <a:t>FirstName</a:t>
            </a:r>
            <a:endParaRPr lang="en-CA" dirty="0" smtClean="0"/>
          </a:p>
          <a:p>
            <a:r>
              <a:rPr lang="en-CA" dirty="0" err="1" smtClean="0"/>
              <a:t>LastName</a:t>
            </a:r>
            <a:endParaRPr lang="en-CA" dirty="0" smtClean="0"/>
          </a:p>
          <a:p>
            <a:r>
              <a:rPr lang="en-CA" dirty="0" smtClean="0"/>
              <a:t>Address</a:t>
            </a:r>
          </a:p>
          <a:p>
            <a:r>
              <a:rPr lang="en-CA" dirty="0" smtClean="0"/>
              <a:t>City</a:t>
            </a:r>
          </a:p>
          <a:p>
            <a:r>
              <a:rPr lang="en-CA" dirty="0" smtClean="0"/>
              <a:t>Province</a:t>
            </a:r>
          </a:p>
          <a:p>
            <a:r>
              <a:rPr lang="en-CA" dirty="0" err="1" smtClean="0"/>
              <a:t>PostalCode</a:t>
            </a:r>
            <a:endParaRPr lang="en-CA" dirty="0" smtClean="0"/>
          </a:p>
          <a:p>
            <a:r>
              <a:rPr lang="en-CA" dirty="0" err="1" smtClean="0"/>
              <a:t>HomePhone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2"/>
          </p:nvPr>
        </p:nvGraphicFramePr>
        <p:xfrm>
          <a:off x="457200" y="969963"/>
          <a:ext cx="4022593" cy="3688206"/>
        </p:xfrm>
        <a:graphic>
          <a:graphicData uri="http://schemas.openxmlformats.org/drawingml/2006/table">
            <a:tbl>
              <a:tblPr/>
              <a:tblGrid>
                <a:gridCol w="1758891"/>
                <a:gridCol w="2263702"/>
              </a:tblGrid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>
                          <a:latin typeface="Times New Roman"/>
                          <a:ea typeface="Times New Roman"/>
                          <a:cs typeface="Arial"/>
                        </a:rPr>
                        <a:t>Customer Details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>
                          <a:latin typeface="Times New Roman"/>
                          <a:ea typeface="Times New Roman"/>
                          <a:cs typeface="Arial"/>
                        </a:rPr>
                        <a:t>Customer Number: </a:t>
                      </a:r>
                      <a:r>
                        <a:rPr lang="en-US" sz="2200" b="1" dirty="0" smtClean="0">
                          <a:latin typeface="Times New Roman"/>
                          <a:ea typeface="Times New Roman"/>
                          <a:cs typeface="Arial"/>
                        </a:rPr>
                        <a:t>  137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2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81739" marR="8173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2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81739" marR="81739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Name: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Times New Roman"/>
                          <a:ea typeface="Times New Roman"/>
                          <a:cs typeface="Arial"/>
                        </a:rPr>
                        <a:t>Fred Smith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Address: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Times New Roman"/>
                          <a:ea typeface="Times New Roman"/>
                          <a:cs typeface="Arial"/>
                        </a:rPr>
                        <a:t>123 </a:t>
                      </a:r>
                      <a:r>
                        <a:rPr lang="en-US" sz="2200" dirty="0" err="1">
                          <a:latin typeface="Times New Roman"/>
                          <a:ea typeface="Times New Roman"/>
                          <a:cs typeface="Arial"/>
                        </a:rPr>
                        <a:t>SomeWhere</a:t>
                      </a:r>
                      <a:r>
                        <a:rPr lang="en-US" sz="2200" dirty="0">
                          <a:latin typeface="Times New Roman"/>
                          <a:ea typeface="Times New Roman"/>
                          <a:cs typeface="Arial"/>
                        </a:rPr>
                        <a:t> St.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City: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Edmonton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Province: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Alberta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Postal Code: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T5H 2J9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2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81739" marR="8173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2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81739" marR="81739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Arial"/>
                        </a:rPr>
                        <a:t>Home Phone: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Times New Roman"/>
                          <a:ea typeface="Times New Roman"/>
                          <a:cs typeface="Arial"/>
                        </a:rPr>
                        <a:t>436 - 7867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1739" marR="81739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Customer Details View</a:t>
            </a:r>
            <a:br>
              <a:rPr lang="en-CA" dirty="0" smtClean="0"/>
            </a:br>
            <a:r>
              <a:rPr lang="en-CA" dirty="0" smtClean="0"/>
              <a:t>0NF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Original Form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CA" dirty="0" smtClean="0"/>
              <a:t>0NF: Give a Descriptive Name</a:t>
            </a:r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7543800" y="990600"/>
            <a:ext cx="1600200" cy="1066800"/>
          </a:xfrm>
          <a:prstGeom prst="wedgeRoundRectCallout">
            <a:avLst>
              <a:gd name="adj1" fmla="val -129203"/>
              <a:gd name="adj2" fmla="val -34369"/>
              <a:gd name="adj3" fmla="val 16667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 smtClean="0">
              <a:solidFill>
                <a:schemeClr val="accent5"/>
              </a:solidFill>
            </a:endParaRPr>
          </a:p>
          <a:p>
            <a:pPr algn="ctr"/>
            <a:endParaRPr lang="en-CA" b="1" dirty="0" smtClean="0">
              <a:solidFill>
                <a:schemeClr val="accent5"/>
              </a:solidFill>
            </a:endParaRPr>
          </a:p>
          <a:p>
            <a:pPr algn="ctr"/>
            <a:r>
              <a:rPr lang="en-CA" b="1" dirty="0" smtClean="0">
                <a:solidFill>
                  <a:schemeClr val="accent5"/>
                </a:solidFill>
              </a:rPr>
              <a:t>Create a Descriptive Name</a:t>
            </a:r>
          </a:p>
          <a:p>
            <a:pPr algn="ctr"/>
            <a:endParaRPr lang="en-CA" b="1" dirty="0" smtClean="0">
              <a:solidFill>
                <a:schemeClr val="accent5"/>
              </a:solidFill>
            </a:endParaRPr>
          </a:p>
          <a:p>
            <a:pPr algn="ctr"/>
            <a:endParaRPr lang="en-CA" b="1" dirty="0" smtClean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77410" y="966257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u="sng" dirty="0" smtClean="0"/>
              <a:t>Customer</a:t>
            </a:r>
            <a:endParaRPr lang="en-US" sz="2400" b="1" u="sng" dirty="0"/>
          </a:p>
        </p:txBody>
      </p:sp>
      <p:sp>
        <p:nvSpPr>
          <p:cNvPr id="10" name="Rectangle 9"/>
          <p:cNvSpPr/>
          <p:nvPr/>
        </p:nvSpPr>
        <p:spPr>
          <a:xfrm>
            <a:off x="5029200" y="990600"/>
            <a:ext cx="2895600" cy="4572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5" presetClass="emph" presetSubtype="0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75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6666 " pathEditMode="relative" ptsTypes="AA">
                                      <p:cBhvr>
                                        <p:cTn id="21" dur="10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L 0 0.06666 " pathEditMode="relative" ptsTypes="AA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6666 " pathEditMode="relative" ptsTypes="AA">
                                      <p:cBhvr>
                                        <p:cTn id="25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6666 " pathEditMode="relative" ptsTypes="AA">
                                      <p:cBhvr>
                                        <p:cTn id="27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6666 " pathEditMode="relative" ptsTypes="AA">
                                      <p:cBhvr>
                                        <p:cTn id="29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6666 " pathEditMode="relative" ptsTypes="AA">
                                      <p:cBhvr>
                                        <p:cTn id="31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6666 " pathEditMode="relative" ptsTypes="AA">
                                      <p:cBhvr>
                                        <p:cTn id="33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6666 " pathEditMode="relative" ptsTypes="AA">
                                      <p:cBhvr>
                                        <p:cTn id="35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6666 " pathEditMode="relative" ptsTypes="AA">
                                      <p:cBhvr>
                                        <p:cTn id="37" dur="10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06666 " pathEditMode="relative" ptsTypes="AA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animBg="1"/>
      <p:bldP spid="14" grpId="0" build="p" animBg="1"/>
      <p:bldP spid="14" grpId="1" build="p"/>
      <p:bldP spid="12" grpId="0" animBg="1"/>
      <p:bldP spid="8" grpId="0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1376</TotalTime>
  <Words>2503</Words>
  <Application>Microsoft Office PowerPoint</Application>
  <PresentationFormat>On-screen Show (4:3)</PresentationFormat>
  <Paragraphs>1410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Gloucester MT Extra Condensed</vt:lpstr>
      <vt:lpstr>Wingdings 2</vt:lpstr>
      <vt:lpstr>Times New Roman</vt:lpstr>
      <vt:lpstr>Gill Sans MT</vt:lpstr>
      <vt:lpstr>Verdana</vt:lpstr>
      <vt:lpstr>Solstice</vt:lpstr>
      <vt:lpstr>Emergency Service &amp; Product</vt:lpstr>
      <vt:lpstr>FORM Name:  Customer Details View</vt:lpstr>
      <vt:lpstr>Customer Details View</vt:lpstr>
      <vt:lpstr>Customer Details View</vt:lpstr>
      <vt:lpstr>Customer Details View 0NF</vt:lpstr>
      <vt:lpstr>Customer Details View 0NF</vt:lpstr>
      <vt:lpstr>Customer Details View 0NF</vt:lpstr>
      <vt:lpstr>Customer Details View 0NF</vt:lpstr>
      <vt:lpstr>Customer Details View 0NF</vt:lpstr>
      <vt:lpstr>Customer Details View 0NF to 1NF</vt:lpstr>
      <vt:lpstr>Customer Details View 0NF to 1NF</vt:lpstr>
      <vt:lpstr>Customer Details View 1NF to 2NF</vt:lpstr>
      <vt:lpstr>Customer Details View 1NF to 2NF</vt:lpstr>
      <vt:lpstr>Customer Details View</vt:lpstr>
      <vt:lpstr>FORM Name:  Customer Order View</vt:lpstr>
      <vt:lpstr>Customer Order View</vt:lpstr>
      <vt:lpstr>Customer Order View 0NF</vt:lpstr>
      <vt:lpstr>Customer Order View 0NF</vt:lpstr>
      <vt:lpstr>Customer Order View 0NF</vt:lpstr>
      <vt:lpstr>Customer Order View 0NF</vt:lpstr>
      <vt:lpstr>Customer Order View 0NF</vt:lpstr>
      <vt:lpstr>Customer Order View 0NF</vt:lpstr>
      <vt:lpstr>Customer Order View 0NF</vt:lpstr>
      <vt:lpstr>Customer Order View 0NF to 1NF</vt:lpstr>
      <vt:lpstr>Customer Order View 0NF to 1NF</vt:lpstr>
      <vt:lpstr>Customer Order View 1NF to 2NF</vt:lpstr>
      <vt:lpstr>Customer Order View 1NF to 2NF</vt:lpstr>
      <vt:lpstr>Customer Order View 1NF to 2NF</vt:lpstr>
      <vt:lpstr>Customer Order View 1NF to 2NF</vt:lpstr>
      <vt:lpstr>Customer Order View 1NF to 2NF</vt:lpstr>
      <vt:lpstr>Customer Order View 1NF to 2NF</vt:lpstr>
      <vt:lpstr>Customer Order View 1NF to 2NF</vt:lpstr>
      <vt:lpstr>Customer Order View 2NF to 3NF</vt:lpstr>
      <vt:lpstr>Customer Order View 2NF to 3NF</vt:lpstr>
      <vt:lpstr>Customer Order View 2NF to 3NF</vt:lpstr>
      <vt:lpstr>Customer Order View 2NF to 3NF</vt:lpstr>
      <vt:lpstr>Customer Order View ERD – 3rd Normal Form</vt:lpstr>
      <vt:lpstr>Customer Order View ERD – 3rd Normal Form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 - 0NF to 3NF</dc:title>
  <dc:subject>DMIT158</dc:subject>
  <dc:creator>Dan Gilleland</dc:creator>
  <dc:description>Created by Dan Gilleland, Dynamic Generation Inc.</dc:description>
  <cp:lastModifiedBy>Dan Gilleland</cp:lastModifiedBy>
  <cp:revision>115</cp:revision>
  <dcterms:created xsi:type="dcterms:W3CDTF">2006-08-16T00:00:00Z</dcterms:created>
  <dcterms:modified xsi:type="dcterms:W3CDTF">2015-09-16T20:24:14Z</dcterms:modified>
</cp:coreProperties>
</file>