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3" r:id="rId2"/>
    <p:sldId id="276" r:id="rId3"/>
    <p:sldId id="277" r:id="rId4"/>
    <p:sldId id="263" r:id="rId5"/>
    <p:sldId id="264" r:id="rId6"/>
    <p:sldId id="268" r:id="rId7"/>
    <p:sldId id="270" r:id="rId8"/>
    <p:sldId id="274" r:id="rId9"/>
    <p:sldId id="272" r:id="rId10"/>
    <p:sldId id="271" r:id="rId11"/>
    <p:sldId id="278" r:id="rId12"/>
    <p:sldId id="279" r:id="rId13"/>
    <p:sldId id="280" r:id="rId14"/>
    <p:sldId id="275" r:id="rId15"/>
    <p:sldId id="282" r:id="rId16"/>
    <p:sldId id="283" r:id="rId17"/>
    <p:sldId id="284" r:id="rId18"/>
    <p:sldId id="286" r:id="rId19"/>
    <p:sldId id="285" r:id="rId20"/>
    <p:sldId id="281" r:id="rId21"/>
    <p:sldId id="256" r:id="rId22"/>
    <p:sldId id="257" r:id="rId23"/>
    <p:sldId id="258" r:id="rId24"/>
    <p:sldId id="259" r:id="rId25"/>
    <p:sldId id="260" r:id="rId26"/>
    <p:sldId id="261" r:id="rId27"/>
    <p:sldId id="26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79671-F515-4E8E-8BA0-8550DB51D5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843B5-F441-42E2-BDBE-849C57E48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2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9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sales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sales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Paste into new</a:t>
            </a:r>
            <a:r>
              <a:rPr lang="en-US" baseline="0" dirty="0"/>
              <a:t> Query Window: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Mark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Student 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Mark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AVG(Mark) AS 'Average'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AVG(Mark) AS 'Average'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R.CourseId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'____2%'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  AVG(Mark) &gt; 70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'Average' DESC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OR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AVG(Mark) AS 'Average'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R.CourseId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'____2%'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  AVG(Mark) &gt; 70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'Average' DESC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20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sales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sales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2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sales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sales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sales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sales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6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7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0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5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2357-F43F-4092-906A-DA3B6CA959C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0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Joins and </a:t>
            </a:r>
            <a:r>
              <a:rPr lang="en-US" dirty="0" err="1"/>
              <a:t>Subqueries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84231"/>
              </p:ext>
            </p:extLst>
          </p:nvPr>
        </p:nvGraphicFramePr>
        <p:xfrm>
          <a:off x="609600" y="1615440"/>
          <a:ext cx="7924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979">
                <a:tc>
                  <a:txBody>
                    <a:bodyPr/>
                    <a:lstStyle/>
                    <a:p>
                      <a:r>
                        <a:rPr lang="en-US" dirty="0" err="1"/>
                        <a:t>C.ClubId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NAIT Chess 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NAIT Staff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5229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47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Visualizing Outer Joins</a:t>
            </a:r>
          </a:p>
        </p:txBody>
      </p:sp>
    </p:spTree>
    <p:extLst>
      <p:ext uri="{BB962C8B-B14F-4D97-AF65-F5344CB8AC3E}">
        <p14:creationId xmlns:p14="http://schemas.microsoft.com/office/powerpoint/2010/main" val="173202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all the club names and the IDs of the students that are registered in them.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5229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71376"/>
              </p:ext>
            </p:extLst>
          </p:nvPr>
        </p:nvGraphicFramePr>
        <p:xfrm>
          <a:off x="685800" y="1510843"/>
          <a:ext cx="480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 of Computing Machinery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Chess Club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CIPS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Computer Info Processing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System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DBTG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err="1">
                          <a:solidFill>
                            <a:schemeClr val="tx1"/>
                          </a:solidFill>
                        </a:rPr>
                        <a:t>DataBase</a:t>
                      </a:r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 Task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NAITSA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NAIT Student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NASA1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NAIT Support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30423"/>
              </p:ext>
            </p:extLst>
          </p:nvPr>
        </p:nvGraphicFramePr>
        <p:xfrm>
          <a:off x="5715000" y="1510843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029200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u="sng" dirty="0"/>
              <a:t>OUTER</a:t>
            </a:r>
            <a:r>
              <a:rPr lang="en-US" b="1" dirty="0"/>
              <a:t> JOIN </a:t>
            </a:r>
            <a:r>
              <a:rPr lang="en-US" dirty="0"/>
              <a:t>selects rows from the tables </a:t>
            </a:r>
            <a:r>
              <a:rPr lang="en-US" i="1" dirty="0"/>
              <a:t>whether-or-not</a:t>
            </a:r>
            <a:r>
              <a:rPr lang="en-US" dirty="0"/>
              <a:t> there is a match based on the joining column.</a:t>
            </a:r>
          </a:p>
          <a:p>
            <a:r>
              <a:rPr lang="en-US" b="1" i="1" dirty="0"/>
              <a:t>LEFT OUTER</a:t>
            </a:r>
            <a:r>
              <a:rPr lang="en-US" dirty="0"/>
              <a:t> means that all the rows from the left table (Club) are included in the result.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724400" y="877785"/>
            <a:ext cx="2667000" cy="260228"/>
          </a:xfrm>
          <a:prstGeom prst="wedgeRoundRectCallout">
            <a:avLst>
              <a:gd name="adj1" fmla="val -134174"/>
              <a:gd name="adj2" fmla="val -3914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Club is the “left” table</a:t>
            </a:r>
          </a:p>
        </p:txBody>
      </p:sp>
    </p:spTree>
    <p:extLst>
      <p:ext uri="{BB962C8B-B14F-4D97-AF65-F5344CB8AC3E}">
        <p14:creationId xmlns:p14="http://schemas.microsoft.com/office/powerpoint/2010/main" val="30622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97585"/>
              </p:ext>
            </p:extLst>
          </p:nvPr>
        </p:nvGraphicFramePr>
        <p:xfrm>
          <a:off x="609600" y="1615440"/>
          <a:ext cx="79248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979">
                <a:tc>
                  <a:txBody>
                    <a:bodyPr/>
                    <a:lstStyle/>
                    <a:p>
                      <a:r>
                        <a:rPr lang="en-US" dirty="0" err="1"/>
                        <a:t>C.ClubId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NAIT Chess 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CIPS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Computer Info Processing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cap="small" baseline="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cap="small" baseline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DBTG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 err="1">
                          <a:solidFill>
                            <a:schemeClr val="tx1"/>
                          </a:solidFill>
                        </a:rPr>
                        <a:t>DataBase</a:t>
                      </a:r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 Task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cap="small" baseline="0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cap="small" baseline="0" dirty="0"/>
                        <a:t>null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NAITSA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NAIT Student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cap="small" baseline="0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cap="small" baseline="0" dirty="0"/>
                        <a:t>null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NAIT Staff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NASA1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NAIT Support Staff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cap="small" baseline="0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cap="small" baseline="0" dirty="0"/>
                        <a:t>null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229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all the club names and the IDs of the students that are registered in them.</a:t>
            </a:r>
          </a:p>
        </p:txBody>
      </p:sp>
    </p:spTree>
    <p:extLst>
      <p:ext uri="{BB962C8B-B14F-4D97-AF65-F5344CB8AC3E}">
        <p14:creationId xmlns:p14="http://schemas.microsoft.com/office/powerpoint/2010/main" val="275762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01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3076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scholarship opportunities for club members in second term courses. List all the candidates (name, id, </a:t>
            </a:r>
            <a:r>
              <a:rPr lang="en-US" dirty="0" err="1"/>
              <a:t>avg</a:t>
            </a:r>
            <a:r>
              <a:rPr lang="en-US" dirty="0"/>
              <a:t> mark) having a course average over 70% in their second term courses, from highest to lowest average.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3200400"/>
            <a:ext cx="6572423" cy="36138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67600" y="5868848"/>
            <a:ext cx="1676400" cy="152400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54432" y="5875216"/>
            <a:ext cx="1844040" cy="29698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5036" y="4845045"/>
            <a:ext cx="769128" cy="307776"/>
            <a:chOff x="5380950" y="1206543"/>
            <a:chExt cx="769128" cy="30777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380950" y="1371600"/>
              <a:ext cx="7691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14366" y="1206543"/>
              <a:ext cx="51371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</a:rPr>
                <a:t>JOIN</a:t>
              </a:r>
            </a:p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</a:rPr>
                <a:t>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01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0943"/>
            <a:ext cx="6267091" cy="34370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1273076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scholarship opportunities for club members in second term courses. List all the candidates (name, id, average mark) having a course average over 70% in their second level courses, from highest to lowest average.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14246" y="4144455"/>
            <a:ext cx="2699859" cy="18440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14246" y="4372482"/>
            <a:ext cx="2699859" cy="18440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14246" y="3916428"/>
            <a:ext cx="2699859" cy="18440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162800" y="3916166"/>
            <a:ext cx="441242" cy="369332"/>
            <a:chOff x="7562491" y="3568889"/>
            <a:chExt cx="441242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7698933" y="3568889"/>
              <a:ext cx="30480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W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562491" y="3733800"/>
              <a:ext cx="20990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162800" y="4358514"/>
            <a:ext cx="440203" cy="369332"/>
            <a:chOff x="7162800" y="4358514"/>
            <a:chExt cx="44020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7309849" y="4358514"/>
              <a:ext cx="293154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H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7162800" y="4537131"/>
              <a:ext cx="20990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990600" y="3912387"/>
            <a:ext cx="492888" cy="624744"/>
            <a:chOff x="990600" y="3912387"/>
            <a:chExt cx="492888" cy="624744"/>
          </a:xfrm>
        </p:grpSpPr>
        <p:sp>
          <p:nvSpPr>
            <p:cNvPr id="21" name="TextBox 20"/>
            <p:cNvSpPr txBox="1"/>
            <p:nvPr/>
          </p:nvSpPr>
          <p:spPr>
            <a:xfrm>
              <a:off x="990600" y="4048015"/>
              <a:ext cx="30480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G</a:t>
              </a:r>
            </a:p>
          </p:txBody>
        </p:sp>
        <p:sp>
          <p:nvSpPr>
            <p:cNvPr id="25" name="Left Brace 24"/>
            <p:cNvSpPr/>
            <p:nvPr/>
          </p:nvSpPr>
          <p:spPr>
            <a:xfrm>
              <a:off x="1254888" y="3912387"/>
              <a:ext cx="228600" cy="624744"/>
            </a:xfrm>
            <a:prstGeom prst="leftBrace">
              <a:avLst/>
            </a:prstGeom>
            <a:ln w="127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4800600" y="4441125"/>
            <a:ext cx="2391879" cy="18440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B050"/>
                </a:solidFill>
                <a:latin typeface="Buxton Sketch" panose="03080500000500000004" pitchFamily="66" charset="0"/>
              </a:rPr>
              <a:t>    AVG  (            )</a:t>
            </a:r>
            <a:endParaRPr lang="en-US" b="1" dirty="0">
              <a:solidFill>
                <a:srgbClr val="00B050"/>
              </a:solidFill>
              <a:latin typeface="Buxton Sketch" panose="03080500000500000004" pitchFamily="66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539013" y="4359893"/>
            <a:ext cx="354825" cy="369332"/>
            <a:chOff x="7539013" y="4359893"/>
            <a:chExt cx="354825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539013" y="4359893"/>
              <a:ext cx="316725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S</a:t>
              </a:r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7817638" y="4436109"/>
              <a:ext cx="76200" cy="184666"/>
            </a:xfrm>
            <a:prstGeom prst="downArrow">
              <a:avLst>
                <a:gd name="adj1" fmla="val 12499"/>
                <a:gd name="adj2" fmla="val 34375"/>
              </a:avLst>
            </a:prstGeom>
            <a:noFill/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B05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4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3076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75814"/>
              </p:ext>
            </p:extLst>
          </p:nvPr>
        </p:nvGraphicFramePr>
        <p:xfrm>
          <a:off x="0" y="253656"/>
          <a:ext cx="914400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ClubId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FirstName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LastName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CourseId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0600" y="3420943"/>
            <a:ext cx="6903238" cy="3437057"/>
            <a:chOff x="990600" y="3420943"/>
            <a:chExt cx="6903238" cy="343705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3420943"/>
              <a:ext cx="6267091" cy="3437057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1514246" y="4144455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4246" y="4372482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4246" y="3916428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162800" y="3916166"/>
              <a:ext cx="441242" cy="369332"/>
              <a:chOff x="7562491" y="3568889"/>
              <a:chExt cx="441242" cy="3693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7698933" y="3568889"/>
                <a:ext cx="304800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W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7562491" y="3733800"/>
                <a:ext cx="20990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7162800" y="4358514"/>
              <a:ext cx="440203" cy="369332"/>
              <a:chOff x="7162800" y="4358514"/>
              <a:chExt cx="440203" cy="36933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7309849" y="4358514"/>
                <a:ext cx="293154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H</a:t>
                </a: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H="1">
                <a:off x="7162800" y="4537131"/>
                <a:ext cx="20990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990600" y="3912387"/>
              <a:ext cx="492888" cy="624744"/>
              <a:chOff x="990600" y="3912387"/>
              <a:chExt cx="492888" cy="62474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90600" y="4048015"/>
                <a:ext cx="304800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G</a:t>
                </a:r>
              </a:p>
            </p:txBody>
          </p:sp>
          <p:sp>
            <p:nvSpPr>
              <p:cNvPr id="42" name="Left Brace 41"/>
              <p:cNvSpPr/>
              <p:nvPr/>
            </p:nvSpPr>
            <p:spPr>
              <a:xfrm>
                <a:off x="1254888" y="3912387"/>
                <a:ext cx="228600" cy="624744"/>
              </a:xfrm>
              <a:prstGeom prst="leftBrace">
                <a:avLst/>
              </a:prstGeom>
              <a:ln w="1270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4800600" y="4441125"/>
              <a:ext cx="239187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    AVG  (            )</a:t>
              </a:r>
              <a:endParaRPr lang="en-US" b="1" dirty="0">
                <a:solidFill>
                  <a:srgbClr val="00B050"/>
                </a:solidFill>
                <a:latin typeface="Buxton Sketch" panose="03080500000500000004" pitchFamily="66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539013" y="4359893"/>
              <a:ext cx="354825" cy="369332"/>
              <a:chOff x="7539013" y="4359893"/>
              <a:chExt cx="354825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39013" y="4359893"/>
                <a:ext cx="316725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S</a:t>
                </a:r>
              </a:p>
            </p:txBody>
          </p:sp>
          <p:sp>
            <p:nvSpPr>
              <p:cNvPr id="46" name="Down Arrow 45"/>
              <p:cNvSpPr/>
              <p:nvPr/>
            </p:nvSpPr>
            <p:spPr>
              <a:xfrm>
                <a:off x="7817638" y="4436109"/>
                <a:ext cx="76200" cy="184666"/>
              </a:xfrm>
              <a:prstGeom prst="downArrow">
                <a:avLst>
                  <a:gd name="adj1" fmla="val 12499"/>
                  <a:gd name="adj2" fmla="val 34375"/>
                </a:avLst>
              </a:prstGeom>
              <a:noFill/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B050"/>
                    </a:solidFill>
                  </a:ln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0" y="211165"/>
            <a:ext cx="9144000" cy="915078"/>
            <a:chOff x="0" y="211165"/>
            <a:chExt cx="9144000" cy="915078"/>
          </a:xfrm>
        </p:grpSpPr>
        <p:sp>
          <p:nvSpPr>
            <p:cNvPr id="47" name="Rectangle 46"/>
            <p:cNvSpPr/>
            <p:nvPr/>
          </p:nvSpPr>
          <p:spPr>
            <a:xfrm>
              <a:off x="0" y="217579"/>
              <a:ext cx="1676400" cy="908664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9810" y="211165"/>
              <a:ext cx="3317790" cy="908664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05800" y="211165"/>
              <a:ext cx="838200" cy="908664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34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3076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scholarship opportunities for club members in second term courses. List all the candidates (name, id, average mark) having a course average over 70% in their second level courses, from highest to lowest average.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75814"/>
              </p:ext>
            </p:extLst>
          </p:nvPr>
        </p:nvGraphicFramePr>
        <p:xfrm>
          <a:off x="0" y="253656"/>
          <a:ext cx="914400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ClubId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FirstName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LastName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CourseId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0600" y="3420943"/>
            <a:ext cx="6903238" cy="3437057"/>
            <a:chOff x="990600" y="3420943"/>
            <a:chExt cx="6903238" cy="343705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3420943"/>
              <a:ext cx="6267091" cy="3437057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1514246" y="4144455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4246" y="4372482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4246" y="3916428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162800" y="3916166"/>
              <a:ext cx="441242" cy="369332"/>
              <a:chOff x="7562491" y="3568889"/>
              <a:chExt cx="441242" cy="3693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7698933" y="3568889"/>
                <a:ext cx="304800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W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7562491" y="3733800"/>
                <a:ext cx="20990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7162800" y="4358514"/>
              <a:ext cx="440203" cy="369332"/>
              <a:chOff x="7162800" y="4358514"/>
              <a:chExt cx="440203" cy="36933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7309849" y="4358514"/>
                <a:ext cx="293154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H</a:t>
                </a: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H="1">
                <a:off x="7162800" y="4537131"/>
                <a:ext cx="20990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990600" y="3912387"/>
              <a:ext cx="492888" cy="624744"/>
              <a:chOff x="990600" y="3912387"/>
              <a:chExt cx="492888" cy="62474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90600" y="4048015"/>
                <a:ext cx="304800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G</a:t>
                </a:r>
              </a:p>
            </p:txBody>
          </p:sp>
          <p:sp>
            <p:nvSpPr>
              <p:cNvPr id="42" name="Left Brace 41"/>
              <p:cNvSpPr/>
              <p:nvPr/>
            </p:nvSpPr>
            <p:spPr>
              <a:xfrm>
                <a:off x="1254888" y="3912387"/>
                <a:ext cx="228600" cy="624744"/>
              </a:xfrm>
              <a:prstGeom prst="leftBrace">
                <a:avLst/>
              </a:prstGeom>
              <a:ln w="1270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4800600" y="4441125"/>
              <a:ext cx="239187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    AVG  (            )</a:t>
              </a:r>
              <a:endParaRPr lang="en-US" b="1" dirty="0">
                <a:solidFill>
                  <a:srgbClr val="00B050"/>
                </a:solidFill>
                <a:latin typeface="Buxton Sketch" panose="03080500000500000004" pitchFamily="66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539013" y="4359893"/>
              <a:ext cx="354825" cy="369332"/>
              <a:chOff x="7539013" y="4359893"/>
              <a:chExt cx="354825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39013" y="4359893"/>
                <a:ext cx="316725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S</a:t>
                </a:r>
              </a:p>
            </p:txBody>
          </p:sp>
          <p:sp>
            <p:nvSpPr>
              <p:cNvPr id="46" name="Down Arrow 45"/>
              <p:cNvSpPr/>
              <p:nvPr/>
            </p:nvSpPr>
            <p:spPr>
              <a:xfrm>
                <a:off x="7817638" y="4436109"/>
                <a:ext cx="76200" cy="184666"/>
              </a:xfrm>
              <a:prstGeom prst="downArrow">
                <a:avLst>
                  <a:gd name="adj1" fmla="val 12499"/>
                  <a:gd name="adj2" fmla="val 34375"/>
                </a:avLst>
              </a:prstGeom>
              <a:noFill/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B05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059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3076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scholarship opportunities for club members in second term courses. List all the candidates (name, id, average mark) having a course average over 70% in their second level courses, from highest to lowest average.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75814"/>
              </p:ext>
            </p:extLst>
          </p:nvPr>
        </p:nvGraphicFramePr>
        <p:xfrm>
          <a:off x="0" y="253656"/>
          <a:ext cx="914400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ClubId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FirstName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LastName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CourseId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93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475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Visualizing Inner Joins</a:t>
            </a:r>
          </a:p>
        </p:txBody>
      </p:sp>
    </p:spTree>
    <p:extLst>
      <p:ext uri="{BB962C8B-B14F-4D97-AF65-F5344CB8AC3E}">
        <p14:creationId xmlns:p14="http://schemas.microsoft.com/office/powerpoint/2010/main" val="2741172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100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Joins and </a:t>
            </a:r>
            <a:r>
              <a:rPr lang="en-US" dirty="0" err="1"/>
              <a:t>Subqueries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34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store and sale information for all books sold. Include the store’s ID, name, city and state along with the sale’s order number, title ID and quantity sold.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50931"/>
            <a:ext cx="5112382" cy="175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73788"/>
            <a:ext cx="3299048" cy="492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41243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89" y="1173788"/>
            <a:ext cx="4229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588639" y="2209800"/>
            <a:ext cx="197396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67000" y="4038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117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store and sale information for all books sold. Include the store’s ID, name, city and state along with the sale’s order number, title ID and quantity sold.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543175"/>
            <a:ext cx="44386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990600"/>
            <a:ext cx="47720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2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store and sale information for all books sold. Include the store’s ID, name, city and state along with the sale’s order number, title ID and quantity sold.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838200"/>
            <a:ext cx="44386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57" y="3073228"/>
            <a:ext cx="5394286" cy="370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877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52400"/>
            <a:ext cx="42576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05063"/>
            <a:ext cx="47244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505200"/>
            <a:ext cx="190476" cy="15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208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933575"/>
            <a:ext cx="7675563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52400"/>
            <a:ext cx="42576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02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99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Visualizing Inner Joins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Student full names and the course ID's they are registered in.</a:t>
            </a:r>
          </a:p>
        </p:txBody>
      </p:sp>
    </p:spTree>
    <p:extLst>
      <p:ext uri="{BB962C8B-B14F-4D97-AF65-F5344CB8AC3E}">
        <p14:creationId xmlns:p14="http://schemas.microsoft.com/office/powerpoint/2010/main" val="304965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Student full names and the course ID's they are registered in.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007726"/>
            <a:ext cx="2419048" cy="409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895420"/>
            <a:ext cx="2561905" cy="454285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588639" y="1288088"/>
            <a:ext cx="197396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32" y="1848419"/>
            <a:ext cx="2276190" cy="4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8704" y="1848419"/>
            <a:ext cx="1485714" cy="455238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048000" y="2202488"/>
            <a:ext cx="7252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00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22508"/>
            <a:ext cx="6761905" cy="5704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Student full names and the course ID's they are registered in.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361726"/>
            <a:ext cx="5085714" cy="10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840506"/>
            <a:ext cx="4635021" cy="23032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50078" y="1445951"/>
            <a:ext cx="1676400" cy="152400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36910" y="1452319"/>
            <a:ext cx="1844040" cy="29698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380950" y="1206543"/>
            <a:ext cx="769128" cy="307776"/>
            <a:chOff x="5380950" y="1206543"/>
            <a:chExt cx="769128" cy="307776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380950" y="1371600"/>
              <a:ext cx="7691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514366" y="1206543"/>
              <a:ext cx="51371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</a:rPr>
                <a:t>JOIN</a:t>
              </a:r>
            </a:p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</a:rPr>
                <a:t>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53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7620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ClubId, ClubName</a:t>
            </a:r>
          </a:p>
          <a:p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Club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53851"/>
              </p:ext>
            </p:extLst>
          </p:nvPr>
        </p:nvGraphicFramePr>
        <p:xfrm>
          <a:off x="685800" y="1510843"/>
          <a:ext cx="480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 of Computing Machinery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Chess Club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Info Processing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System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DataBase</a:t>
                      </a:r>
                      <a:r>
                        <a:rPr lang="en-US" dirty="0"/>
                        <a:t> Task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NAITSA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Student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Support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9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7620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30423"/>
              </p:ext>
            </p:extLst>
          </p:nvPr>
        </p:nvGraphicFramePr>
        <p:xfrm>
          <a:off x="5715000" y="1510843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13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7620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ClubId, ClubName</a:t>
            </a:r>
          </a:p>
          <a:p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Club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53851"/>
              </p:ext>
            </p:extLst>
          </p:nvPr>
        </p:nvGraphicFramePr>
        <p:xfrm>
          <a:off x="685800" y="1510843"/>
          <a:ext cx="480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 of Computing Machinery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Chess Club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Info Processing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System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DataBase</a:t>
                      </a:r>
                      <a:r>
                        <a:rPr lang="en-US" dirty="0"/>
                        <a:t> Task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NAITSA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Student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Support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7620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30423"/>
              </p:ext>
            </p:extLst>
          </p:nvPr>
        </p:nvGraphicFramePr>
        <p:xfrm>
          <a:off x="5715000" y="1510843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41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5229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88584"/>
              </p:ext>
            </p:extLst>
          </p:nvPr>
        </p:nvGraphicFramePr>
        <p:xfrm>
          <a:off x="685800" y="1510843"/>
          <a:ext cx="480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 of Computing Machinery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Chess Club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Computer Info Processing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System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DBTG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DataBase</a:t>
                      </a:r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Task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NAITSA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NAIT Student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NASA1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NAIT Support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30423"/>
              </p:ext>
            </p:extLst>
          </p:nvPr>
        </p:nvGraphicFramePr>
        <p:xfrm>
          <a:off x="5715000" y="1510843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029200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u="sng" dirty="0"/>
              <a:t>INNER</a:t>
            </a:r>
            <a:r>
              <a:rPr lang="en-US" b="1" dirty="0"/>
              <a:t> JOIN </a:t>
            </a:r>
            <a:r>
              <a:rPr lang="en-US" dirty="0"/>
              <a:t>only selects rows from the tables where there is a match based on the joining column.</a:t>
            </a:r>
          </a:p>
          <a:p>
            <a:r>
              <a:rPr lang="en-US" b="1" i="1" dirty="0"/>
              <a:t>INNER</a:t>
            </a:r>
            <a:r>
              <a:rPr lang="en-US" dirty="0"/>
              <a:t> means that there must be rows of data in both tables.</a:t>
            </a:r>
          </a:p>
        </p:txBody>
      </p:sp>
    </p:spTree>
    <p:extLst>
      <p:ext uri="{BB962C8B-B14F-4D97-AF65-F5344CB8AC3E}">
        <p14:creationId xmlns:p14="http://schemas.microsoft.com/office/powerpoint/2010/main" val="39870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2496</Words>
  <Application>Microsoft Office PowerPoint</Application>
  <PresentationFormat>On-screen Show (4:3)</PresentationFormat>
  <Paragraphs>614</Paragraphs>
  <Slides>27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Buxton Sketch</vt:lpstr>
      <vt:lpstr>Calibri</vt:lpstr>
      <vt:lpstr>Courier New</vt:lpstr>
      <vt:lpstr>Office Theme</vt:lpstr>
      <vt:lpstr>Visualizing Joins and Subqueries</vt:lpstr>
      <vt:lpstr>INNER JOIN</vt:lpstr>
      <vt:lpstr>INNER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LEFT OUTER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Visualizing Joins and Subqueries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Gilleland</dc:creator>
  <cp:lastModifiedBy>Shaharyar Bhatti</cp:lastModifiedBy>
  <cp:revision>36</cp:revision>
  <dcterms:created xsi:type="dcterms:W3CDTF">2012-03-01T23:44:29Z</dcterms:created>
  <dcterms:modified xsi:type="dcterms:W3CDTF">2020-02-27T20:20:00Z</dcterms:modified>
</cp:coreProperties>
</file>