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77" r:id="rId6"/>
    <p:sldId id="257" r:id="rId7"/>
    <p:sldId id="258" r:id="rId8"/>
    <p:sldId id="259" r:id="rId9"/>
    <p:sldId id="278" r:id="rId10"/>
    <p:sldId id="260" r:id="rId11"/>
    <p:sldId id="270" r:id="rId12"/>
    <p:sldId id="271" r:id="rId13"/>
    <p:sldId id="261" r:id="rId14"/>
    <p:sldId id="262" r:id="rId15"/>
    <p:sldId id="263" r:id="rId16"/>
    <p:sldId id="266" r:id="rId17"/>
    <p:sldId id="267" r:id="rId18"/>
    <p:sldId id="269" r:id="rId19"/>
    <p:sldId id="264" r:id="rId20"/>
    <p:sldId id="265" r:id="rId21"/>
    <p:sldId id="268" r:id="rId22"/>
    <p:sldId id="272" r:id="rId23"/>
    <p:sldId id="273" r:id="rId24"/>
    <p:sldId id="276" r:id="rId25"/>
    <p:sldId id="274" r:id="rId26"/>
    <p:sldId id="27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1"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6/1/2021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6/1/2021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6/1/2021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research.google.com/audio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document/8285499" TargetMode="External"/><Relationship Id="rId2" Type="http://schemas.openxmlformats.org/officeDocument/2006/relationships/hyperlink" Target="https://www.researchgate.net/publication/4310665_A_Neural_Network_based_Audio_Content_Classific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FE3D4-7818-4D1E-A945-E8E2CA55771B}"/>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Audio classification</a:t>
            </a:r>
          </a:p>
        </p:txBody>
      </p:sp>
      <p:sp>
        <p:nvSpPr>
          <p:cNvPr id="3" name="Subtitle 2">
            <a:extLst>
              <a:ext uri="{FF2B5EF4-FFF2-40B4-BE49-F238E27FC236}">
                <a16:creationId xmlns:a16="http://schemas.microsoft.com/office/drawing/2014/main" id="{9AE9DBBF-B494-484B-94CA-2026DC7C3B54}"/>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Tashik Moin K180142</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Sajjad Ali K180355</a:t>
            </a:r>
          </a:p>
        </p:txBody>
      </p:sp>
    </p:spTree>
    <p:extLst>
      <p:ext uri="{BB962C8B-B14F-4D97-AF65-F5344CB8AC3E}">
        <p14:creationId xmlns:p14="http://schemas.microsoft.com/office/powerpoint/2010/main" val="3540267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C0FCF-5D7A-4423-9F42-6C1FFAB1EC0F}"/>
              </a:ext>
            </a:extLst>
          </p:cNvPr>
          <p:cNvSpPr>
            <a:spLocks noGrp="1"/>
          </p:cNvSpPr>
          <p:nvPr>
            <p:ph type="title"/>
          </p:nvPr>
        </p:nvSpPr>
        <p:spPr>
          <a:xfrm>
            <a:off x="1371600" y="685800"/>
            <a:ext cx="9601200" cy="957470"/>
          </a:xfrm>
        </p:spPr>
        <p:txBody>
          <a:bodyPr/>
          <a:lstStyle/>
          <a:p>
            <a:r>
              <a:rPr lang="en-US" u="sng" dirty="0">
                <a:latin typeface="Times New Roman" panose="02020603050405020304" pitchFamily="18" charset="0"/>
                <a:cs typeface="Times New Roman" panose="02020603050405020304" pitchFamily="18" charset="0"/>
              </a:rPr>
              <a:t>Methodology (Continued)</a:t>
            </a:r>
            <a:endParaRPr lang="en-US" dirty="0"/>
          </a:p>
        </p:txBody>
      </p:sp>
      <p:pic>
        <p:nvPicPr>
          <p:cNvPr id="4" name="Content Placeholder 3">
            <a:extLst>
              <a:ext uri="{FF2B5EF4-FFF2-40B4-BE49-F238E27FC236}">
                <a16:creationId xmlns:a16="http://schemas.microsoft.com/office/drawing/2014/main" id="{79CFF322-1C29-4366-9BC8-881EDDAA6C4B}"/>
              </a:ext>
            </a:extLst>
          </p:cNvPr>
          <p:cNvPicPr>
            <a:picLocks noGrp="1"/>
          </p:cNvPicPr>
          <p:nvPr>
            <p:ph idx="1"/>
          </p:nvPr>
        </p:nvPicPr>
        <p:blipFill>
          <a:blip r:embed="rId2"/>
          <a:stretch>
            <a:fillRect/>
          </a:stretch>
        </p:blipFill>
        <p:spPr>
          <a:xfrm>
            <a:off x="1371600" y="1933505"/>
            <a:ext cx="9601200" cy="3643452"/>
          </a:xfrm>
          <a:prstGeom prst="rect">
            <a:avLst/>
          </a:prstGeom>
        </p:spPr>
      </p:pic>
    </p:spTree>
    <p:extLst>
      <p:ext uri="{BB962C8B-B14F-4D97-AF65-F5344CB8AC3E}">
        <p14:creationId xmlns:p14="http://schemas.microsoft.com/office/powerpoint/2010/main" val="1724129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2B161-D732-4913-AC04-7AE66797DBE5}"/>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Methodology (Continued)</a:t>
            </a:r>
            <a:endParaRPr lang="en-US" dirty="0"/>
          </a:p>
        </p:txBody>
      </p:sp>
      <p:pic>
        <p:nvPicPr>
          <p:cNvPr id="4" name="Content Placeholder 3">
            <a:extLst>
              <a:ext uri="{FF2B5EF4-FFF2-40B4-BE49-F238E27FC236}">
                <a16:creationId xmlns:a16="http://schemas.microsoft.com/office/drawing/2014/main" id="{43FB9236-EF76-48C8-B43E-ADE4162A2995}"/>
              </a:ext>
            </a:extLst>
          </p:cNvPr>
          <p:cNvPicPr>
            <a:picLocks noGrp="1"/>
          </p:cNvPicPr>
          <p:nvPr>
            <p:ph idx="1"/>
          </p:nvPr>
        </p:nvPicPr>
        <p:blipFill>
          <a:blip r:embed="rId2"/>
          <a:stretch>
            <a:fillRect/>
          </a:stretch>
        </p:blipFill>
        <p:spPr>
          <a:xfrm>
            <a:off x="1371600" y="1839005"/>
            <a:ext cx="9601200" cy="3926114"/>
          </a:xfrm>
          <a:prstGeom prst="rect">
            <a:avLst/>
          </a:prstGeom>
        </p:spPr>
      </p:pic>
    </p:spTree>
    <p:extLst>
      <p:ext uri="{BB962C8B-B14F-4D97-AF65-F5344CB8AC3E}">
        <p14:creationId xmlns:p14="http://schemas.microsoft.com/office/powerpoint/2010/main" val="1984320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0F04-2213-48D5-9BD8-C889D357C061}"/>
              </a:ext>
            </a:extLst>
          </p:cNvPr>
          <p:cNvSpPr>
            <a:spLocks noGrp="1"/>
          </p:cNvSpPr>
          <p:nvPr>
            <p:ph type="title"/>
          </p:nvPr>
        </p:nvSpPr>
        <p:spPr>
          <a:xfrm>
            <a:off x="1371600" y="685800"/>
            <a:ext cx="9601200" cy="851452"/>
          </a:xfrm>
        </p:spPr>
        <p:txBody>
          <a:bodyPr/>
          <a:lstStyle/>
          <a:p>
            <a:r>
              <a:rPr lang="en-US" u="sng" dirty="0">
                <a:latin typeface="Times New Roman" panose="02020603050405020304" pitchFamily="18" charset="0"/>
                <a:cs typeface="Times New Roman" panose="02020603050405020304" pitchFamily="18" charset="0"/>
              </a:rPr>
              <a:t>Methodology (Continued)</a:t>
            </a:r>
            <a:endParaRPr lang="en-US" dirty="0"/>
          </a:p>
        </p:txBody>
      </p:sp>
      <p:pic>
        <p:nvPicPr>
          <p:cNvPr id="4" name="Content Placeholder 3">
            <a:extLst>
              <a:ext uri="{FF2B5EF4-FFF2-40B4-BE49-F238E27FC236}">
                <a16:creationId xmlns:a16="http://schemas.microsoft.com/office/drawing/2014/main" id="{8057A15C-D9C5-4E11-8CE1-7B11A974D44F}"/>
              </a:ext>
            </a:extLst>
          </p:cNvPr>
          <p:cNvPicPr>
            <a:picLocks noGrp="1"/>
          </p:cNvPicPr>
          <p:nvPr>
            <p:ph idx="1"/>
          </p:nvPr>
        </p:nvPicPr>
        <p:blipFill>
          <a:blip r:embed="rId2"/>
          <a:stretch>
            <a:fillRect/>
          </a:stretch>
        </p:blipFill>
        <p:spPr>
          <a:xfrm>
            <a:off x="1371600" y="1802114"/>
            <a:ext cx="9601200" cy="3799871"/>
          </a:xfrm>
          <a:prstGeom prst="rect">
            <a:avLst/>
          </a:prstGeom>
        </p:spPr>
      </p:pic>
    </p:spTree>
    <p:extLst>
      <p:ext uri="{BB962C8B-B14F-4D97-AF65-F5344CB8AC3E}">
        <p14:creationId xmlns:p14="http://schemas.microsoft.com/office/powerpoint/2010/main" val="790132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F8A0-3E2D-4A7B-BA4B-E55F320E2A89}"/>
              </a:ext>
            </a:extLst>
          </p:cNvPr>
          <p:cNvSpPr>
            <a:spLocks noGrp="1"/>
          </p:cNvSpPr>
          <p:nvPr>
            <p:ph type="title"/>
          </p:nvPr>
        </p:nvSpPr>
        <p:spPr>
          <a:xfrm>
            <a:off x="1371600" y="685800"/>
            <a:ext cx="9601200" cy="864704"/>
          </a:xfrm>
        </p:spPr>
        <p:txBody>
          <a:bodyPr/>
          <a:lstStyle/>
          <a:p>
            <a:r>
              <a:rPr lang="en-US" u="sng" dirty="0">
                <a:latin typeface="Times New Roman" panose="02020603050405020304" pitchFamily="18" charset="0"/>
                <a:cs typeface="Times New Roman" panose="02020603050405020304" pitchFamily="18" charset="0"/>
              </a:rPr>
              <a:t>Methodology (Continued)</a:t>
            </a:r>
            <a:endParaRPr lang="en-US" dirty="0"/>
          </a:p>
        </p:txBody>
      </p:sp>
      <p:pic>
        <p:nvPicPr>
          <p:cNvPr id="4" name="Content Placeholder 3">
            <a:extLst>
              <a:ext uri="{FF2B5EF4-FFF2-40B4-BE49-F238E27FC236}">
                <a16:creationId xmlns:a16="http://schemas.microsoft.com/office/drawing/2014/main" id="{1D91E88D-A01E-439E-9FDB-BD8B4F2C92F9}"/>
              </a:ext>
            </a:extLst>
          </p:cNvPr>
          <p:cNvPicPr>
            <a:picLocks noGrp="1"/>
          </p:cNvPicPr>
          <p:nvPr>
            <p:ph idx="1"/>
          </p:nvPr>
        </p:nvPicPr>
        <p:blipFill>
          <a:blip r:embed="rId2"/>
          <a:stretch>
            <a:fillRect/>
          </a:stretch>
        </p:blipFill>
        <p:spPr>
          <a:xfrm>
            <a:off x="1497496" y="1550504"/>
            <a:ext cx="9601199" cy="4316896"/>
          </a:xfrm>
          <a:prstGeom prst="rect">
            <a:avLst/>
          </a:prstGeom>
        </p:spPr>
      </p:pic>
    </p:spTree>
    <p:extLst>
      <p:ext uri="{BB962C8B-B14F-4D97-AF65-F5344CB8AC3E}">
        <p14:creationId xmlns:p14="http://schemas.microsoft.com/office/powerpoint/2010/main" val="265200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AA32-B25D-4263-AD72-6FDB084FC935}"/>
              </a:ext>
            </a:extLst>
          </p:cNvPr>
          <p:cNvSpPr>
            <a:spLocks noGrp="1"/>
          </p:cNvSpPr>
          <p:nvPr>
            <p:ph type="title"/>
          </p:nvPr>
        </p:nvSpPr>
        <p:spPr>
          <a:xfrm>
            <a:off x="1371600" y="685800"/>
            <a:ext cx="9601200" cy="785191"/>
          </a:xfrm>
        </p:spPr>
        <p:txBody>
          <a:bodyPr/>
          <a:lstStyle/>
          <a:p>
            <a:r>
              <a:rPr lang="en-US" u="sng" dirty="0">
                <a:latin typeface="Times New Roman" panose="02020603050405020304" pitchFamily="18" charset="0"/>
                <a:cs typeface="Times New Roman" panose="02020603050405020304" pitchFamily="18" charset="0"/>
              </a:rPr>
              <a:t>Methodology (Continued)</a:t>
            </a:r>
            <a:endParaRPr lang="en-US" dirty="0"/>
          </a:p>
        </p:txBody>
      </p:sp>
      <p:pic>
        <p:nvPicPr>
          <p:cNvPr id="4" name="Content Placeholder 3">
            <a:extLst>
              <a:ext uri="{FF2B5EF4-FFF2-40B4-BE49-F238E27FC236}">
                <a16:creationId xmlns:a16="http://schemas.microsoft.com/office/drawing/2014/main" id="{BFABF474-E23F-4D49-9746-DCAEAC1C8210}"/>
              </a:ext>
            </a:extLst>
          </p:cNvPr>
          <p:cNvPicPr>
            <a:picLocks noGrp="1"/>
          </p:cNvPicPr>
          <p:nvPr>
            <p:ph idx="1"/>
          </p:nvPr>
        </p:nvPicPr>
        <p:blipFill>
          <a:blip r:embed="rId2"/>
          <a:stretch>
            <a:fillRect/>
          </a:stretch>
        </p:blipFill>
        <p:spPr>
          <a:xfrm>
            <a:off x="1484243" y="1630017"/>
            <a:ext cx="9859617" cy="4237383"/>
          </a:xfrm>
          <a:prstGeom prst="rect">
            <a:avLst/>
          </a:prstGeom>
        </p:spPr>
      </p:pic>
      <p:sp>
        <p:nvSpPr>
          <p:cNvPr id="3" name="TextBox 2">
            <a:extLst>
              <a:ext uri="{FF2B5EF4-FFF2-40B4-BE49-F238E27FC236}">
                <a16:creationId xmlns:a16="http://schemas.microsoft.com/office/drawing/2014/main" id="{C202F1C1-5CC0-43C4-96E7-1FADA2D632DA}"/>
              </a:ext>
            </a:extLst>
          </p:cNvPr>
          <p:cNvSpPr txBox="1"/>
          <p:nvPr/>
        </p:nvSpPr>
        <p:spPr>
          <a:xfrm>
            <a:off x="1484243" y="6036942"/>
            <a:ext cx="5993436" cy="830997"/>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References: https://www.ncbi.nlm.nih.gov/pmc/articles/PMC5412481/</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7814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A9477-2D19-4EC3-8D62-05509623CA3A}"/>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Methodology (Continued)</a:t>
            </a:r>
            <a:endParaRPr lang="en-US" dirty="0"/>
          </a:p>
        </p:txBody>
      </p:sp>
      <p:pic>
        <p:nvPicPr>
          <p:cNvPr id="4" name="Content Placeholder 3">
            <a:extLst>
              <a:ext uri="{FF2B5EF4-FFF2-40B4-BE49-F238E27FC236}">
                <a16:creationId xmlns:a16="http://schemas.microsoft.com/office/drawing/2014/main" id="{6FDB1E9F-7F94-4A03-8F9D-5D3A5E5AA317}"/>
              </a:ext>
            </a:extLst>
          </p:cNvPr>
          <p:cNvPicPr>
            <a:picLocks noGrp="1"/>
          </p:cNvPicPr>
          <p:nvPr>
            <p:ph idx="1"/>
          </p:nvPr>
        </p:nvPicPr>
        <p:blipFill>
          <a:blip r:embed="rId2"/>
          <a:stretch>
            <a:fillRect/>
          </a:stretch>
        </p:blipFill>
        <p:spPr>
          <a:xfrm>
            <a:off x="1524000" y="1630017"/>
            <a:ext cx="9296400" cy="4237383"/>
          </a:xfrm>
          <a:prstGeom prst="rect">
            <a:avLst/>
          </a:prstGeom>
        </p:spPr>
      </p:pic>
    </p:spTree>
    <p:extLst>
      <p:ext uri="{BB962C8B-B14F-4D97-AF65-F5344CB8AC3E}">
        <p14:creationId xmlns:p14="http://schemas.microsoft.com/office/powerpoint/2010/main" val="2319141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13520-CD96-4F0D-928F-3CAF951B67FB}"/>
              </a:ext>
            </a:extLst>
          </p:cNvPr>
          <p:cNvSpPr>
            <a:spLocks noGrp="1"/>
          </p:cNvSpPr>
          <p:nvPr>
            <p:ph type="title"/>
          </p:nvPr>
        </p:nvSpPr>
        <p:spPr>
          <a:xfrm>
            <a:off x="1371600" y="685800"/>
            <a:ext cx="9601200" cy="917713"/>
          </a:xfrm>
        </p:spPr>
        <p:txBody>
          <a:bodyPr/>
          <a:lstStyle/>
          <a:p>
            <a:r>
              <a:rPr lang="en-US" u="sng" dirty="0">
                <a:latin typeface="Times New Roman" panose="02020603050405020304" pitchFamily="18" charset="0"/>
                <a:cs typeface="Times New Roman" panose="02020603050405020304" pitchFamily="18" charset="0"/>
              </a:rPr>
              <a:t>Methodology (Continued)</a:t>
            </a:r>
            <a:endParaRPr lang="en-US" dirty="0"/>
          </a:p>
        </p:txBody>
      </p:sp>
      <p:pic>
        <p:nvPicPr>
          <p:cNvPr id="4" name="Content Placeholder 3">
            <a:extLst>
              <a:ext uri="{FF2B5EF4-FFF2-40B4-BE49-F238E27FC236}">
                <a16:creationId xmlns:a16="http://schemas.microsoft.com/office/drawing/2014/main" id="{B45B1611-DB60-4B39-85CD-E319E1972136}"/>
              </a:ext>
            </a:extLst>
          </p:cNvPr>
          <p:cNvPicPr>
            <a:picLocks noGrp="1"/>
          </p:cNvPicPr>
          <p:nvPr>
            <p:ph idx="1"/>
          </p:nvPr>
        </p:nvPicPr>
        <p:blipFill>
          <a:blip r:embed="rId2"/>
          <a:stretch>
            <a:fillRect/>
          </a:stretch>
        </p:blipFill>
        <p:spPr>
          <a:xfrm>
            <a:off x="1371600" y="1603514"/>
            <a:ext cx="9601200" cy="4204958"/>
          </a:xfrm>
          <a:prstGeom prst="rect">
            <a:avLst/>
          </a:prstGeom>
        </p:spPr>
      </p:pic>
    </p:spTree>
    <p:extLst>
      <p:ext uri="{BB962C8B-B14F-4D97-AF65-F5344CB8AC3E}">
        <p14:creationId xmlns:p14="http://schemas.microsoft.com/office/powerpoint/2010/main" val="2285189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55637-44FE-4A82-A107-7F44FCE24D48}"/>
              </a:ext>
            </a:extLst>
          </p:cNvPr>
          <p:cNvSpPr>
            <a:spLocks noGrp="1"/>
          </p:cNvSpPr>
          <p:nvPr>
            <p:ph type="title"/>
          </p:nvPr>
        </p:nvSpPr>
        <p:spPr>
          <a:xfrm>
            <a:off x="1371600" y="685800"/>
            <a:ext cx="9601200" cy="851452"/>
          </a:xfrm>
        </p:spPr>
        <p:txBody>
          <a:bodyPr/>
          <a:lstStyle/>
          <a:p>
            <a:r>
              <a:rPr lang="en-US" u="sng" dirty="0">
                <a:latin typeface="Times New Roman" panose="02020603050405020304" pitchFamily="18" charset="0"/>
                <a:cs typeface="Times New Roman" panose="02020603050405020304" pitchFamily="18" charset="0"/>
              </a:rPr>
              <a:t>Methodology (Continued)</a:t>
            </a:r>
            <a:endParaRPr lang="en-US" dirty="0"/>
          </a:p>
        </p:txBody>
      </p:sp>
      <p:pic>
        <p:nvPicPr>
          <p:cNvPr id="4" name="Content Placeholder 3">
            <a:extLst>
              <a:ext uri="{FF2B5EF4-FFF2-40B4-BE49-F238E27FC236}">
                <a16:creationId xmlns:a16="http://schemas.microsoft.com/office/drawing/2014/main" id="{77030601-FE6F-4638-98B3-61AFDA9F8E86}"/>
              </a:ext>
            </a:extLst>
          </p:cNvPr>
          <p:cNvPicPr>
            <a:picLocks noGrp="1"/>
          </p:cNvPicPr>
          <p:nvPr>
            <p:ph idx="1"/>
          </p:nvPr>
        </p:nvPicPr>
        <p:blipFill>
          <a:blip r:embed="rId2"/>
          <a:stretch>
            <a:fillRect/>
          </a:stretch>
        </p:blipFill>
        <p:spPr>
          <a:xfrm>
            <a:off x="1371600" y="1537252"/>
            <a:ext cx="9601200" cy="4254455"/>
          </a:xfrm>
          <a:prstGeom prst="rect">
            <a:avLst/>
          </a:prstGeom>
        </p:spPr>
      </p:pic>
    </p:spTree>
    <p:extLst>
      <p:ext uri="{BB962C8B-B14F-4D97-AF65-F5344CB8AC3E}">
        <p14:creationId xmlns:p14="http://schemas.microsoft.com/office/powerpoint/2010/main" val="427497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A82A9-2751-4244-8515-5AA22845AA68}"/>
              </a:ext>
            </a:extLst>
          </p:cNvPr>
          <p:cNvSpPr>
            <a:spLocks noGrp="1"/>
          </p:cNvSpPr>
          <p:nvPr>
            <p:ph type="title"/>
          </p:nvPr>
        </p:nvSpPr>
        <p:spPr>
          <a:xfrm>
            <a:off x="1371600" y="685800"/>
            <a:ext cx="9601200" cy="824948"/>
          </a:xfrm>
        </p:spPr>
        <p:txBody>
          <a:bodyPr/>
          <a:lstStyle/>
          <a:p>
            <a:r>
              <a:rPr lang="en-US" u="sng" dirty="0">
                <a:latin typeface="Times New Roman" panose="02020603050405020304" pitchFamily="18" charset="0"/>
                <a:cs typeface="Times New Roman" panose="02020603050405020304" pitchFamily="18" charset="0"/>
              </a:rPr>
              <a:t>Methodology (Continued)</a:t>
            </a:r>
            <a:endParaRPr lang="en-US" dirty="0"/>
          </a:p>
        </p:txBody>
      </p:sp>
      <p:pic>
        <p:nvPicPr>
          <p:cNvPr id="5" name="Content Placeholder 4">
            <a:extLst>
              <a:ext uri="{FF2B5EF4-FFF2-40B4-BE49-F238E27FC236}">
                <a16:creationId xmlns:a16="http://schemas.microsoft.com/office/drawing/2014/main" id="{03D0EF29-F39D-43AF-8C73-49C3425D163B}"/>
              </a:ext>
            </a:extLst>
          </p:cNvPr>
          <p:cNvPicPr>
            <a:picLocks noGrp="1"/>
          </p:cNvPicPr>
          <p:nvPr>
            <p:ph idx="1"/>
          </p:nvPr>
        </p:nvPicPr>
        <p:blipFill>
          <a:blip r:embed="rId2"/>
          <a:stretch>
            <a:fillRect/>
          </a:stretch>
        </p:blipFill>
        <p:spPr>
          <a:xfrm>
            <a:off x="1524000" y="1630017"/>
            <a:ext cx="8925451" cy="4237383"/>
          </a:xfrm>
          <a:prstGeom prst="rect">
            <a:avLst/>
          </a:prstGeom>
        </p:spPr>
      </p:pic>
    </p:spTree>
    <p:extLst>
      <p:ext uri="{BB962C8B-B14F-4D97-AF65-F5344CB8AC3E}">
        <p14:creationId xmlns:p14="http://schemas.microsoft.com/office/powerpoint/2010/main" val="1103177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ED6DD-63B6-49C4-AE9F-844EF7EB2DE4}"/>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Methodology (Continued)</a:t>
            </a:r>
            <a:endParaRPr lang="en-US" dirty="0"/>
          </a:p>
        </p:txBody>
      </p:sp>
      <p:pic>
        <p:nvPicPr>
          <p:cNvPr id="4" name="Content Placeholder 3">
            <a:extLst>
              <a:ext uri="{FF2B5EF4-FFF2-40B4-BE49-F238E27FC236}">
                <a16:creationId xmlns:a16="http://schemas.microsoft.com/office/drawing/2014/main" id="{2E9FF255-E12F-483B-9FE8-293EB7FA003A}"/>
              </a:ext>
            </a:extLst>
          </p:cNvPr>
          <p:cNvPicPr>
            <a:picLocks noGrp="1"/>
          </p:cNvPicPr>
          <p:nvPr>
            <p:ph idx="1"/>
          </p:nvPr>
        </p:nvPicPr>
        <p:blipFill>
          <a:blip r:embed="rId2"/>
          <a:stretch>
            <a:fillRect/>
          </a:stretch>
        </p:blipFill>
        <p:spPr>
          <a:xfrm>
            <a:off x="4412974" y="1577009"/>
            <a:ext cx="3949147" cy="4916556"/>
          </a:xfrm>
          <a:prstGeom prst="rect">
            <a:avLst/>
          </a:prstGeom>
        </p:spPr>
      </p:pic>
    </p:spTree>
    <p:extLst>
      <p:ext uri="{BB962C8B-B14F-4D97-AF65-F5344CB8AC3E}">
        <p14:creationId xmlns:p14="http://schemas.microsoft.com/office/powerpoint/2010/main" val="2384419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BF62E-46DF-47ED-BF52-3C5D12CC7AFA}"/>
              </a:ext>
            </a:extLst>
          </p:cNvPr>
          <p:cNvSpPr>
            <a:spLocks noGrp="1"/>
          </p:cNvSpPr>
          <p:nvPr>
            <p:ph type="title"/>
          </p:nvPr>
        </p:nvSpPr>
        <p:spPr>
          <a:xfrm>
            <a:off x="1371600" y="685800"/>
            <a:ext cx="9601200" cy="732183"/>
          </a:xfrm>
        </p:spPr>
        <p:txBody>
          <a:bodyPr/>
          <a:lstStyle/>
          <a:p>
            <a:r>
              <a:rPr lang="en-US" u="sng" dirty="0">
                <a:latin typeface="Times New Roman" panose="02020603050405020304" pitchFamily="18" charset="0"/>
                <a:cs typeface="Times New Roman" panose="02020603050405020304" pitchFamily="18" charset="0"/>
              </a:rPr>
              <a:t>Roles</a:t>
            </a:r>
          </a:p>
        </p:txBody>
      </p:sp>
      <p:sp>
        <p:nvSpPr>
          <p:cNvPr id="3" name="Content Placeholder 2">
            <a:extLst>
              <a:ext uri="{FF2B5EF4-FFF2-40B4-BE49-F238E27FC236}">
                <a16:creationId xmlns:a16="http://schemas.microsoft.com/office/drawing/2014/main" id="{62B142D7-D63B-422C-99DB-180F37CB0C16}"/>
              </a:ext>
            </a:extLst>
          </p:cNvPr>
          <p:cNvSpPr>
            <a:spLocks noGrp="1"/>
          </p:cNvSpPr>
          <p:nvPr>
            <p:ph idx="1"/>
          </p:nvPr>
        </p:nvSpPr>
        <p:spPr>
          <a:xfrm>
            <a:off x="1371600" y="1683026"/>
            <a:ext cx="9601200" cy="4184374"/>
          </a:xfrm>
        </p:spPr>
        <p:txBody>
          <a:bodyPr/>
          <a:lstStyle/>
          <a:p>
            <a:r>
              <a:rPr lang="en-US" dirty="0"/>
              <a:t>Tashik</a:t>
            </a:r>
            <a:br>
              <a:rPr lang="en-US" dirty="0"/>
            </a:br>
            <a:r>
              <a:rPr lang="en-US" dirty="0"/>
              <a:t>         Data pre-processing, MFCC, Files mapping, Code.</a:t>
            </a:r>
          </a:p>
          <a:p>
            <a:r>
              <a:rPr lang="en-US" dirty="0"/>
              <a:t>Sajjad</a:t>
            </a:r>
            <a:br>
              <a:rPr lang="en-US" dirty="0"/>
            </a:br>
            <a:r>
              <a:rPr lang="en-US" dirty="0"/>
              <a:t>         Design, MFCC, Dataset, Analysis, Code</a:t>
            </a:r>
            <a:br>
              <a:rPr lang="en-US" dirty="0"/>
            </a:br>
            <a:r>
              <a:rPr lang="en-US" dirty="0"/>
              <a:t>	 </a:t>
            </a:r>
          </a:p>
        </p:txBody>
      </p:sp>
    </p:spTree>
    <p:extLst>
      <p:ext uri="{BB962C8B-B14F-4D97-AF65-F5344CB8AC3E}">
        <p14:creationId xmlns:p14="http://schemas.microsoft.com/office/powerpoint/2010/main" val="118068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F238-4168-4753-845B-E4E57EC2FFDC}"/>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0A4E0671-4725-49F6-A0A0-40D1F7548B42}"/>
              </a:ext>
            </a:extLst>
          </p:cNvPr>
          <p:cNvSpPr>
            <a:spLocks noGrp="1"/>
          </p:cNvSpPr>
          <p:nvPr>
            <p:ph idx="1"/>
          </p:nvPr>
        </p:nvSpPr>
        <p:spPr>
          <a:xfrm>
            <a:off x="1371600" y="1722783"/>
            <a:ext cx="9601200" cy="4144617"/>
          </a:xfrm>
        </p:spPr>
        <p:txBody>
          <a:bodyPr/>
          <a:lstStyle/>
          <a:p>
            <a:r>
              <a:rPr lang="en-US"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Our trained model obtained a Training accuracy of 95.19% and a Testing accuracy of 92.50%.The performance is very good and the model has generalized well, seeming to predict well when tested against new audio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F5B50575-0D28-4363-B3D1-C345D11C47B3}"/>
              </a:ext>
            </a:extLst>
          </p:cNvPr>
          <p:cNvPicPr/>
          <p:nvPr/>
        </p:nvPicPr>
        <p:blipFill>
          <a:blip r:embed="rId2"/>
          <a:stretch>
            <a:fillRect/>
          </a:stretch>
        </p:blipFill>
        <p:spPr>
          <a:xfrm>
            <a:off x="1895061" y="2851151"/>
            <a:ext cx="9077739" cy="2847284"/>
          </a:xfrm>
          <a:prstGeom prst="rect">
            <a:avLst/>
          </a:prstGeom>
        </p:spPr>
      </p:pic>
    </p:spTree>
    <p:extLst>
      <p:ext uri="{BB962C8B-B14F-4D97-AF65-F5344CB8AC3E}">
        <p14:creationId xmlns:p14="http://schemas.microsoft.com/office/powerpoint/2010/main" val="2952962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46C45A2-D0EA-465E-9484-0D084C3FB211}"/>
              </a:ext>
            </a:extLst>
          </p:cNvPr>
          <p:cNvPicPr>
            <a:picLocks noGrp="1"/>
          </p:cNvPicPr>
          <p:nvPr>
            <p:ph idx="1"/>
          </p:nvPr>
        </p:nvPicPr>
        <p:blipFill>
          <a:blip r:embed="rId2"/>
          <a:stretch>
            <a:fillRect/>
          </a:stretch>
        </p:blipFill>
        <p:spPr>
          <a:xfrm>
            <a:off x="2226365" y="1099931"/>
            <a:ext cx="7845287" cy="4767470"/>
          </a:xfrm>
          <a:prstGeom prst="rect">
            <a:avLst/>
          </a:prstGeom>
        </p:spPr>
      </p:pic>
    </p:spTree>
    <p:extLst>
      <p:ext uri="{BB962C8B-B14F-4D97-AF65-F5344CB8AC3E}">
        <p14:creationId xmlns:p14="http://schemas.microsoft.com/office/powerpoint/2010/main" val="497857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AF410-8639-44D4-9B97-F8BA6FAB284C}"/>
              </a:ext>
            </a:extLst>
          </p:cNvPr>
          <p:cNvSpPr>
            <a:spLocks noGrp="1"/>
          </p:cNvSpPr>
          <p:nvPr>
            <p:ph type="title"/>
          </p:nvPr>
        </p:nvSpPr>
        <p:spPr>
          <a:xfrm>
            <a:off x="1371600" y="685800"/>
            <a:ext cx="9601200" cy="824948"/>
          </a:xfrm>
        </p:spPr>
        <p:txBody>
          <a:bodyPr/>
          <a:lstStyle/>
          <a:p>
            <a:r>
              <a:rPr lang="en-US" u="sng" dirty="0">
                <a:latin typeface="Times New Roman" panose="02020603050405020304" pitchFamily="18" charset="0"/>
                <a:cs typeface="Times New Roman" panose="02020603050405020304" pitchFamily="18" charset="0"/>
              </a:rPr>
              <a:t>Results (Continued)</a:t>
            </a:r>
          </a:p>
        </p:txBody>
      </p:sp>
      <p:pic>
        <p:nvPicPr>
          <p:cNvPr id="7" name="Content Placeholder 6">
            <a:extLst>
              <a:ext uri="{FF2B5EF4-FFF2-40B4-BE49-F238E27FC236}">
                <a16:creationId xmlns:a16="http://schemas.microsoft.com/office/drawing/2014/main" id="{FF0536FE-AA84-441A-B56F-72BBFB0E6370}"/>
              </a:ext>
            </a:extLst>
          </p:cNvPr>
          <p:cNvPicPr>
            <a:picLocks noGrp="1"/>
          </p:cNvPicPr>
          <p:nvPr>
            <p:ph idx="1"/>
          </p:nvPr>
        </p:nvPicPr>
        <p:blipFill>
          <a:blip r:embed="rId2"/>
          <a:stretch>
            <a:fillRect/>
          </a:stretch>
        </p:blipFill>
        <p:spPr>
          <a:xfrm>
            <a:off x="1563757" y="1510748"/>
            <a:ext cx="9925878" cy="4876800"/>
          </a:xfrm>
          <a:prstGeom prst="rect">
            <a:avLst/>
          </a:prstGeom>
        </p:spPr>
      </p:pic>
    </p:spTree>
    <p:extLst>
      <p:ext uri="{BB962C8B-B14F-4D97-AF65-F5344CB8AC3E}">
        <p14:creationId xmlns:p14="http://schemas.microsoft.com/office/powerpoint/2010/main" val="967552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14CC-0B2A-42E9-9A70-8E59AF68CBB7}"/>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 And Future Work</a:t>
            </a:r>
          </a:p>
        </p:txBody>
      </p:sp>
      <p:sp>
        <p:nvSpPr>
          <p:cNvPr id="3" name="Content Placeholder 2">
            <a:extLst>
              <a:ext uri="{FF2B5EF4-FFF2-40B4-BE49-F238E27FC236}">
                <a16:creationId xmlns:a16="http://schemas.microsoft.com/office/drawing/2014/main" id="{725A38F6-03C8-45F4-9161-9F434D7A7839}"/>
              </a:ext>
            </a:extLst>
          </p:cNvPr>
          <p:cNvSpPr>
            <a:spLocks noGrp="1"/>
          </p:cNvSpPr>
          <p:nvPr>
            <p:ph idx="1"/>
          </p:nvPr>
        </p:nvSpPr>
        <p:spPr>
          <a:xfrm>
            <a:off x="1371600" y="1630017"/>
            <a:ext cx="9601200" cy="4237383"/>
          </a:xfrm>
        </p:spPr>
        <p:txBody>
          <a:bodyPr>
            <a:normAutofit/>
          </a:bodyPr>
          <a:lstStyle/>
          <a:p>
            <a:r>
              <a:rPr lang="en-US" sz="1800" b="0" i="0" dirty="0">
                <a:solidFill>
                  <a:srgbClr val="292929"/>
                </a:solidFill>
                <a:effectLst/>
                <a:latin typeface="Times New Roman" panose="02020603050405020304" pitchFamily="18" charset="0"/>
                <a:cs typeface="Times New Roman" panose="02020603050405020304" pitchFamily="18" charset="0"/>
              </a:rPr>
              <a:t>We have now seen an end-to-end example of sound classification which is one of the most foundational problems in audio deep learning. Not only is this used in a wide range of applications, but many of the concepts and techniques that we covered here will be relevant to more complicated audio problems.</a:t>
            </a:r>
          </a:p>
          <a:p>
            <a:r>
              <a:rPr lang="en-US" sz="1800" b="1" u="sng" dirty="0">
                <a:solidFill>
                  <a:srgbClr val="292929"/>
                </a:solidFill>
                <a:latin typeface="Times New Roman" panose="02020603050405020304" pitchFamily="18" charset="0"/>
                <a:cs typeface="Times New Roman" panose="02020603050405020304" pitchFamily="18" charset="0"/>
              </a:rPr>
              <a:t>Future Work</a:t>
            </a:r>
            <a:br>
              <a:rPr lang="en-US" sz="1800" b="1" dirty="0">
                <a:solidFill>
                  <a:srgbClr val="292929"/>
                </a:solidFill>
                <a:latin typeface="Times New Roman" panose="02020603050405020304" pitchFamily="18" charset="0"/>
                <a:cs typeface="Times New Roman" panose="02020603050405020304" pitchFamily="18" charset="0"/>
              </a:rPr>
            </a:br>
            <a:br>
              <a:rPr lang="en-US" sz="1800" b="1" dirty="0">
                <a:solidFill>
                  <a:srgbClr val="292929"/>
                </a:solidFill>
                <a:latin typeface="Times New Roman" panose="02020603050405020304" pitchFamily="18" charset="0"/>
                <a:cs typeface="Times New Roman" panose="02020603050405020304" pitchFamily="18" charset="0"/>
              </a:rPr>
            </a:br>
            <a:r>
              <a:rPr lang="en-US" sz="1600" b="1" i="0" u="sng" dirty="0">
                <a:solidFill>
                  <a:srgbClr val="333333"/>
                </a:solidFill>
                <a:effectLst/>
                <a:latin typeface="Georgia" panose="02040502050405020303" pitchFamily="18" charset="0"/>
              </a:rPr>
              <a:t>Speech</a:t>
            </a:r>
            <a:br>
              <a:rPr lang="en-US" sz="1800" b="1" dirty="0">
                <a:solidFill>
                  <a:srgbClr val="333333"/>
                </a:solidFill>
                <a:latin typeface="Times New Roman" panose="02020603050405020304" pitchFamily="18" charset="0"/>
                <a:cs typeface="Times New Roman" panose="02020603050405020304" pitchFamily="18" charset="0"/>
              </a:rPr>
            </a:br>
            <a:r>
              <a:rPr lang="en-US" sz="1800" b="1" dirty="0">
                <a:solidFill>
                  <a:srgbClr val="333333"/>
                </a:solidFill>
                <a:latin typeface="Times New Roman" panose="02020603050405020304" pitchFamily="18" charset="0"/>
                <a:cs typeface="Times New Roman" panose="02020603050405020304" pitchFamily="18" charset="0"/>
              </a:rPr>
              <a:t>       </a:t>
            </a:r>
            <a:r>
              <a:rPr lang="en-US" sz="1600" dirty="0">
                <a:solidFill>
                  <a:srgbClr val="262626"/>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lassifying short utterances by a set of speakers to identify the speaker based on the voice.</a:t>
            </a:r>
            <a:b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1" i="0" u="sng" dirty="0">
                <a:solidFill>
                  <a:srgbClr val="333333"/>
                </a:solidFill>
                <a:effectLst/>
                <a:latin typeface="Times New Roman" panose="02020603050405020304" pitchFamily="18" charset="0"/>
                <a:cs typeface="Times New Roman" panose="02020603050405020304" pitchFamily="18" charset="0"/>
              </a:rPr>
              <a:t>Music</a:t>
            </a:r>
            <a:br>
              <a:rPr lang="en-US" sz="1800" b="1" dirty="0">
                <a:solidFill>
                  <a:srgbClr val="333333"/>
                </a:solidFill>
                <a:latin typeface="Times New Roman" panose="02020603050405020304" pitchFamily="18" charset="0"/>
                <a:cs typeface="Times New Roman" panose="02020603050405020304" pitchFamily="18" charset="0"/>
              </a:rPr>
            </a:br>
            <a:r>
              <a:rPr lang="en-US" sz="1800" b="1" dirty="0">
                <a:solidFill>
                  <a:srgbClr val="333333"/>
                </a:solidFill>
                <a:latin typeface="Times New Roman" panose="02020603050405020304" pitchFamily="18" charset="0"/>
                <a:cs typeface="Times New Roman" panose="02020603050405020304" pitchFamily="18" charset="0"/>
              </a:rPr>
              <a:t>       </a:t>
            </a:r>
            <a:r>
              <a:rPr lang="en-US" sz="1600" dirty="0">
                <a:solidFill>
                  <a:srgbClr val="262626"/>
                </a:solidFill>
                <a:latin typeface="Times New Roman" panose="02020603050405020304" pitchFamily="18" charset="0"/>
                <a:cs typeface="Times New Roman" panose="02020603050405020304" pitchFamily="18" charset="0"/>
              </a:rPr>
              <a:t>C</a:t>
            </a:r>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lassifying music clips to identify the genre of the music</a:t>
            </a:r>
            <a:r>
              <a:rPr lang="en-US" sz="1800" b="1"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a:t>
            </a:r>
            <a:br>
              <a:rPr lang="en-US" sz="1800" b="1"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br>
            <a:br>
              <a:rPr lang="en-US" sz="1800" b="1"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br>
            <a:r>
              <a:rPr lang="en-US" sz="1600" b="1" i="0" u="sng" dirty="0">
                <a:solidFill>
                  <a:srgbClr val="333333"/>
                </a:solidFill>
                <a:effectLst/>
                <a:latin typeface="Georgia" panose="02040502050405020303" pitchFamily="18" charset="0"/>
              </a:rPr>
              <a:t>Environmental Sounds</a:t>
            </a:r>
            <a:br>
              <a:rPr lang="en-US" sz="1600" b="1" i="0" dirty="0">
                <a:solidFill>
                  <a:srgbClr val="333333"/>
                </a:solidFill>
                <a:effectLst/>
                <a:latin typeface="Georgia" panose="02040502050405020303" pitchFamily="18" charset="0"/>
              </a:rPr>
            </a:br>
            <a:r>
              <a:rPr lang="en-US" sz="1600" b="1" i="0" dirty="0">
                <a:solidFill>
                  <a:srgbClr val="333333"/>
                </a:solidFill>
                <a:effectLst/>
                <a:latin typeface="Georgia" panose="02040502050405020303" pitchFamily="18" charset="0"/>
              </a:rPr>
              <a:t>        </a:t>
            </a:r>
            <a:r>
              <a:rPr lang="en-US" sz="1600" b="0" i="0" dirty="0">
                <a:solidFill>
                  <a:srgbClr val="333333"/>
                </a:solidFill>
                <a:effectLst/>
                <a:latin typeface="Times New Roman" panose="02020603050405020304" pitchFamily="18" charset="0"/>
                <a:cs typeface="Times New Roman" panose="02020603050405020304" pitchFamily="18" charset="0"/>
              </a:rPr>
              <a:t>In addition to speech and music signals, other sounds also carry a wealth of relevant information about our environments.</a:t>
            </a:r>
            <a:endParaRPr lang="en-US" sz="1800" b="1"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600" b="1" i="0" dirty="0">
              <a:solidFill>
                <a:srgbClr val="333333"/>
              </a:solidFill>
              <a:effectLst/>
              <a:latin typeface="Georgia" panose="02040502050405020303" pitchFamily="18" charset="0"/>
            </a:endParaRPr>
          </a:p>
        </p:txBody>
      </p:sp>
    </p:spTree>
    <p:extLst>
      <p:ext uri="{BB962C8B-B14F-4D97-AF65-F5344CB8AC3E}">
        <p14:creationId xmlns:p14="http://schemas.microsoft.com/office/powerpoint/2010/main" val="2600895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34945-329F-488D-8D75-179D5C94DF0B}"/>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Background And Motivation</a:t>
            </a:r>
          </a:p>
        </p:txBody>
      </p:sp>
      <p:sp>
        <p:nvSpPr>
          <p:cNvPr id="3" name="Content Placeholder 2">
            <a:extLst>
              <a:ext uri="{FF2B5EF4-FFF2-40B4-BE49-F238E27FC236}">
                <a16:creationId xmlns:a16="http://schemas.microsoft.com/office/drawing/2014/main" id="{196F8E8A-3FC5-48BC-B3ED-AF4EBDDB698B}"/>
              </a:ext>
            </a:extLst>
          </p:cNvPr>
          <p:cNvSpPr>
            <a:spLocks noGrp="1"/>
          </p:cNvSpPr>
          <p:nvPr>
            <p:ph idx="1"/>
          </p:nvPr>
        </p:nvSpPr>
        <p:spPr>
          <a:xfrm>
            <a:off x="1371600" y="1696277"/>
            <a:ext cx="9601200" cy="4797287"/>
          </a:xfrm>
        </p:spPr>
        <p:txBody>
          <a:bodyPr>
            <a:normAutofit lnSpcReduction="10000"/>
          </a:bodyPr>
          <a:lstStyle/>
          <a:p>
            <a:pPr marL="0" marR="0">
              <a:lnSpc>
                <a:spcPct val="107000"/>
              </a:lnSpc>
              <a:spcBef>
                <a:spcPts val="0"/>
              </a:spcBef>
              <a:spcAft>
                <a:spcPts val="0"/>
              </a:spcAft>
            </a:pPr>
            <a:r>
              <a:rPr lang="en-US" sz="1800"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Audio classification is the process of listening to and analyzing audio recordings. Also known as sound classification, this process is at the heart of a variety of modern AI technology including virtual assistants, automatic speech recognition, and text to speech applications. </a:t>
            </a:r>
            <a:r>
              <a:rPr lang="en-US" sz="18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Sound/Audio Classification is one the most widely used applications in Audio Deep Learning. It involves learning to classify sounds and to predict the category of that sound. Audio Classification is an interesting problem in Machine Learning and Deep Learning, which mainly target for recognizing and relating sounds from audio. This type of problem can be applied to many scenarios for example classifying music clips to identify the genre of the music, or classifying short utterances by a set of speakers to identify the speaker based on the voice.</a:t>
            </a:r>
            <a:br>
              <a:rPr lang="en-US" sz="18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spc="-5"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Observing the recent advancements in the field of image classification where convolutional neural networks are used to classify images with high accuracy and at scale, it begs the question of the applicability of these techniques in other domains, such as sound classification.</a:t>
            </a:r>
            <a:br>
              <a:rPr lang="en-US" sz="1800" spc="-5"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1800" spc="-5"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sz="18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Motivated by Google research which recently released a sound vocabulary and dataset aiming to provide a common, realistic-scale evaluation platform for audio event classification such as human sounds, music genres, environmental sounds (see </a:t>
            </a:r>
            <a:r>
              <a:rPr lang="en-US" sz="1800" u="sng"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https://research.google.com/audioset/</a:t>
            </a:r>
            <a:r>
              <a:rPr lang="en-US" sz="18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1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9C16F-A331-4039-90C6-378AFF68BEFB}"/>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Design</a:t>
            </a:r>
          </a:p>
        </p:txBody>
      </p:sp>
      <p:sp>
        <p:nvSpPr>
          <p:cNvPr id="3" name="Content Placeholder 2">
            <a:extLst>
              <a:ext uri="{FF2B5EF4-FFF2-40B4-BE49-F238E27FC236}">
                <a16:creationId xmlns:a16="http://schemas.microsoft.com/office/drawing/2014/main" id="{BA6AD6CE-8A5D-425E-BBB4-01D9C6A61221}"/>
              </a:ext>
            </a:extLst>
          </p:cNvPr>
          <p:cNvSpPr>
            <a:spLocks noGrp="1"/>
          </p:cNvSpPr>
          <p:nvPr>
            <p:ph idx="1"/>
          </p:nvPr>
        </p:nvSpPr>
        <p:spPr>
          <a:xfrm>
            <a:off x="1371600" y="1656522"/>
            <a:ext cx="9601200" cy="4210878"/>
          </a:xfrm>
        </p:spPr>
        <p:txBody>
          <a:bodyPr/>
          <a:lstStyle/>
          <a:p>
            <a:r>
              <a:rPr lang="en-US" i="0" dirty="0">
                <a:solidFill>
                  <a:schemeClr val="tx1"/>
                </a:solidFill>
                <a:effectLst/>
                <a:latin typeface="Times New Roman" panose="02020603050405020304" pitchFamily="18" charset="0"/>
                <a:cs typeface="Times New Roman" panose="02020603050405020304" pitchFamily="18" charset="0"/>
              </a:rPr>
              <a:t>The algorithm uses audio libraries of python like librosa with a simple ANN model to train the model with features of Mel</a:t>
            </a:r>
            <a:r>
              <a:rPr lang="en-US" dirty="0">
                <a:solidFill>
                  <a:schemeClr val="tx1"/>
                </a:solidFill>
                <a:latin typeface="Times New Roman" panose="02020603050405020304" pitchFamily="18" charset="0"/>
                <a:cs typeface="Times New Roman" panose="02020603050405020304" pitchFamily="18" charset="0"/>
              </a:rPr>
              <a:t>-</a:t>
            </a:r>
            <a:r>
              <a:rPr lang="en-US" i="0" dirty="0">
                <a:solidFill>
                  <a:schemeClr val="tx1"/>
                </a:solidFill>
                <a:effectLst/>
                <a:latin typeface="Times New Roman" panose="02020603050405020304" pitchFamily="18" charset="0"/>
                <a:cs typeface="Times New Roman" panose="02020603050405020304" pitchFamily="18" charset="0"/>
              </a:rPr>
              <a:t>frequency cepstral coefficients (MFCC). Mel-frequency Cepstral coefficients is proposed and the feature set is analyzed for its  pertinence in the proposed task. A simple Artificial neural network is proposed which offers a classification accuracy of 95% to distinguish between 10 audio classes. According to some research papers the proposed architecture when compared with a Support Vector Machine based classifier, then it is found that it has performed extremely well. </a:t>
            </a:r>
            <a:br>
              <a:rPr lang="en-US" i="0" dirty="0">
                <a:solidFill>
                  <a:schemeClr val="tx1"/>
                </a:solidFill>
                <a:effectLst/>
                <a:latin typeface="Times New Roman" panose="02020603050405020304" pitchFamily="18" charset="0"/>
                <a:cs typeface="Times New Roman" panose="02020603050405020304" pitchFamily="18" charset="0"/>
              </a:rPr>
            </a:br>
            <a:br>
              <a:rPr lang="en-US" i="0" dirty="0">
                <a:solidFill>
                  <a:schemeClr val="tx1"/>
                </a:solidFill>
                <a:effectLst/>
                <a:latin typeface="Times New Roman" panose="02020603050405020304" pitchFamily="18" charset="0"/>
                <a:cs typeface="Times New Roman" panose="02020603050405020304" pitchFamily="18" charset="0"/>
              </a:rPr>
            </a:br>
            <a:r>
              <a:rPr lang="en-US" i="0" dirty="0">
                <a:solidFill>
                  <a:schemeClr val="tx1"/>
                </a:solidFill>
                <a:effectLst/>
                <a:latin typeface="Times New Roman" panose="02020603050405020304" pitchFamily="18" charset="0"/>
                <a:cs typeface="Times New Roman" panose="02020603050405020304" pitchFamily="18" charset="0"/>
              </a:rPr>
              <a:t>Reference:</a:t>
            </a:r>
            <a:br>
              <a:rPr lang="en-US" i="0" dirty="0">
                <a:solidFill>
                  <a:schemeClr val="tx1"/>
                </a:solidFill>
                <a:effectLst/>
                <a:latin typeface="Times New Roman" panose="02020603050405020304" pitchFamily="18" charset="0"/>
                <a:cs typeface="Times New Roman" panose="02020603050405020304" pitchFamily="18" charset="0"/>
              </a:rPr>
            </a:br>
            <a:r>
              <a:rPr lang="en-US" sz="1600" i="0" dirty="0">
                <a:solidFill>
                  <a:schemeClr val="tx1"/>
                </a:solidFill>
                <a:effectLst/>
                <a:latin typeface="Times New Roman" panose="02020603050405020304" pitchFamily="18" charset="0"/>
                <a:cs typeface="Times New Roman" panose="02020603050405020304" pitchFamily="18" charset="0"/>
                <a:hlinkClick r:id="rId2"/>
              </a:rPr>
              <a:t>https://www.researchgate.net/publication/4310665_A_Neural_Network_based_Audio_Content_Classification</a:t>
            </a:r>
            <a:br>
              <a:rPr lang="en-US" sz="1600" i="0" dirty="0">
                <a:solidFill>
                  <a:schemeClr val="tx1"/>
                </a:solidFill>
                <a:effectLst/>
                <a:latin typeface="Times New Roman" panose="02020603050405020304" pitchFamily="18" charset="0"/>
                <a:cs typeface="Times New Roman" panose="02020603050405020304" pitchFamily="18" charset="0"/>
              </a:rPr>
            </a:br>
            <a:r>
              <a:rPr lang="en-US" sz="1600" i="0" dirty="0">
                <a:solidFill>
                  <a:schemeClr val="tx1"/>
                </a:solidFill>
                <a:effectLst/>
                <a:latin typeface="Times New Roman" panose="02020603050405020304" pitchFamily="18" charset="0"/>
                <a:cs typeface="Times New Roman" panose="02020603050405020304" pitchFamily="18" charset="0"/>
                <a:hlinkClick r:id="rId3"/>
              </a:rPr>
              <a:t>https://ieeexplore.ieee.org/document/8285499</a:t>
            </a:r>
            <a:endParaRPr lang="en-US" sz="1600" i="0" dirty="0">
              <a:solidFill>
                <a:schemeClr val="tx1"/>
              </a:solidFill>
              <a:effectLst/>
              <a:latin typeface="Times New Roman" panose="02020603050405020304" pitchFamily="18" charset="0"/>
              <a:cs typeface="Times New Roman" panose="02020603050405020304" pitchFamily="18" charset="0"/>
            </a:endParaRPr>
          </a:p>
          <a:p>
            <a:endParaRPr lang="en-US" sz="1600" i="0" dirty="0">
              <a:solidFill>
                <a:schemeClr val="tx1"/>
              </a:solidFill>
              <a:effectLst/>
              <a:latin typeface="Times New Roman" panose="02020603050405020304" pitchFamily="18" charset="0"/>
              <a:cs typeface="Times New Roman" panose="02020603050405020304" pitchFamily="18" charset="0"/>
            </a:endParaRPr>
          </a:p>
          <a:p>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352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E22B0-15CC-40EB-9FA0-D876ABBA35DA}"/>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140C7DD7-6652-4455-98A4-51ACFE2D5570}"/>
              </a:ext>
            </a:extLst>
          </p:cNvPr>
          <p:cNvSpPr>
            <a:spLocks noGrp="1"/>
          </p:cNvSpPr>
          <p:nvPr>
            <p:ph idx="1"/>
          </p:nvPr>
        </p:nvSpPr>
        <p:spPr>
          <a:xfrm>
            <a:off x="1371600" y="1762538"/>
            <a:ext cx="9601200" cy="4823792"/>
          </a:xfrm>
        </p:spPr>
        <p:txBody>
          <a:bodyPr>
            <a:normAutofit fontScale="92500" lnSpcReduction="10000"/>
          </a:bodyPr>
          <a:lstStyle/>
          <a:p>
            <a:r>
              <a:rPr lang="en-US" sz="1800" b="1" u="sng"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Spectrogram</a:t>
            </a:r>
            <a:br>
              <a:rPr lang="en-US" sz="1800"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A spectrogram is a visual representation of the spectrum of </a:t>
            </a:r>
            <a:r>
              <a:rPr lang="en-US" sz="1800" b="1"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frequencies</a:t>
            </a:r>
            <a:r>
              <a:rPr lang="en-US" sz="1800"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of a signal which allows us to see sounds, it varies with time. When applied to an audio signal, spectrograms are sometimes called sonographs, voiceprints, or voicegrams. When the data are represented in a 3D plot, they may be called waterfalls.</a:t>
            </a:r>
          </a:p>
          <a:p>
            <a:r>
              <a:rPr lang="en-US" sz="1800" b="1" u="sng" dirty="0">
                <a:solidFill>
                  <a:srgbClr val="262626"/>
                </a:solidFill>
                <a:latin typeface="Times New Roman" panose="02020603050405020304" pitchFamily="18" charset="0"/>
                <a:ea typeface="Calibri" panose="020F0502020204030204" pitchFamily="34" charset="0"/>
                <a:cs typeface="Times New Roman" panose="02020603050405020304" pitchFamily="18" charset="0"/>
              </a:rPr>
              <a:t>MFCC</a:t>
            </a:r>
            <a:br>
              <a:rPr lang="en-US" sz="1800" u="sng" dirty="0">
                <a:solidFill>
                  <a:srgbClr val="262626"/>
                </a:solidFill>
                <a:latin typeface="Times New Roman" panose="02020603050405020304" pitchFamily="18" charset="0"/>
                <a:ea typeface="Calibri" panose="020F0502020204030204" pitchFamily="34" charset="0"/>
                <a:cs typeface="Times New Roman" panose="02020603050405020304" pitchFamily="18" charset="0"/>
              </a:rPr>
            </a:br>
            <a:r>
              <a:rPr lang="en-US"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Mel scale is a scale that relates the perceived frequency of a tone to the actual measured frequency. It scales the frequency in order to match more closely what the human ear can hear (humans are better at identifying small changes in speech at lower frequencies because humans can perceive sound logarithmically). Using Mel scale, Mel spectrogram and the MFCC, we can make a deep learning model that can learn like a human. We use a Mel scale because it is a relevant scale for pitch. MFCC is used because it describes the “large” structures of spectrum, ignores fine spectral structures and works well in audio classification, speech and music recognition. </a:t>
            </a:r>
            <a:br>
              <a:rPr lang="en-US"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The MFCC feature extraction technique basically includes windowing the signal, applying the DFT,   taking the log of the magnitude, and then warping the frequencies on a Mel scale, followed by applying the inverse DCT.</a:t>
            </a:r>
            <a:br>
              <a:rPr lang="en-US"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i="0" dirty="0">
                <a:solidFill>
                  <a:srgbClr val="202124"/>
                </a:solidFill>
                <a:effectLst/>
                <a:latin typeface="Times New Roman" panose="02020603050405020304" pitchFamily="18" charset="0"/>
                <a:cs typeface="Times New Roman" panose="02020603050405020304" pitchFamily="18" charset="0"/>
              </a:rPr>
              <a:t>In practice, the first 8–13 MFCC coefficients are used to represent the shape of the spectrum. However, some applications require more higher-order coefficients to capture pitch and tone information. For example, in Chinese speech recognition up to 20 cepstral coefficients may be beneficial [130]. Variations of MFCCs.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u="sng"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101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1232D26-23FA-477B-B1AF-3EB48082DC21}"/>
              </a:ext>
            </a:extLst>
          </p:cNvPr>
          <p:cNvPicPr>
            <a:picLocks noGrp="1" noChangeAspect="1"/>
          </p:cNvPicPr>
          <p:nvPr>
            <p:ph idx="1"/>
          </p:nvPr>
        </p:nvPicPr>
        <p:blipFill>
          <a:blip r:embed="rId2"/>
          <a:stretch>
            <a:fillRect/>
          </a:stretch>
        </p:blipFill>
        <p:spPr>
          <a:xfrm>
            <a:off x="1961322" y="1152939"/>
            <a:ext cx="8521147" cy="4714461"/>
          </a:xfrm>
        </p:spPr>
      </p:pic>
    </p:spTree>
    <p:extLst>
      <p:ext uri="{BB962C8B-B14F-4D97-AF65-F5344CB8AC3E}">
        <p14:creationId xmlns:p14="http://schemas.microsoft.com/office/powerpoint/2010/main" val="4165354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7E044-68A1-4959-9E02-69E2BDAA1D71}"/>
              </a:ext>
            </a:extLst>
          </p:cNvPr>
          <p:cNvSpPr>
            <a:spLocks noGrp="1"/>
          </p:cNvSpPr>
          <p:nvPr>
            <p:ph type="title"/>
          </p:nvPr>
        </p:nvSpPr>
        <p:spPr>
          <a:xfrm>
            <a:off x="1371600" y="685800"/>
            <a:ext cx="9601200" cy="718930"/>
          </a:xfrm>
        </p:spPr>
        <p:txBody>
          <a:bodyPr/>
          <a:lstStyle/>
          <a:p>
            <a:r>
              <a:rPr lang="en-US" u="sng" dirty="0">
                <a:latin typeface="Times New Roman" panose="02020603050405020304" pitchFamily="18" charset="0"/>
                <a:cs typeface="Times New Roman" panose="02020603050405020304" pitchFamily="18" charset="0"/>
              </a:rPr>
              <a:t>Methodology (Continued)</a:t>
            </a:r>
          </a:p>
        </p:txBody>
      </p:sp>
      <p:sp>
        <p:nvSpPr>
          <p:cNvPr id="3" name="Content Placeholder 2">
            <a:extLst>
              <a:ext uri="{FF2B5EF4-FFF2-40B4-BE49-F238E27FC236}">
                <a16:creationId xmlns:a16="http://schemas.microsoft.com/office/drawing/2014/main" id="{7166448D-8EEE-486E-9DF4-F493ADC3D091}"/>
              </a:ext>
            </a:extLst>
          </p:cNvPr>
          <p:cNvSpPr>
            <a:spLocks noGrp="1"/>
          </p:cNvSpPr>
          <p:nvPr>
            <p:ph idx="1"/>
          </p:nvPr>
        </p:nvSpPr>
        <p:spPr>
          <a:xfrm>
            <a:off x="1371600" y="1616765"/>
            <a:ext cx="9601200" cy="4250635"/>
          </a:xfrm>
        </p:spPr>
        <p:txBody>
          <a:bodyPr/>
          <a:lstStyle/>
          <a:p>
            <a:pPr marL="0" marR="0">
              <a:lnSpc>
                <a:spcPct val="107000"/>
              </a:lnSpc>
              <a:spcBef>
                <a:spcPts val="0"/>
              </a:spcBef>
              <a:spcAft>
                <a:spcPts val="800"/>
              </a:spcAft>
              <a:tabLst>
                <a:tab pos="1524000" algn="l"/>
              </a:tabLst>
            </a:pPr>
            <a:r>
              <a:rPr lang="en-US" sz="1800" b="1" u="sng" spc="-5"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Ideal Audio Feature</a:t>
            </a:r>
            <a:endParaRPr lang="en-US" sz="1800" b="1" u="sng" spc="-5" dirty="0">
              <a:solidFill>
                <a:srgbClr val="262626"/>
              </a:solidFill>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tabLst>
                <a:tab pos="1524000" algn="l"/>
              </a:tabLst>
            </a:pPr>
            <a:r>
              <a:rPr lang="en-US" sz="1800" b="1" spc="-5" dirty="0">
                <a:latin typeface="Times New Roman" panose="02020603050405020304" pitchFamily="18" charset="0"/>
                <a:ea typeface="Calibri" panose="020F0502020204030204" pitchFamily="34" charset="0"/>
                <a:cs typeface="Times New Roman" panose="02020603050405020304" pitchFamily="18" charset="0"/>
              </a:rPr>
              <a:t>1. </a:t>
            </a:r>
            <a:r>
              <a:rPr lang="en-US" sz="1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Time-frequency representation.</a:t>
            </a:r>
            <a:br>
              <a:rPr lang="en-US" sz="1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2. </a:t>
            </a:r>
            <a:r>
              <a:rPr lang="en-US" sz="1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Perceptually-relevant amplitude representation (This is non-linear and logarithmic and can be achieved using the vanilla spectrogram).</a:t>
            </a:r>
            <a:br>
              <a:rPr lang="en-US" sz="1800" dirty="0">
                <a:latin typeface="Times New Roman" panose="02020603050405020304" pitchFamily="18" charset="0"/>
                <a:ea typeface="Times New Roman" panose="02020603050405020304" pitchFamily="18" charset="0"/>
                <a:cs typeface="Times New Roman" panose="02020603050405020304" pitchFamily="18" charset="0"/>
              </a:rPr>
            </a:b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3. </a:t>
            </a:r>
            <a:r>
              <a:rPr lang="en-US" sz="1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Perceptually-relevant frequency representation. (This representation can only be achieved using           Mel spectrogram).</a:t>
            </a:r>
          </a:p>
          <a:p>
            <a:pPr marL="0" marR="0">
              <a:lnSpc>
                <a:spcPct val="107000"/>
              </a:lnSpc>
              <a:spcBef>
                <a:spcPts val="0"/>
              </a:spcBef>
              <a:spcAft>
                <a:spcPts val="0"/>
              </a:spcAft>
            </a:pPr>
            <a:r>
              <a:rPr lang="en-US" sz="1800" b="1" u="sng"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Discrete Fourier Transformation</a:t>
            </a:r>
            <a:endParaRPr lang="en-US" sz="18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The Discrete Fourier Transform (DFT) is of paramount importance in all areas of digital signal processing. It is used to derive a frequency-domain (spectral) representation of the signal.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tabLst>
                <a:tab pos="1524000" algn="l"/>
              </a:tabLst>
            </a:pP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489529AA-F63D-478E-851D-431F1E94E418}"/>
              </a:ext>
            </a:extLst>
          </p:cNvPr>
          <p:cNvPicPr>
            <a:picLocks noChangeAspect="1"/>
          </p:cNvPicPr>
          <p:nvPr/>
        </p:nvPicPr>
        <p:blipFill>
          <a:blip r:embed="rId2"/>
          <a:stretch>
            <a:fillRect/>
          </a:stretch>
        </p:blipFill>
        <p:spPr>
          <a:xfrm>
            <a:off x="2292626" y="4651513"/>
            <a:ext cx="8527774" cy="1924880"/>
          </a:xfrm>
          <a:prstGeom prst="rect">
            <a:avLst/>
          </a:prstGeom>
        </p:spPr>
      </p:pic>
    </p:spTree>
    <p:extLst>
      <p:ext uri="{BB962C8B-B14F-4D97-AF65-F5344CB8AC3E}">
        <p14:creationId xmlns:p14="http://schemas.microsoft.com/office/powerpoint/2010/main" val="1117905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D3812-77C0-40CA-887F-F1A66BC1778D}"/>
              </a:ext>
            </a:extLst>
          </p:cNvPr>
          <p:cNvSpPr>
            <a:spLocks noGrp="1"/>
          </p:cNvSpPr>
          <p:nvPr>
            <p:ph type="title"/>
          </p:nvPr>
        </p:nvSpPr>
        <p:spPr>
          <a:xfrm>
            <a:off x="1371600" y="685800"/>
            <a:ext cx="9601200" cy="758687"/>
          </a:xfrm>
        </p:spPr>
        <p:txBody>
          <a:bodyPr/>
          <a:lstStyle/>
          <a:p>
            <a:r>
              <a:rPr lang="en-US" u="sng" dirty="0">
                <a:latin typeface="Times New Roman" panose="02020603050405020304" pitchFamily="18" charset="0"/>
                <a:cs typeface="Times New Roman" panose="02020603050405020304" pitchFamily="18" charset="0"/>
              </a:rPr>
              <a:t>Methodology (Continued)</a:t>
            </a:r>
            <a:endParaRPr lang="en-US" dirty="0"/>
          </a:p>
        </p:txBody>
      </p:sp>
      <p:sp>
        <p:nvSpPr>
          <p:cNvPr id="3" name="Content Placeholder 2">
            <a:extLst>
              <a:ext uri="{FF2B5EF4-FFF2-40B4-BE49-F238E27FC236}">
                <a16:creationId xmlns:a16="http://schemas.microsoft.com/office/drawing/2014/main" id="{86284924-3D2B-4338-906E-06858F201814}"/>
              </a:ext>
            </a:extLst>
          </p:cNvPr>
          <p:cNvSpPr>
            <a:spLocks noGrp="1"/>
          </p:cNvSpPr>
          <p:nvPr>
            <p:ph idx="1"/>
          </p:nvPr>
        </p:nvSpPr>
        <p:spPr>
          <a:xfrm>
            <a:off x="1371600" y="1444488"/>
            <a:ext cx="9601200" cy="4002155"/>
          </a:xfrm>
        </p:spPr>
        <p:txBody>
          <a:bodyPr>
            <a:normAutofit lnSpcReduction="10000"/>
          </a:bodyPr>
          <a:lstStyle/>
          <a:p>
            <a:pPr marL="0" marR="0">
              <a:lnSpc>
                <a:spcPct val="107000"/>
              </a:lnSpc>
              <a:spcBef>
                <a:spcPts val="0"/>
              </a:spcBef>
              <a:spcAft>
                <a:spcPts val="800"/>
              </a:spcAft>
              <a:tabLst>
                <a:tab pos="1524000" algn="l"/>
              </a:tabLst>
            </a:pPr>
            <a:r>
              <a:rPr lang="en-US" sz="1800" b="1" u="sng"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Dataset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tabLst>
                <a:tab pos="1524000" algn="l"/>
              </a:tabLst>
            </a:pPr>
            <a:r>
              <a:rPr lang="en-US" sz="1800"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For this we have use a dataset called Urbansoun8K. The dataset contains 8732 sound excerpts (&lt;= 4s) of sounds from 10 classes, which are as follow:</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1524000" algn="l"/>
              </a:tabLst>
            </a:pPr>
            <a:r>
              <a:rPr lang="en-US" sz="1800"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Air Conditioner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1524000" algn="l"/>
              </a:tabLst>
            </a:pPr>
            <a:r>
              <a:rPr lang="en-US" sz="1800"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Car Horn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1524000" algn="l"/>
              </a:tabLst>
            </a:pPr>
            <a:r>
              <a:rPr lang="en-US" sz="1800"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Children Playing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1524000" algn="l"/>
              </a:tabLst>
            </a:pPr>
            <a:r>
              <a:rPr lang="en-US" sz="1800"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Dog Bark</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1524000" algn="l"/>
              </a:tabLst>
            </a:pPr>
            <a:r>
              <a:rPr lang="en-US" sz="1800"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Drilling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1524000" algn="l"/>
              </a:tabLst>
            </a:pPr>
            <a:r>
              <a:rPr lang="en-US" sz="1800"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Engine Idling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1524000" algn="l"/>
              </a:tabLst>
            </a:pPr>
            <a:r>
              <a:rPr lang="en-US" sz="1800"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Gun Shot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1524000" algn="l"/>
              </a:tabLst>
            </a:pPr>
            <a:r>
              <a:rPr lang="en-US" sz="1800"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Jackhammer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1524000" algn="l"/>
              </a:tabLst>
            </a:pPr>
            <a:r>
              <a:rPr lang="en-US" sz="1800"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Siren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1524000" algn="l"/>
              </a:tabLst>
            </a:pPr>
            <a:r>
              <a:rPr lang="en-US" sz="1800"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Street Music</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77318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C9A6-5CB3-4574-AB9D-21D31436EA6C}"/>
              </a:ext>
            </a:extLst>
          </p:cNvPr>
          <p:cNvSpPr>
            <a:spLocks noGrp="1"/>
          </p:cNvSpPr>
          <p:nvPr>
            <p:ph type="title"/>
          </p:nvPr>
        </p:nvSpPr>
        <p:spPr>
          <a:xfrm>
            <a:off x="1371600" y="685800"/>
            <a:ext cx="9601200" cy="864704"/>
          </a:xfrm>
        </p:spPr>
        <p:txBody>
          <a:bodyPr/>
          <a:lstStyle/>
          <a:p>
            <a:r>
              <a:rPr lang="en-US" u="sng" dirty="0">
                <a:latin typeface="Times New Roman" panose="02020603050405020304" pitchFamily="18" charset="0"/>
                <a:cs typeface="Times New Roman" panose="02020603050405020304" pitchFamily="18" charset="0"/>
              </a:rPr>
              <a:t>Methodology (Continued)</a:t>
            </a:r>
            <a:endParaRPr lang="en-US" dirty="0"/>
          </a:p>
        </p:txBody>
      </p:sp>
      <p:pic>
        <p:nvPicPr>
          <p:cNvPr id="4" name="Content Placeholder 3">
            <a:extLst>
              <a:ext uri="{FF2B5EF4-FFF2-40B4-BE49-F238E27FC236}">
                <a16:creationId xmlns:a16="http://schemas.microsoft.com/office/drawing/2014/main" id="{5A05C808-8305-4408-8A04-B9D2519831BE}"/>
              </a:ext>
            </a:extLst>
          </p:cNvPr>
          <p:cNvPicPr>
            <a:picLocks noGrp="1"/>
          </p:cNvPicPr>
          <p:nvPr>
            <p:ph idx="1"/>
          </p:nvPr>
        </p:nvPicPr>
        <p:blipFill>
          <a:blip r:embed="rId2"/>
          <a:stretch>
            <a:fillRect/>
          </a:stretch>
        </p:blipFill>
        <p:spPr>
          <a:xfrm>
            <a:off x="1371601" y="1696278"/>
            <a:ext cx="10118034" cy="4890051"/>
          </a:xfrm>
          <a:prstGeom prst="rect">
            <a:avLst/>
          </a:prstGeom>
        </p:spPr>
      </p:pic>
    </p:spTree>
    <p:extLst>
      <p:ext uri="{BB962C8B-B14F-4D97-AF65-F5344CB8AC3E}">
        <p14:creationId xmlns:p14="http://schemas.microsoft.com/office/powerpoint/2010/main" val="137133566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5670713AE412448BDA94F96F5362E4B" ma:contentTypeVersion="13" ma:contentTypeDescription="Create a new document." ma:contentTypeScope="" ma:versionID="85ffc1ff139735660431a6db6bbf3be6">
  <xsd:schema xmlns:xsd="http://www.w3.org/2001/XMLSchema" xmlns:xs="http://www.w3.org/2001/XMLSchema" xmlns:p="http://schemas.microsoft.com/office/2006/metadata/properties" xmlns:ns3="cb392144-dc61-477f-a984-ea79fc4f58ba" xmlns:ns4="ef85dec8-88b5-4c20-8fd1-870d0c2f0b04" targetNamespace="http://schemas.microsoft.com/office/2006/metadata/properties" ma:root="true" ma:fieldsID="c73278ee56d54fe5da183eafb79b7a13" ns3:_="" ns4:_="">
    <xsd:import namespace="cb392144-dc61-477f-a984-ea79fc4f58ba"/>
    <xsd:import namespace="ef85dec8-88b5-4c20-8fd1-870d0c2f0b0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392144-dc61-477f-a984-ea79fc4f58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f85dec8-88b5-4c20-8fd1-870d0c2f0b0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68A750-B064-4C0C-8C81-3270F8D91FA6}">
  <ds:schemaRefs>
    <ds:schemaRef ds:uri="http://schemas.microsoft.com/sharepoint/v3/contenttype/forms"/>
  </ds:schemaRefs>
</ds:datastoreItem>
</file>

<file path=customXml/itemProps2.xml><?xml version="1.0" encoding="utf-8"?>
<ds:datastoreItem xmlns:ds="http://schemas.openxmlformats.org/officeDocument/2006/customXml" ds:itemID="{0F03ECC0-57E6-4860-8D51-4EDB1D91BE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392144-dc61-477f-a984-ea79fc4f58ba"/>
    <ds:schemaRef ds:uri="ef85dec8-88b5-4c20-8fd1-870d0c2f0b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459786-F7FA-4157-A5D8-F36902FE4D02}">
  <ds:schemaRefs>
    <ds:schemaRef ds:uri="ef85dec8-88b5-4c20-8fd1-870d0c2f0b04"/>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cb392144-dc61-477f-a984-ea79fc4f58b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{47F1B8A5-CCDB-42E1-8439-0E92762BDB2E}tf10001105</Template>
  <TotalTime>319</TotalTime>
  <Words>1080</Words>
  <Application>Microsoft Office PowerPoint</Application>
  <PresentationFormat>Widescreen</PresentationFormat>
  <Paragraphs>50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Franklin Gothic Book</vt:lpstr>
      <vt:lpstr>Georgia</vt:lpstr>
      <vt:lpstr>Times New Roman</vt:lpstr>
      <vt:lpstr>Crop</vt:lpstr>
      <vt:lpstr>Audio classification</vt:lpstr>
      <vt:lpstr>Roles</vt:lpstr>
      <vt:lpstr>Background And Motivation</vt:lpstr>
      <vt:lpstr>Design</vt:lpstr>
      <vt:lpstr>Methodology</vt:lpstr>
      <vt:lpstr>PowerPoint Presentation</vt:lpstr>
      <vt:lpstr>Methodology (Continued)</vt:lpstr>
      <vt:lpstr>Methodology (Continued)</vt:lpstr>
      <vt:lpstr>Methodology (Continued)</vt:lpstr>
      <vt:lpstr>Methodology (Continued)</vt:lpstr>
      <vt:lpstr>Methodology (Continued)</vt:lpstr>
      <vt:lpstr>Methodology (Continued)</vt:lpstr>
      <vt:lpstr>Methodology (Continued)</vt:lpstr>
      <vt:lpstr>Methodology (Continued)</vt:lpstr>
      <vt:lpstr>Methodology (Continued)</vt:lpstr>
      <vt:lpstr>Methodology (Continued)</vt:lpstr>
      <vt:lpstr>Methodology (Continued)</vt:lpstr>
      <vt:lpstr>Methodology (Continued)</vt:lpstr>
      <vt:lpstr>Methodology (Continued)</vt:lpstr>
      <vt:lpstr>Results</vt:lpstr>
      <vt:lpstr>PowerPoint Presentation</vt:lpstr>
      <vt:lpstr>Results (Continued)</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classification</dc:title>
  <dc:creator>Tashik Moin</dc:creator>
  <cp:lastModifiedBy>Tashik Moin</cp:lastModifiedBy>
  <cp:revision>21</cp:revision>
  <dcterms:created xsi:type="dcterms:W3CDTF">2021-06-01T04:09:22Z</dcterms:created>
  <dcterms:modified xsi:type="dcterms:W3CDTF">2021-06-01T09:38:31Z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0x010100A5670713AE412448BDA94F96F5362E4B</vt:lpwstr>
  </property>
</Properties>
</file>