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  <p:embeddedFont>
      <p:font typeface="Pacifico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Medium-bold.fntdata"/><Relationship Id="rId21" Type="http://schemas.openxmlformats.org/officeDocument/2006/relationships/font" Target="fonts/RobotoMedium-regular.fntdata"/><Relationship Id="rId24" Type="http://schemas.openxmlformats.org/officeDocument/2006/relationships/font" Target="fonts/RobotoMedium-boldItalic.fntdata"/><Relationship Id="rId23" Type="http://schemas.openxmlformats.org/officeDocument/2006/relationships/font" Target="fonts/Robot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Pacific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34e72e951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934e72e951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3a3182931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3a3182931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a3182931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3a3182931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34e72e9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34e72e9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34e72e9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34e72e9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3c88d79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3c88d79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34e72e95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934e72e951_7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3c88d793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3c88d793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34e72e951_7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934e72e951_7_1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3a3182931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3a3182931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hyperlink" Target="https://data.gov.in/keywords/kc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-52300" y="0"/>
            <a:ext cx="9196200" cy="5583000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215900" sx="101000" rotWithShape="0" algn="l" dist="38100" sy="101000">
              <a:srgbClr val="595959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210799" y="3841170"/>
            <a:ext cx="152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31" name="Google Shape;131;p25"/>
          <p:cNvCxnSpPr/>
          <p:nvPr/>
        </p:nvCxnSpPr>
        <p:spPr>
          <a:xfrm>
            <a:off x="182728" y="2330564"/>
            <a:ext cx="8497699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784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25"/>
          <p:cNvSpPr/>
          <p:nvPr/>
        </p:nvSpPr>
        <p:spPr>
          <a:xfrm>
            <a:off x="182675" y="2096800"/>
            <a:ext cx="8497800" cy="31788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42900" rotWithShape="0" algn="bl" dir="5400000" dist="11430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lang="en" sz="4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KisaanSaathi</a:t>
            </a:r>
            <a:endParaRPr b="1" sz="4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9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r>
              <a:rPr lang="en" sz="1900">
                <a:solidFill>
                  <a:schemeClr val="dk1"/>
                </a:solidFill>
              </a:rPr>
              <a:t>	  :	</a:t>
            </a:r>
            <a:r>
              <a:rPr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Agricultural Bot which help farmers to find more</a:t>
            </a:r>
            <a:endParaRPr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							efficient ways to protect their crops from weeds</a:t>
            </a:r>
            <a:endParaRPr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</a:t>
            </a:r>
            <a:r>
              <a:rPr b="1" lang="en" sz="19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TEAM MEMBERS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900"/>
              <a:t>          :    </a:t>
            </a:r>
            <a:r>
              <a:rPr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Sharyu Dongre</a:t>
            </a:r>
            <a:endParaRPr sz="1900"/>
          </a:p>
          <a:p>
            <a:pPr indent="0" lvl="0" marL="3200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</a:t>
            </a:r>
            <a:r>
              <a:rPr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Rashmikiran Pandit</a:t>
            </a:r>
            <a:endParaRPr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  Payal</a:t>
            </a:r>
            <a:endParaRPr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  Shubhagyta Swaraj Jayswal </a:t>
            </a:r>
            <a:endParaRPr sz="1900">
              <a:solidFill>
                <a:schemeClr val="dk1"/>
              </a:solidFill>
            </a:endParaRPr>
          </a:p>
          <a:p>
            <a:pPr indent="0" lvl="0" marL="3200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					                   </a:t>
            </a:r>
            <a:endParaRPr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             </a:t>
            </a:r>
            <a:endParaRPr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en" sz="1900"/>
              <a:t>                                  </a:t>
            </a:r>
            <a:endParaRPr sz="1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210788" y="4197018"/>
            <a:ext cx="14028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34" name="Google Shape;134;p25"/>
          <p:cNvCxnSpPr/>
          <p:nvPr/>
        </p:nvCxnSpPr>
        <p:spPr>
          <a:xfrm>
            <a:off x="2377903" y="5275593"/>
            <a:ext cx="84978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784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575" y="76550"/>
            <a:ext cx="2143125" cy="1944100"/>
          </a:xfrm>
          <a:prstGeom prst="rect">
            <a:avLst/>
          </a:prstGeom>
          <a:noFill/>
          <a:ln>
            <a:noFill/>
          </a:ln>
          <a:effectLst>
            <a:outerShdw blurRad="215900" sx="101000" rotWithShape="0" algn="l" dist="38100" sy="101000">
              <a:srgbClr val="595959">
                <a:alpha val="349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/>
          <p:nvPr/>
        </p:nvSpPr>
        <p:spPr>
          <a:xfrm>
            <a:off x="3512300" y="273850"/>
            <a:ext cx="4088700" cy="2545500"/>
          </a:xfrm>
          <a:prstGeom prst="wedgeEllipseCallout">
            <a:avLst>
              <a:gd fmla="val -60021" name="adj1"/>
              <a:gd fmla="val 1116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3060000" dist="142875">
              <a:srgbClr val="741B4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A64D79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r>
              <a:rPr lang="en" sz="4500"/>
              <a:t> </a:t>
            </a:r>
            <a:endParaRPr sz="4500"/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4350" y="273850"/>
            <a:ext cx="4876800" cy="48768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14160000" dist="85725">
              <a:srgbClr val="000000">
                <a:alpha val="50000"/>
              </a:srgbClr>
            </a:outerShdw>
          </a:effectLst>
        </p:spPr>
      </p:pic>
      <p:sp>
        <p:nvSpPr>
          <p:cNvPr id="260" name="Google Shape;260;p34"/>
          <p:cNvSpPr/>
          <p:nvPr/>
        </p:nvSpPr>
        <p:spPr>
          <a:xfrm>
            <a:off x="3423275" y="3707600"/>
            <a:ext cx="4876800" cy="90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3060000" dist="142875">
              <a:srgbClr val="741B4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4"/>
          <p:cNvSpPr txBox="1"/>
          <p:nvPr/>
        </p:nvSpPr>
        <p:spPr>
          <a:xfrm>
            <a:off x="3744750" y="3729050"/>
            <a:ext cx="45864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C1130"/>
                </a:solidFill>
                <a:latin typeface="Pacifico"/>
                <a:ea typeface="Pacifico"/>
                <a:cs typeface="Pacifico"/>
                <a:sym typeface="Pacifico"/>
              </a:rPr>
              <a:t>By team Phoemora!</a:t>
            </a:r>
            <a:endParaRPr sz="4000">
              <a:solidFill>
                <a:srgbClr val="4C113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4630100" y="1677437"/>
            <a:ext cx="3782700" cy="2864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/>
          <p:nvPr/>
        </p:nvSpPr>
        <p:spPr>
          <a:xfrm>
            <a:off x="1897199" y="0"/>
            <a:ext cx="5522290" cy="632079"/>
          </a:xfrm>
          <a:custGeom>
            <a:rect b="b" l="l" r="r" t="t"/>
            <a:pathLst>
              <a:path extrusionOk="0" h="640080" w="3093720">
                <a:moveTo>
                  <a:pt x="0" y="0"/>
                </a:moveTo>
                <a:lnTo>
                  <a:pt x="3093720" y="0"/>
                </a:lnTo>
                <a:lnTo>
                  <a:pt x="3093720" y="454656"/>
                </a:lnTo>
                <a:cubicBezTo>
                  <a:pt x="3093720" y="557063"/>
                  <a:pt x="3010703" y="640080"/>
                  <a:pt x="2908296" y="640080"/>
                </a:cubicBezTo>
                <a:lnTo>
                  <a:pt x="185424" y="640080"/>
                </a:lnTo>
                <a:cubicBezTo>
                  <a:pt x="83017" y="640080"/>
                  <a:pt x="0" y="557063"/>
                  <a:pt x="0" y="454656"/>
                </a:cubicBezTo>
                <a:close/>
              </a:path>
            </a:pathLst>
          </a:custGeom>
          <a:solidFill>
            <a:srgbClr val="FF596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1897200" y="112425"/>
            <a:ext cx="5522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Some Statistics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536700" y="834513"/>
            <a:ext cx="8070600" cy="4188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271463" rotWithShape="0" algn="bl" dir="5400000" dist="85725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962950" y="3209475"/>
            <a:ext cx="23364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Weed management becomes the most crucial part given that crop yield losses caused by weeds are 50% higher than any other threat.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873225" y="1275025"/>
            <a:ext cx="18483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Weeds may reduce about 40 to 50 percent grain yield in wheat crops.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906675" y="1185750"/>
            <a:ext cx="2205600" cy="1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production must increase by 70 % in order to feed a world population that is expected to reach 9.6 billion by 2050.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2520500" y="3209475"/>
            <a:ext cx="21096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challenge is even greater when we take into account the agricultural failure caused due to weeds, pests and pathogens.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525" y="3394523"/>
            <a:ext cx="1238100" cy="12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524" y="1369237"/>
            <a:ext cx="1176175" cy="11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0100" y="3425500"/>
            <a:ext cx="1332850" cy="13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5050" y="1409475"/>
            <a:ext cx="1054801" cy="10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/>
          <p:nvPr/>
        </p:nvSpPr>
        <p:spPr>
          <a:xfrm>
            <a:off x="1897199" y="0"/>
            <a:ext cx="5522290" cy="632079"/>
          </a:xfrm>
          <a:custGeom>
            <a:rect b="b" l="l" r="r" t="t"/>
            <a:pathLst>
              <a:path extrusionOk="0" h="640080" w="3093720">
                <a:moveTo>
                  <a:pt x="0" y="0"/>
                </a:moveTo>
                <a:lnTo>
                  <a:pt x="3093720" y="0"/>
                </a:lnTo>
                <a:lnTo>
                  <a:pt x="3093720" y="454656"/>
                </a:lnTo>
                <a:cubicBezTo>
                  <a:pt x="3093720" y="557063"/>
                  <a:pt x="3010703" y="640080"/>
                  <a:pt x="2908296" y="640080"/>
                </a:cubicBezTo>
                <a:lnTo>
                  <a:pt x="185424" y="640080"/>
                </a:lnTo>
                <a:cubicBezTo>
                  <a:pt x="83017" y="640080"/>
                  <a:pt x="0" y="557063"/>
                  <a:pt x="0" y="454656"/>
                </a:cubicBezTo>
                <a:close/>
              </a:path>
            </a:pathLst>
          </a:custGeom>
          <a:solidFill>
            <a:srgbClr val="FEC63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1897200" y="84150"/>
            <a:ext cx="5522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             OUR OBJECTIVE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379475" y="1115150"/>
            <a:ext cx="3887700" cy="338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57163" rotWithShape="0" algn="bl" dir="4980000" dist="1047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/>
          <p:nvPr/>
        </p:nvSpPr>
        <p:spPr>
          <a:xfrm>
            <a:off x="4641700" y="1115150"/>
            <a:ext cx="4056600" cy="338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600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838775" y="1190125"/>
            <a:ext cx="29691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To Empower the Indian farmers with reliable, authentic and correct guidance in easy and feasible way</a:t>
            </a:r>
            <a:endParaRPr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5185450" y="1190125"/>
            <a:ext cx="29691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To build an intelligent chatbot that</a:t>
            </a:r>
            <a:endParaRPr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Roboto Medium"/>
                <a:ea typeface="Roboto Medium"/>
                <a:cs typeface="Roboto Medium"/>
                <a:sym typeface="Roboto Medium"/>
              </a:rPr>
              <a:t>specifically assists farmers with weed management </a:t>
            </a:r>
            <a:endParaRPr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25" y="2040000"/>
            <a:ext cx="3349400" cy="2218825"/>
          </a:xfrm>
          <a:prstGeom prst="rect">
            <a:avLst/>
          </a:prstGeom>
          <a:noFill/>
          <a:ln cap="flat" cmpd="sng" w="1905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750" y="2040000"/>
            <a:ext cx="3644501" cy="2218825"/>
          </a:xfrm>
          <a:prstGeom prst="rect">
            <a:avLst/>
          </a:prstGeom>
          <a:noFill/>
          <a:ln cap="flat" cmpd="sng" w="1905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>
            <a:off x="1897199" y="0"/>
            <a:ext cx="5522290" cy="632079"/>
          </a:xfrm>
          <a:custGeom>
            <a:rect b="b" l="l" r="r" t="t"/>
            <a:pathLst>
              <a:path extrusionOk="0" h="640080" w="3093720">
                <a:moveTo>
                  <a:pt x="0" y="0"/>
                </a:moveTo>
                <a:lnTo>
                  <a:pt x="3093720" y="0"/>
                </a:lnTo>
                <a:lnTo>
                  <a:pt x="3093720" y="454656"/>
                </a:lnTo>
                <a:cubicBezTo>
                  <a:pt x="3093720" y="557063"/>
                  <a:pt x="3010703" y="640080"/>
                  <a:pt x="2908296" y="640080"/>
                </a:cubicBezTo>
                <a:lnTo>
                  <a:pt x="185424" y="640080"/>
                </a:lnTo>
                <a:cubicBezTo>
                  <a:pt x="83017" y="640080"/>
                  <a:pt x="0" y="557063"/>
                  <a:pt x="0" y="454656"/>
                </a:cubicBezTo>
                <a:close/>
              </a:path>
            </a:pathLst>
          </a:custGeom>
          <a:solidFill>
            <a:srgbClr val="FF596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1897200" y="112425"/>
            <a:ext cx="5522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Implementation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557550" y="843200"/>
            <a:ext cx="8070600" cy="4188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5522950" y="1166425"/>
            <a:ext cx="2276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4466525" y="1046300"/>
            <a:ext cx="4019700" cy="3818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2667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used: Python3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libraries used: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preprocessing: NLTK and sklearn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Text-to-speech: pyttsx3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translation: googletrans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made using: tkinter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50" y="1215563"/>
            <a:ext cx="3443275" cy="344327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19680000" dist="76200">
              <a:srgbClr val="000000">
                <a:alpha val="44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6000200" y="171450"/>
            <a:ext cx="7886700" cy="480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900" y="76200"/>
            <a:ext cx="5366201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/>
          <p:nvPr/>
        </p:nvSpPr>
        <p:spPr>
          <a:xfrm>
            <a:off x="43725" y="390100"/>
            <a:ext cx="3689400" cy="23058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2667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43725" y="448575"/>
            <a:ext cx="3505200" cy="20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Collected from: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Kisan Call Center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https://data.gov.in/keywords/kcc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30"/>
          <p:cNvGrpSpPr/>
          <p:nvPr/>
        </p:nvGrpSpPr>
        <p:grpSpPr>
          <a:xfrm>
            <a:off x="-27368" y="1"/>
            <a:ext cx="9144000" cy="5383441"/>
            <a:chOff x="0" y="6614160"/>
            <a:chExt cx="12192000" cy="7284600"/>
          </a:xfrm>
        </p:grpSpPr>
        <p:sp>
          <p:nvSpPr>
            <p:cNvPr id="188" name="Google Shape;188;p30"/>
            <p:cNvSpPr/>
            <p:nvPr/>
          </p:nvSpPr>
          <p:spPr>
            <a:xfrm>
              <a:off x="0" y="6614160"/>
              <a:ext cx="12192000" cy="72846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20000">
                  <a:srgbClr val="E6E6E6"/>
                </a:gs>
                <a:gs pos="100000">
                  <a:srgbClr val="DCDCDC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393700" rotWithShape="0" dir="16200000" dist="101600">
                <a:srgbClr val="000000">
                  <a:alpha val="22745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3360158" y="6614173"/>
              <a:ext cx="4942218" cy="640080"/>
            </a:xfrm>
            <a:custGeom>
              <a:rect b="b" l="l" r="r" t="t"/>
              <a:pathLst>
                <a:path extrusionOk="0" h="640080" w="3093720">
                  <a:moveTo>
                    <a:pt x="0" y="0"/>
                  </a:moveTo>
                  <a:lnTo>
                    <a:pt x="3093720" y="0"/>
                  </a:lnTo>
                  <a:lnTo>
                    <a:pt x="3093720" y="454656"/>
                  </a:lnTo>
                  <a:cubicBezTo>
                    <a:pt x="3093720" y="557063"/>
                    <a:pt x="3010703" y="640080"/>
                    <a:pt x="2908296" y="640080"/>
                  </a:cubicBezTo>
                  <a:lnTo>
                    <a:pt x="185424" y="640080"/>
                  </a:lnTo>
                  <a:cubicBezTo>
                    <a:pt x="83017" y="640080"/>
                    <a:pt x="0" y="557063"/>
                    <a:pt x="0" y="454656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Kisaan Saathi  </a:t>
              </a:r>
              <a:endParaRPr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0" name="Google Shape;190;p30"/>
          <p:cNvSpPr txBox="1"/>
          <p:nvPr/>
        </p:nvSpPr>
        <p:spPr>
          <a:xfrm>
            <a:off x="363281" y="3336238"/>
            <a:ext cx="1382049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1" name="Google Shape;191;p30"/>
          <p:cNvSpPr txBox="1"/>
          <p:nvPr/>
        </p:nvSpPr>
        <p:spPr>
          <a:xfrm>
            <a:off x="3838772" y="3250986"/>
            <a:ext cx="138204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2" name="Google Shape;192;p30"/>
          <p:cNvSpPr txBox="1"/>
          <p:nvPr/>
        </p:nvSpPr>
        <p:spPr>
          <a:xfrm>
            <a:off x="7507848" y="3354860"/>
            <a:ext cx="1169275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3" name="Google Shape;193;p30"/>
          <p:cNvSpPr/>
          <p:nvPr/>
        </p:nvSpPr>
        <p:spPr>
          <a:xfrm>
            <a:off x="-28520" y="533520"/>
            <a:ext cx="9116632" cy="1348519"/>
          </a:xfrm>
          <a:custGeom>
            <a:rect b="b" l="l" r="r" t="t"/>
            <a:pathLst>
              <a:path extrusionOk="0" h="1798025" w="12155509">
                <a:moveTo>
                  <a:pt x="0" y="0"/>
                </a:moveTo>
                <a:lnTo>
                  <a:pt x="11372205" y="0"/>
                </a:lnTo>
                <a:lnTo>
                  <a:pt x="12155509" y="899013"/>
                </a:lnTo>
                <a:lnTo>
                  <a:pt x="11372205" y="1798025"/>
                </a:lnTo>
                <a:lnTo>
                  <a:pt x="0" y="1798025"/>
                </a:lnTo>
                <a:close/>
              </a:path>
            </a:pathLst>
          </a:custGeom>
          <a:solidFill>
            <a:srgbClr val="52C6D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809175" y="626203"/>
            <a:ext cx="7646700" cy="46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</a:rPr>
              <a:t>                                         </a:t>
            </a:r>
            <a:r>
              <a:rPr b="1" lang="en" sz="1500">
                <a:solidFill>
                  <a:srgbClr val="CC0000"/>
                </a:solidFill>
              </a:rPr>
              <a:t>Demonstration of the chat bot</a:t>
            </a:r>
            <a:endParaRPr b="1" sz="1500">
              <a:solidFill>
                <a:srgbClr val="CC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accen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2004235" y="2493725"/>
            <a:ext cx="1382049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6" name="Google Shape;196;p30"/>
          <p:cNvSpPr txBox="1"/>
          <p:nvPr/>
        </p:nvSpPr>
        <p:spPr>
          <a:xfrm>
            <a:off x="5743150" y="2285976"/>
            <a:ext cx="1382049" cy="15234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25" y="975237"/>
            <a:ext cx="8023750" cy="43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/>
          <p:nvPr/>
        </p:nvSpPr>
        <p:spPr>
          <a:xfrm>
            <a:off x="1897199" y="0"/>
            <a:ext cx="5522290" cy="632079"/>
          </a:xfrm>
          <a:custGeom>
            <a:rect b="b" l="l" r="r" t="t"/>
            <a:pathLst>
              <a:path extrusionOk="0" h="640080" w="3093720">
                <a:moveTo>
                  <a:pt x="0" y="0"/>
                </a:moveTo>
                <a:lnTo>
                  <a:pt x="3093720" y="0"/>
                </a:lnTo>
                <a:lnTo>
                  <a:pt x="3093720" y="454656"/>
                </a:lnTo>
                <a:cubicBezTo>
                  <a:pt x="3093720" y="557063"/>
                  <a:pt x="3010703" y="640080"/>
                  <a:pt x="2908296" y="640080"/>
                </a:cubicBezTo>
                <a:lnTo>
                  <a:pt x="185424" y="640080"/>
                </a:lnTo>
                <a:cubicBezTo>
                  <a:pt x="83017" y="640080"/>
                  <a:pt x="0" y="557063"/>
                  <a:pt x="0" y="454656"/>
                </a:cubicBezTo>
                <a:close/>
              </a:path>
            </a:pathLst>
          </a:custGeom>
          <a:solidFill>
            <a:srgbClr val="FF596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1897200" y="112425"/>
            <a:ext cx="5522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         Working Process 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533400" y="861650"/>
            <a:ext cx="8070600" cy="4188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5522950" y="1166425"/>
            <a:ext cx="2276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1"/>
          <p:cNvSpPr/>
          <p:nvPr/>
        </p:nvSpPr>
        <p:spPr>
          <a:xfrm>
            <a:off x="935950" y="844525"/>
            <a:ext cx="7244700" cy="4188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2667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1.Download some resources: ‘punkt’ and ‘wordnet’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2.Tokenization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3.Lemmatization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4.Removing Punctuations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5.TfidVectorizer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6.cosine_similarity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7.Flatten the vector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8.return output response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1100"/>
          </a:p>
        </p:txBody>
      </p:sp>
      <p:pic>
        <p:nvPicPr>
          <p:cNvPr id="212" name="Google Shape;212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0248" y="1369219"/>
            <a:ext cx="3263400" cy="326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32"/>
          <p:cNvGrpSpPr/>
          <p:nvPr/>
        </p:nvGrpSpPr>
        <p:grpSpPr>
          <a:xfrm>
            <a:off x="-39" y="-10"/>
            <a:ext cx="9144000" cy="5383409"/>
            <a:chOff x="0" y="6614159"/>
            <a:chExt cx="12192000" cy="7284721"/>
          </a:xfrm>
        </p:grpSpPr>
        <p:sp>
          <p:nvSpPr>
            <p:cNvPr id="214" name="Google Shape;214;p32"/>
            <p:cNvSpPr/>
            <p:nvPr/>
          </p:nvSpPr>
          <p:spPr>
            <a:xfrm>
              <a:off x="0" y="6614160"/>
              <a:ext cx="12192000" cy="728472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20000">
                  <a:srgbClr val="E6E6E6"/>
                </a:gs>
                <a:gs pos="100000">
                  <a:srgbClr val="DCDCDC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393700" rotWithShape="0" dir="16200000" dist="101600">
                <a:srgbClr val="000000">
                  <a:alpha val="22745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32"/>
            <p:cNvGrpSpPr/>
            <p:nvPr/>
          </p:nvGrpSpPr>
          <p:grpSpPr>
            <a:xfrm>
              <a:off x="4547185" y="6614159"/>
              <a:ext cx="3113400" cy="1329330"/>
              <a:chOff x="4547185" y="6614159"/>
              <a:chExt cx="3113400" cy="1329330"/>
            </a:xfrm>
          </p:grpSpPr>
          <p:sp>
            <p:nvSpPr>
              <p:cNvPr id="216" name="Google Shape;216;p32"/>
              <p:cNvSpPr/>
              <p:nvPr/>
            </p:nvSpPr>
            <p:spPr>
              <a:xfrm>
                <a:off x="4549140" y="6614159"/>
                <a:ext cx="3093720" cy="640080"/>
              </a:xfrm>
              <a:custGeom>
                <a:rect b="b" l="l" r="r" t="t"/>
                <a:pathLst>
                  <a:path extrusionOk="0" h="640080" w="3093720">
                    <a:moveTo>
                      <a:pt x="0" y="0"/>
                    </a:moveTo>
                    <a:lnTo>
                      <a:pt x="3093720" y="0"/>
                    </a:lnTo>
                    <a:lnTo>
                      <a:pt x="3093720" y="454656"/>
                    </a:lnTo>
                    <a:cubicBezTo>
                      <a:pt x="3093720" y="557063"/>
                      <a:pt x="3010703" y="640080"/>
                      <a:pt x="2908296" y="640080"/>
                    </a:cubicBezTo>
                    <a:lnTo>
                      <a:pt x="185424" y="640080"/>
                    </a:lnTo>
                    <a:cubicBezTo>
                      <a:pt x="83017" y="640080"/>
                      <a:pt x="0" y="557063"/>
                      <a:pt x="0" y="454656"/>
                    </a:cubicBezTo>
                    <a:close/>
                  </a:path>
                </a:pathLst>
              </a:custGeom>
              <a:solidFill>
                <a:srgbClr val="9CF8AB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32"/>
              <p:cNvSpPr txBox="1"/>
              <p:nvPr/>
            </p:nvSpPr>
            <p:spPr>
              <a:xfrm>
                <a:off x="4547185" y="6714989"/>
                <a:ext cx="3113400" cy="122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38761D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Further Improvement</a:t>
                </a:r>
                <a:endParaRPr sz="1100">
                  <a:solidFill>
                    <a:srgbClr val="38761D"/>
                  </a:solidFill>
                </a:endParaRPr>
              </a:p>
            </p:txBody>
          </p:sp>
        </p:grpSp>
      </p:grpSp>
      <p:cxnSp>
        <p:nvCxnSpPr>
          <p:cNvPr id="218" name="Google Shape;218;p32"/>
          <p:cNvCxnSpPr/>
          <p:nvPr/>
        </p:nvCxnSpPr>
        <p:spPr>
          <a:xfrm flipH="1" rot="10800000">
            <a:off x="2310719" y="2786236"/>
            <a:ext cx="2790900" cy="4050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19" name="Google Shape;219;p32"/>
          <p:cNvGrpSpPr/>
          <p:nvPr/>
        </p:nvGrpSpPr>
        <p:grpSpPr>
          <a:xfrm>
            <a:off x="2276655" y="2700541"/>
            <a:ext cx="158321" cy="158321"/>
            <a:chOff x="1677812" y="4248152"/>
            <a:chExt cx="211094" cy="211094"/>
          </a:xfrm>
        </p:grpSpPr>
        <p:sp>
          <p:nvSpPr>
            <p:cNvPr id="220" name="Google Shape;220;p32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2" name="Google Shape;222;p32"/>
          <p:cNvCxnSpPr>
            <a:stCxn id="223" idx="6"/>
            <a:endCxn id="224" idx="2"/>
          </p:cNvCxnSpPr>
          <p:nvPr/>
        </p:nvCxnSpPr>
        <p:spPr>
          <a:xfrm>
            <a:off x="4657035" y="2779160"/>
            <a:ext cx="2066400" cy="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25" name="Google Shape;225;p32"/>
          <p:cNvGrpSpPr/>
          <p:nvPr/>
        </p:nvGrpSpPr>
        <p:grpSpPr>
          <a:xfrm>
            <a:off x="4498715" y="2700000"/>
            <a:ext cx="158321" cy="158321"/>
            <a:chOff x="3855819" y="4248152"/>
            <a:chExt cx="211094" cy="211094"/>
          </a:xfrm>
        </p:grpSpPr>
        <p:sp>
          <p:nvSpPr>
            <p:cNvPr id="223" name="Google Shape;223;p32"/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32"/>
          <p:cNvGrpSpPr/>
          <p:nvPr/>
        </p:nvGrpSpPr>
        <p:grpSpPr>
          <a:xfrm>
            <a:off x="6723548" y="2700000"/>
            <a:ext cx="158321" cy="158862"/>
            <a:chOff x="5973250" y="4217142"/>
            <a:chExt cx="211094" cy="211816"/>
          </a:xfrm>
        </p:grpSpPr>
        <p:sp>
          <p:nvSpPr>
            <p:cNvPr id="224" name="Google Shape;224;p32"/>
            <p:cNvSpPr/>
            <p:nvPr/>
          </p:nvSpPr>
          <p:spPr>
            <a:xfrm>
              <a:off x="5973250" y="4217142"/>
              <a:ext cx="211094" cy="211094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32"/>
          <p:cNvSpPr txBox="1"/>
          <p:nvPr/>
        </p:nvSpPr>
        <p:spPr>
          <a:xfrm>
            <a:off x="1305650" y="2927375"/>
            <a:ext cx="1883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for Crop           Production and    Management</a:t>
            </a:r>
            <a:endParaRPr/>
          </a:p>
        </p:txBody>
      </p:sp>
      <p:grpSp>
        <p:nvGrpSpPr>
          <p:cNvPr id="230" name="Google Shape;230;p32"/>
          <p:cNvGrpSpPr/>
          <p:nvPr/>
        </p:nvGrpSpPr>
        <p:grpSpPr>
          <a:xfrm>
            <a:off x="3784525" y="2970300"/>
            <a:ext cx="3876563" cy="951270"/>
            <a:chOff x="968547" y="4847069"/>
            <a:chExt cx="5168750" cy="1268360"/>
          </a:xfrm>
        </p:grpSpPr>
        <p:sp>
          <p:nvSpPr>
            <p:cNvPr id="231" name="Google Shape;231;p32"/>
            <p:cNvSpPr txBox="1"/>
            <p:nvPr/>
          </p:nvSpPr>
          <p:spPr>
            <a:xfrm>
              <a:off x="968547" y="4983529"/>
              <a:ext cx="2289000" cy="11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        Web Portal</a:t>
              </a:r>
              <a:endParaRPr sz="1700"/>
            </a:p>
          </p:txBody>
        </p:sp>
        <p:sp>
          <p:nvSpPr>
            <p:cNvPr id="232" name="Google Shape;232;p32"/>
            <p:cNvSpPr txBox="1"/>
            <p:nvPr/>
          </p:nvSpPr>
          <p:spPr>
            <a:xfrm>
              <a:off x="3848297" y="4847069"/>
              <a:ext cx="2289000" cy="6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Android Application</a:t>
              </a:r>
              <a:endParaRPr sz="1700"/>
            </a:p>
          </p:txBody>
        </p:sp>
      </p:grpSp>
      <p:grpSp>
        <p:nvGrpSpPr>
          <p:cNvPr id="233" name="Google Shape;233;p32"/>
          <p:cNvGrpSpPr/>
          <p:nvPr/>
        </p:nvGrpSpPr>
        <p:grpSpPr>
          <a:xfrm>
            <a:off x="1431853" y="921472"/>
            <a:ext cx="1549711" cy="1635224"/>
            <a:chOff x="2798917" y="1491712"/>
            <a:chExt cx="1804087" cy="1804087"/>
          </a:xfrm>
        </p:grpSpPr>
        <p:sp>
          <p:nvSpPr>
            <p:cNvPr id="234" name="Google Shape;234;p32"/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fmla="val 109962" name="adj"/>
              </a:avLst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32"/>
          <p:cNvGrpSpPr/>
          <p:nvPr/>
        </p:nvGrpSpPr>
        <p:grpSpPr>
          <a:xfrm>
            <a:off x="3923171" y="947399"/>
            <a:ext cx="1658677" cy="1649116"/>
            <a:chOff x="4978237" y="1491712"/>
            <a:chExt cx="1804087" cy="1804087"/>
          </a:xfrm>
        </p:grpSpPr>
        <p:sp>
          <p:nvSpPr>
            <p:cNvPr id="237" name="Google Shape;237;p32"/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fmla="val 109962" name="adj"/>
              </a:avLst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32"/>
          <p:cNvGrpSpPr/>
          <p:nvPr/>
        </p:nvGrpSpPr>
        <p:grpSpPr>
          <a:xfrm>
            <a:off x="6134682" y="976376"/>
            <a:ext cx="1631977" cy="1612132"/>
            <a:chOff x="7088979" y="1491712"/>
            <a:chExt cx="1804087" cy="1804087"/>
          </a:xfrm>
        </p:grpSpPr>
        <p:sp>
          <p:nvSpPr>
            <p:cNvPr id="240" name="Google Shape;240;p32"/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fmla="val 109962" name="adj"/>
              </a:avLst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2" name="Google Shape;24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475" y="1384775"/>
            <a:ext cx="774374" cy="77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5313" y="1419663"/>
            <a:ext cx="774375" cy="77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7000" y="1338875"/>
            <a:ext cx="800425" cy="8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/>
        </p:nvSpPr>
        <p:spPr>
          <a:xfrm>
            <a:off x="0" y="0"/>
            <a:ext cx="90384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105600" y="107150"/>
            <a:ext cx="8932800" cy="4865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Motive is to further improving the solutions to weed management by adding features like weather and soil type.</a:t>
            </a:r>
            <a:endParaRPr sz="200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portal will provide a platform to farmers for interaction with the KisaanSaathi (The Chatbot) as well as the site will function as e-commerce site like amazon, flipkart,etc. From where farmers can place order for required necessities such as fertilizers, pesticides, electronic equipments,etc</a:t>
            </a:r>
            <a:endParaRPr sz="200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app will provide same features as of website in form of an android application. </a:t>
            </a:r>
            <a:endParaRPr b="1" sz="220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514375" y="287675"/>
            <a:ext cx="6311700" cy="47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5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for Crop Production and Management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514375" y="1621550"/>
            <a:ext cx="1726200" cy="479400"/>
          </a:xfrm>
          <a:prstGeom prst="round2DiagRect">
            <a:avLst>
              <a:gd fmla="val 16667" name="adj1"/>
              <a:gd fmla="val 5475" name="adj2"/>
            </a:avLst>
          </a:prstGeom>
          <a:solidFill>
            <a:srgbClr val="FF5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Web Portal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444600" y="3522000"/>
            <a:ext cx="2929200" cy="47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5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Android Application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