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94" r:id="rId2"/>
    <p:sldId id="304" r:id="rId3"/>
    <p:sldId id="273" r:id="rId4"/>
    <p:sldId id="305" r:id="rId5"/>
    <p:sldId id="306" r:id="rId6"/>
    <p:sldId id="307" r:id="rId7"/>
    <p:sldId id="308" r:id="rId8"/>
    <p:sldId id="310" r:id="rId9"/>
    <p:sldId id="311" r:id="rId10"/>
    <p:sldId id="309" r:id="rId11"/>
    <p:sldId id="312" r:id="rId12"/>
    <p:sldId id="3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8" autoAdjust="0"/>
    <p:restoredTop sz="86318" autoAdjust="0"/>
  </p:normalViewPr>
  <p:slideViewPr>
    <p:cSldViewPr snapToGrid="0">
      <p:cViewPr varScale="1">
        <p:scale>
          <a:sx n="70" d="100"/>
          <a:sy n="70" d="100"/>
        </p:scale>
        <p:origin x="113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wn" userId="a4801dde78935712" providerId="LiveId" clId="{D46D5033-079D-4D43-9A3A-2C6AD0DA6886}"/>
    <pc:docChg chg="delSld">
      <pc:chgData name="Shawn" userId="a4801dde78935712" providerId="LiveId" clId="{D46D5033-079D-4D43-9A3A-2C6AD0DA6886}" dt="2021-10-12T10:31:09.319" v="0" actId="2696"/>
      <pc:docMkLst>
        <pc:docMk/>
      </pc:docMkLst>
      <pc:sldChg chg="del">
        <pc:chgData name="Shawn" userId="a4801dde78935712" providerId="LiveId" clId="{D46D5033-079D-4D43-9A3A-2C6AD0DA6886}" dt="2021-10-12T10:31:09.319" v="0" actId="2696"/>
        <pc:sldMkLst>
          <pc:docMk/>
          <pc:sldMk cId="2569627348" sldId="314"/>
        </pc:sldMkLst>
      </pc:sldChg>
    </pc:docChg>
  </pc:docChgLst>
  <pc:docChgLst>
    <pc:chgData name="Shawn" userId="a4801dde78935712" providerId="LiveId" clId="{D3FA640D-28D2-4C4A-8808-BF12301608E0}"/>
    <pc:docChg chg="modSld">
      <pc:chgData name="Shawn" userId="a4801dde78935712" providerId="LiveId" clId="{D3FA640D-28D2-4C4A-8808-BF12301608E0}" dt="2021-11-07T19:29:23.347" v="2" actId="15"/>
      <pc:docMkLst>
        <pc:docMk/>
      </pc:docMkLst>
      <pc:sldChg chg="modSp mod">
        <pc:chgData name="Shawn" userId="a4801dde78935712" providerId="LiveId" clId="{D3FA640D-28D2-4C4A-8808-BF12301608E0}" dt="2021-11-07T19:29:23.347" v="2" actId="15"/>
        <pc:sldMkLst>
          <pc:docMk/>
          <pc:sldMk cId="3762878318" sldId="312"/>
        </pc:sldMkLst>
        <pc:spChg chg="mod">
          <ac:chgData name="Shawn" userId="a4801dde78935712" providerId="LiveId" clId="{D3FA640D-28D2-4C4A-8808-BF12301608E0}" dt="2021-11-07T19:29:05.161" v="0" actId="1076"/>
          <ac:spMkLst>
            <pc:docMk/>
            <pc:sldMk cId="3762878318" sldId="312"/>
            <ac:spMk id="2" creationId="{00000000-0000-0000-0000-000000000000}"/>
          </ac:spMkLst>
        </pc:spChg>
        <pc:spChg chg="mod">
          <ac:chgData name="Shawn" userId="a4801dde78935712" providerId="LiveId" clId="{D3FA640D-28D2-4C4A-8808-BF12301608E0}" dt="2021-11-07T19:29:23.347" v="2" actId="15"/>
          <ac:spMkLst>
            <pc:docMk/>
            <pc:sldMk cId="3762878318" sldId="312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896215761679494E-2"/>
          <c:y val="3.0552128376283769E-2"/>
          <c:w val="0.92921169589613428"/>
          <c:h val="0.8420435417844539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Sheet1!$D$42:$F$42</c:f>
              <c:strCache>
                <c:ptCount val="3"/>
                <c:pt idx="0">
                  <c:v>Oct'21</c:v>
                </c:pt>
                <c:pt idx="1">
                  <c:v>Nov'21</c:v>
                </c:pt>
                <c:pt idx="2">
                  <c:v>Dec'21</c:v>
                </c:pt>
              </c:strCache>
            </c:strRef>
          </c:cat>
          <c:val>
            <c:numRef>
              <c:f>Sheet1!$D$43:$F$43</c:f>
              <c:numCache>
                <c:formatCode>General</c:formatCode>
                <c:ptCount val="3"/>
                <c:pt idx="0">
                  <c:v>376</c:v>
                </c:pt>
                <c:pt idx="1">
                  <c:v>329</c:v>
                </c:pt>
                <c:pt idx="2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B6-420F-B5D4-E3598B5FE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7200592"/>
        <c:axId val="2087199344"/>
      </c:barChart>
      <c:catAx>
        <c:axId val="2087200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199344"/>
        <c:crosses val="autoZero"/>
        <c:auto val="1"/>
        <c:lblAlgn val="ctr"/>
        <c:lblOffset val="100"/>
        <c:noMultiLvlLbl val="1"/>
      </c:catAx>
      <c:valAx>
        <c:axId val="208719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200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4015704005688135E-2"/>
          <c:y val="3.6943511703149662E-2"/>
          <c:w val="0.89126274150410534"/>
          <c:h val="0.787796311928462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Sheet2!$D$4</c:f>
              <c:strCache>
                <c:ptCount val="1"/>
                <c:pt idx="0">
                  <c:v>PREP_NEW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Sheet2!$C$5:$C$14</c:f>
              <c:strCache>
                <c:ptCount val="3"/>
                <c:pt idx="0">
                  <c:v>Oct'21</c:v>
                </c:pt>
                <c:pt idx="1">
                  <c:v>Nov'21</c:v>
                </c:pt>
                <c:pt idx="2">
                  <c:v>Dec'21</c:v>
                </c:pt>
              </c:strCache>
            </c:strRef>
          </c:cat>
          <c:val>
            <c:numRef>
              <c:f>Sheet2!$D$5:$D$14</c:f>
              <c:numCache>
                <c:formatCode>General</c:formatCode>
                <c:ptCount val="10"/>
                <c:pt idx="0">
                  <c:v>252</c:v>
                </c:pt>
                <c:pt idx="1">
                  <c:v>178</c:v>
                </c:pt>
                <c:pt idx="2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B-408A-B939-319CC81CD97F}"/>
            </c:ext>
          </c:extLst>
        </c:ser>
        <c:ser>
          <c:idx val="1"/>
          <c:order val="1"/>
          <c:tx>
            <c:strRef>
              <c:f>Sheet2!$E$4</c:f>
              <c:strCache>
                <c:ptCount val="1"/>
                <c:pt idx="0">
                  <c:v>1 mnth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Sheet2!$C$5:$C$14</c:f>
              <c:strCache>
                <c:ptCount val="3"/>
                <c:pt idx="0">
                  <c:v>Oct'21</c:v>
                </c:pt>
                <c:pt idx="1">
                  <c:v>Nov'21</c:v>
                </c:pt>
                <c:pt idx="2">
                  <c:v>Dec'21</c:v>
                </c:pt>
              </c:strCache>
            </c:strRef>
          </c:cat>
          <c:val>
            <c:numRef>
              <c:f>Sheet2!$E$5:$E$14</c:f>
              <c:numCache>
                <c:formatCode>General</c:formatCode>
                <c:ptCount val="10"/>
                <c:pt idx="0">
                  <c:v>159</c:v>
                </c:pt>
                <c:pt idx="1">
                  <c:v>149</c:v>
                </c:pt>
                <c:pt idx="2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EB-408A-B939-319CC81CD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7960064"/>
        <c:axId val="2087971712"/>
      </c:barChart>
      <c:scatterChart>
        <c:scatterStyle val="lineMarker"/>
        <c:varyColors val="0"/>
        <c:ser>
          <c:idx val="2"/>
          <c:order val="2"/>
          <c:tx>
            <c:strRef>
              <c:f>Sheet2!$F$4</c:f>
              <c:strCache>
                <c:ptCount val="1"/>
                <c:pt idx="0">
                  <c:v>%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2857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9910973123608953E-2"/>
                  <c:y val="0.1897544600354867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8EB-408A-B939-319CC81CD97F}"/>
                </c:ext>
              </c:extLst>
            </c:dLbl>
            <c:dLbl>
              <c:idx val="4"/>
              <c:layout>
                <c:manualLayout>
                  <c:x val="-3.7036863859950996E-2"/>
                  <c:y val="-5.093383491034890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8EB-408A-B939-319CC81CD97F}"/>
                </c:ext>
              </c:extLst>
            </c:dLbl>
            <c:dLbl>
              <c:idx val="5"/>
              <c:layout>
                <c:manualLayout>
                  <c:x val="-2.9910973123608953E-2"/>
                  <c:y val="-0.25764260586383131"/>
                </c:manualLayout>
              </c:layout>
              <c:tx>
                <c:rich>
                  <a:bodyPr/>
                  <a:lstStyle/>
                  <a:p>
                    <a:fld id="{3D95013D-815E-4D39-AFA6-439458B8F06B}" type="YVALUE">
                      <a:rPr lang="en-US">
                        <a:solidFill>
                          <a:srgbClr val="FF0000"/>
                        </a:solidFill>
                      </a:rPr>
                      <a:pPr/>
                      <a:t>[Y 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8EB-408A-B939-319CC81CD9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Sheet2!$C$5:$C$14</c:f>
              <c:strCache>
                <c:ptCount val="3"/>
                <c:pt idx="0">
                  <c:v>Oct'21</c:v>
                </c:pt>
                <c:pt idx="1">
                  <c:v>Nov'21</c:v>
                </c:pt>
                <c:pt idx="2">
                  <c:v>Dec'21</c:v>
                </c:pt>
              </c:strCache>
            </c:strRef>
          </c:xVal>
          <c:yVal>
            <c:numRef>
              <c:f>Sheet2!$F$5:$F$14</c:f>
              <c:numCache>
                <c:formatCode>0%</c:formatCode>
                <c:ptCount val="10"/>
                <c:pt idx="0">
                  <c:v>0.63095238095238093</c:v>
                </c:pt>
                <c:pt idx="1">
                  <c:v>0.8370786516853933</c:v>
                </c:pt>
                <c:pt idx="2">
                  <c:v>0.77862595419847325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8EB-408A-B939-319CC81CD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545616"/>
        <c:axId val="167550608"/>
      </c:scatterChart>
      <c:catAx>
        <c:axId val="2087960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971712"/>
        <c:crosses val="autoZero"/>
        <c:auto val="1"/>
        <c:lblAlgn val="ctr"/>
        <c:lblOffset val="100"/>
        <c:noMultiLvlLbl val="1"/>
      </c:catAx>
      <c:valAx>
        <c:axId val="208797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960064"/>
        <c:crosses val="autoZero"/>
        <c:crossBetween val="between"/>
      </c:valAx>
      <c:valAx>
        <c:axId val="16755060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45616"/>
        <c:crosses val="max"/>
        <c:crossBetween val="midCat"/>
      </c:valAx>
      <c:valAx>
        <c:axId val="167545616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675506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Sheet1!$P$68:$W$69</c:f>
              <c:multiLvlStrCache>
                <c:ptCount val="8"/>
                <c:lvl>
                  <c:pt idx="0">
                    <c:v>M</c:v>
                  </c:pt>
                  <c:pt idx="1">
                    <c:v>F</c:v>
                  </c:pt>
                  <c:pt idx="2">
                    <c:v>M</c:v>
                  </c:pt>
                  <c:pt idx="3">
                    <c:v>F</c:v>
                  </c:pt>
                  <c:pt idx="4">
                    <c:v>M</c:v>
                  </c:pt>
                  <c:pt idx="5">
                    <c:v>F</c:v>
                  </c:pt>
                  <c:pt idx="6">
                    <c:v>M</c:v>
                  </c:pt>
                  <c:pt idx="7">
                    <c:v>F</c:v>
                  </c:pt>
                </c:lvl>
                <c:lvl>
                  <c:pt idx="0">
                    <c:v>MSM</c:v>
                  </c:pt>
                  <c:pt idx="1">
                    <c:v>SW</c:v>
                  </c:pt>
                  <c:pt idx="2">
                    <c:v>SERO</c:v>
                  </c:pt>
                  <c:pt idx="4">
                    <c:v>PSUNK</c:v>
                  </c:pt>
                  <c:pt idx="6">
                    <c:v>OTHER</c:v>
                  </c:pt>
                </c:lvl>
              </c:multiLvlStrCache>
            </c:multiLvlStrRef>
          </c:cat>
          <c:val>
            <c:numRef>
              <c:f>Sheet1!$P$70:$W$70</c:f>
              <c:numCache>
                <c:formatCode>General</c:formatCode>
                <c:ptCount val="8"/>
                <c:pt idx="0">
                  <c:v>0</c:v>
                </c:pt>
                <c:pt idx="1">
                  <c:v>128</c:v>
                </c:pt>
                <c:pt idx="2">
                  <c:v>82</c:v>
                </c:pt>
                <c:pt idx="3">
                  <c:v>107</c:v>
                </c:pt>
                <c:pt idx="4">
                  <c:v>0</c:v>
                </c:pt>
                <c:pt idx="5">
                  <c:v>0</c:v>
                </c:pt>
                <c:pt idx="6">
                  <c:v>97</c:v>
                </c:pt>
                <c:pt idx="7">
                  <c:v>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19-44B4-A2BD-30874F1916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89632"/>
        <c:axId val="41603776"/>
      </c:barChart>
      <c:catAx>
        <c:axId val="4158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03776"/>
        <c:crosses val="autoZero"/>
        <c:auto val="1"/>
        <c:lblAlgn val="ctr"/>
        <c:lblOffset val="100"/>
        <c:noMultiLvlLbl val="0"/>
      </c:catAx>
      <c:valAx>
        <c:axId val="4160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9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  <a:effectLst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Sheet1!$Q$3</c:f>
              <c:strCache>
                <c:ptCount val="1"/>
                <c:pt idx="0">
                  <c:v>PREP-NEW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Sheet1!$P$4:$P$31</c:f>
              <c:strCache>
                <c:ptCount val="28"/>
                <c:pt idx="0">
                  <c:v>Mvurwi</c:v>
                </c:pt>
                <c:pt idx="1">
                  <c:v>Bare</c:v>
                </c:pt>
                <c:pt idx="2">
                  <c:v>Nzvimbo</c:v>
                </c:pt>
                <c:pt idx="3">
                  <c:v>Rosa</c:v>
                </c:pt>
                <c:pt idx="4">
                  <c:v>Henderson</c:v>
                </c:pt>
                <c:pt idx="5">
                  <c:v>Concession</c:v>
                </c:pt>
                <c:pt idx="6">
                  <c:v>Mazowe Mine</c:v>
                </c:pt>
                <c:pt idx="7">
                  <c:v>Tsungubvi</c:v>
                </c:pt>
                <c:pt idx="8">
                  <c:v>Dambo</c:v>
                </c:pt>
                <c:pt idx="9">
                  <c:v>Suwoguru</c:v>
                </c:pt>
                <c:pt idx="10">
                  <c:v>Forrester</c:v>
                </c:pt>
                <c:pt idx="11">
                  <c:v>Nyakudya</c:v>
                </c:pt>
                <c:pt idx="12">
                  <c:v>Jingamvura</c:v>
                </c:pt>
                <c:pt idx="13">
                  <c:v>Davaar</c:v>
                </c:pt>
                <c:pt idx="14">
                  <c:v>Holme Eden</c:v>
                </c:pt>
                <c:pt idx="15">
                  <c:v>Mazoe Citrus</c:v>
                </c:pt>
                <c:pt idx="16">
                  <c:v>Makope</c:v>
                </c:pt>
                <c:pt idx="17">
                  <c:v>Belgownie</c:v>
                </c:pt>
                <c:pt idx="18">
                  <c:v>Christon Bank</c:v>
                </c:pt>
                <c:pt idx="19">
                  <c:v>Ardura</c:v>
                </c:pt>
                <c:pt idx="20">
                  <c:v>Cranham</c:v>
                </c:pt>
                <c:pt idx="21">
                  <c:v>Shopo</c:v>
                </c:pt>
                <c:pt idx="22">
                  <c:v>Horta</c:v>
                </c:pt>
                <c:pt idx="23">
                  <c:v>Donje</c:v>
                </c:pt>
                <c:pt idx="24">
                  <c:v>Mazowe Sec</c:v>
                </c:pt>
                <c:pt idx="25">
                  <c:v>Von Abo</c:v>
                </c:pt>
                <c:pt idx="26">
                  <c:v>Shutu</c:v>
                </c:pt>
                <c:pt idx="27">
                  <c:v>Mazowe Prison</c:v>
                </c:pt>
              </c:strCache>
            </c:strRef>
          </c:cat>
          <c:val>
            <c:numRef>
              <c:f>Sheet1!$Q$4:$Q$31</c:f>
              <c:numCache>
                <c:formatCode>General</c:formatCode>
                <c:ptCount val="28"/>
                <c:pt idx="0">
                  <c:v>301</c:v>
                </c:pt>
                <c:pt idx="1">
                  <c:v>192</c:v>
                </c:pt>
                <c:pt idx="2">
                  <c:v>153</c:v>
                </c:pt>
                <c:pt idx="3">
                  <c:v>142</c:v>
                </c:pt>
                <c:pt idx="4">
                  <c:v>129</c:v>
                </c:pt>
                <c:pt idx="5">
                  <c:v>127</c:v>
                </c:pt>
                <c:pt idx="6">
                  <c:v>99</c:v>
                </c:pt>
                <c:pt idx="7">
                  <c:v>98</c:v>
                </c:pt>
                <c:pt idx="8">
                  <c:v>82</c:v>
                </c:pt>
                <c:pt idx="9">
                  <c:v>81</c:v>
                </c:pt>
                <c:pt idx="10">
                  <c:v>77</c:v>
                </c:pt>
                <c:pt idx="11">
                  <c:v>72</c:v>
                </c:pt>
                <c:pt idx="12">
                  <c:v>71</c:v>
                </c:pt>
                <c:pt idx="13">
                  <c:v>68</c:v>
                </c:pt>
                <c:pt idx="14">
                  <c:v>59</c:v>
                </c:pt>
                <c:pt idx="15">
                  <c:v>59</c:v>
                </c:pt>
                <c:pt idx="16">
                  <c:v>58</c:v>
                </c:pt>
                <c:pt idx="17">
                  <c:v>58</c:v>
                </c:pt>
                <c:pt idx="18">
                  <c:v>58</c:v>
                </c:pt>
                <c:pt idx="19">
                  <c:v>56</c:v>
                </c:pt>
                <c:pt idx="20">
                  <c:v>51</c:v>
                </c:pt>
                <c:pt idx="21">
                  <c:v>45</c:v>
                </c:pt>
                <c:pt idx="22">
                  <c:v>43</c:v>
                </c:pt>
                <c:pt idx="23">
                  <c:v>42</c:v>
                </c:pt>
                <c:pt idx="24">
                  <c:v>38</c:v>
                </c:pt>
                <c:pt idx="25">
                  <c:v>28</c:v>
                </c:pt>
                <c:pt idx="26">
                  <c:v>27</c:v>
                </c:pt>
                <c:pt idx="27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64-4FAF-9B61-ED185E4FF9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4368848"/>
        <c:axId val="244368432"/>
      </c:barChart>
      <c:catAx>
        <c:axId val="24436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368432"/>
        <c:crosses val="autoZero"/>
        <c:auto val="1"/>
        <c:lblAlgn val="ctr"/>
        <c:lblOffset val="100"/>
        <c:noMultiLvlLbl val="0"/>
      </c:catAx>
      <c:valAx>
        <c:axId val="24436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36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1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Sheet1!$P$40:$Q$40</c:f>
              <c:strCache>
                <c:ptCount val="2"/>
                <c:pt idx="0">
                  <c:v>COP20 Annual Target</c:v>
                </c:pt>
                <c:pt idx="1">
                  <c:v>Achievement </c:v>
                </c:pt>
              </c:strCache>
            </c:strRef>
          </c:cat>
          <c:val>
            <c:numRef>
              <c:f>Sheet1!$P$41:$Q$41</c:f>
              <c:numCache>
                <c:formatCode>General</c:formatCode>
                <c:ptCount val="2"/>
                <c:pt idx="0">
                  <c:v>1038</c:v>
                </c:pt>
                <c:pt idx="1">
                  <c:v>2333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C4-4AAD-9BB8-1E269AC02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381584"/>
        <c:axId val="52382000"/>
      </c:barChart>
      <c:catAx>
        <c:axId val="5238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82000"/>
        <c:crosses val="autoZero"/>
        <c:auto val="1"/>
        <c:lblAlgn val="ctr"/>
        <c:lblOffset val="100"/>
        <c:noMultiLvlLbl val="0"/>
      </c:catAx>
      <c:valAx>
        <c:axId val="5238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8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Sheet1!$AC$68:$AG$69</c:f>
              <c:multiLvlStrCache>
                <c:ptCount val="5"/>
                <c:lvl>
                  <c:pt idx="0">
                    <c:v>F</c:v>
                  </c:pt>
                  <c:pt idx="1">
                    <c:v>M</c:v>
                  </c:pt>
                  <c:pt idx="2">
                    <c:v>F</c:v>
                  </c:pt>
                  <c:pt idx="3">
                    <c:v>M</c:v>
                  </c:pt>
                  <c:pt idx="4">
                    <c:v>F</c:v>
                  </c:pt>
                </c:lvl>
                <c:lvl>
                  <c:pt idx="0">
                    <c:v>SW</c:v>
                  </c:pt>
                  <c:pt idx="1">
                    <c:v>SERO</c:v>
                  </c:pt>
                  <c:pt idx="3">
                    <c:v>OTHER</c:v>
                  </c:pt>
                </c:lvl>
              </c:multiLvlStrCache>
            </c:multiLvlStrRef>
          </c:cat>
          <c:val>
            <c:numRef>
              <c:f>Sheet1!$AC$70:$AG$70</c:f>
              <c:numCache>
                <c:formatCode>General</c:formatCode>
                <c:ptCount val="5"/>
                <c:pt idx="0">
                  <c:v>465</c:v>
                </c:pt>
                <c:pt idx="1">
                  <c:v>326</c:v>
                </c:pt>
                <c:pt idx="2">
                  <c:v>708</c:v>
                </c:pt>
                <c:pt idx="3">
                  <c:v>178</c:v>
                </c:pt>
                <c:pt idx="4">
                  <c:v>1183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F8-4A16-A00D-92BA34008D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433264"/>
        <c:axId val="1369439648"/>
      </c:barChart>
      <c:catAx>
        <c:axId val="15843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439648"/>
        <c:crosses val="autoZero"/>
        <c:auto val="1"/>
        <c:lblAlgn val="ctr"/>
        <c:lblOffset val="100"/>
        <c:noMultiLvlLbl val="0"/>
      </c:catAx>
      <c:valAx>
        <c:axId val="136943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3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047275999029719"/>
          <c:y val="2.4253730947399958E-2"/>
          <c:w val="0.668056379070322"/>
          <c:h val="0.88541905163455925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Sheet1!$AC$94:$AE$94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&lt; 3 months on PrEP</c:v>
                </c:pt>
              </c:strCache>
            </c:strRef>
          </c:cat>
          <c:val>
            <c:numRef>
              <c:f>Sheet1!$AC$95:$AE$95</c:f>
              <c:numCache>
                <c:formatCode>General</c:formatCode>
                <c:ptCount val="3"/>
                <c:pt idx="0">
                  <c:v>4</c:v>
                </c:pt>
                <c:pt idx="1">
                  <c:v>1594</c:v>
                </c:pt>
                <c:pt idx="2">
                  <c:v>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C0-49BA-A3F6-8060B98236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65114544"/>
        <c:axId val="1365111216"/>
      </c:barChart>
      <c:catAx>
        <c:axId val="1365114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111216"/>
        <c:crosses val="autoZero"/>
        <c:auto val="1"/>
        <c:lblAlgn val="ctr"/>
        <c:lblOffset val="100"/>
        <c:noMultiLvlLbl val="0"/>
      </c:catAx>
      <c:valAx>
        <c:axId val="1365111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114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0.29436</cdr:x>
      <cdr:y>0.03564</cdr:y>
    </cdr:from>
    <cdr:to>
      <cdr:x>0.56206</cdr:x>
      <cdr:y>0.16862</cdr:y>
    </cdr:to>
    <cdr:sp macro="" textlink="">
      <cdr:nvSpPr>
        <cdr:cNvPr id="2" name="Flowchart: Alternate Process 1">
          <a:extLst xmlns:a="http://schemas.openxmlformats.org/drawingml/2006/main">
            <a:ext uri="{FF2B5EF4-FFF2-40B4-BE49-F238E27FC236}">
              <a16:creationId xmlns:a16="http://schemas.microsoft.com/office/drawing/2014/main" id="{E8DBC7C6-4C4D-4CD5-84A5-1109C863C4EE}"/>
            </a:ext>
          </a:extLst>
        </cdr:cNvPr>
        <cdr:cNvSpPr/>
      </cdr:nvSpPr>
      <cdr:spPr>
        <a:xfrm xmlns:a="http://schemas.openxmlformats.org/drawingml/2006/main">
          <a:off x="3016346" y="177212"/>
          <a:ext cx="2743202" cy="661181"/>
        </a:xfrm>
        <a:prstGeom xmlns:a="http://schemas.openxmlformats.org/drawingml/2006/main" prst="flowChartAlternateProcess">
          <a:avLst/>
        </a:prstGeom>
        <a:solidFill xmlns:a="http://schemas.openxmlformats.org/drawingml/2006/main">
          <a:schemeClr val="accent4">
            <a:lumMod val="20000"/>
            <a:lumOff val="80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sz="1600" b="1" dirty="0">
              <a:solidFill>
                <a:schemeClr val="tx1"/>
              </a:solidFill>
            </a:rPr>
            <a:t>225% achievement towards annual target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0.29728</cdr:x>
      <cdr:y>0.04897</cdr:y>
    </cdr:from>
    <cdr:to>
      <cdr:x>0.56316</cdr:x>
      <cdr:y>0.14199</cdr:y>
    </cdr:to>
    <cdr:sp macro="" textlink="">
      <cdr:nvSpPr>
        <cdr:cNvPr id="2" name="Flowchart: Alternate Process 1">
          <a:extLst xmlns:a="http://schemas.openxmlformats.org/drawingml/2006/main">
            <a:ext uri="{FF2B5EF4-FFF2-40B4-BE49-F238E27FC236}">
              <a16:creationId xmlns:a16="http://schemas.microsoft.com/office/drawing/2014/main" id="{DA874507-4C9B-4B0F-9891-404B16082988}"/>
            </a:ext>
          </a:extLst>
        </cdr:cNvPr>
        <cdr:cNvSpPr/>
      </cdr:nvSpPr>
      <cdr:spPr>
        <a:xfrm xmlns:a="http://schemas.openxmlformats.org/drawingml/2006/main">
          <a:off x="3067146" y="228013"/>
          <a:ext cx="2743202" cy="433168"/>
        </a:xfrm>
        <a:prstGeom xmlns:a="http://schemas.openxmlformats.org/drawingml/2006/main" prst="flowChartAlternateProcess">
          <a:avLst/>
        </a:prstGeom>
        <a:solidFill xmlns:a="http://schemas.openxmlformats.org/drawingml/2006/main">
          <a:schemeClr val="accent4">
            <a:lumMod val="20000"/>
            <a:lumOff val="80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b="1" dirty="0">
              <a:solidFill>
                <a:schemeClr val="tx1"/>
              </a:solidFill>
            </a:rPr>
            <a:t>Total PREP_CURR – 2,861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41581-2E61-46A7-A93D-53E1F7FB7B56}" type="datetimeFigureOut">
              <a:rPr lang="en-US" smtClean="0"/>
              <a:t>07/21/2022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B4D83-7C6C-4A3A-8033-B5BA5D61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0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91" y="1900989"/>
            <a:ext cx="11357811" cy="39786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658A-509E-4ED5-A56E-08338919FA1A}" type="datetime1">
              <a:rPr lang="en-US" smtClean="0"/>
              <a:t>07/21/2022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ZimPAAC  |  Zimbabwe Partnership for Accelerated AIDS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358-B8E6-F648-95A1-DEBE94AABF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E5DB53-1973-429C-910F-F3BF811D9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5" y="2407905"/>
            <a:ext cx="11574490" cy="4210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4544" y="1977803"/>
            <a:ext cx="9728807" cy="2330612"/>
          </a:xfrm>
        </p:spPr>
        <p:txBody>
          <a:bodyPr anchor="ctr">
            <a:noAutofit/>
          </a:bodyPr>
          <a:lstStyle>
            <a:lvl1pPr algn="ctr">
              <a:defRPr sz="4000" b="1" spc="0" baseline="0">
                <a:solidFill>
                  <a:srgbClr val="0093C9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1854" y="4308365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0" baseline="0">
                <a:solidFill>
                  <a:srgbClr val="0093C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AC98D8-3EED-4A6D-A161-C1999545B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1832"/>
          <a:stretch/>
        </p:blipFill>
        <p:spPr>
          <a:xfrm>
            <a:off x="0" y="0"/>
            <a:ext cx="12192000" cy="215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4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481D-5A0A-4EB6-8CCD-0AA7CBF2FFAD}" type="datetimeFigureOut">
              <a:rPr lang="en-ZW" smtClean="0"/>
              <a:t>21/7/2022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86A0-70C2-41DC-9C22-5008CDE1003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12779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title="right edge border"/>
          <p:cNvSpPr/>
          <p:nvPr/>
        </p:nvSpPr>
        <p:spPr>
          <a:xfrm rot="5400000">
            <a:off x="5921766" y="587770"/>
            <a:ext cx="348462" cy="12192002"/>
          </a:xfrm>
          <a:prstGeom prst="rect">
            <a:avLst/>
          </a:prstGeom>
          <a:solidFill>
            <a:srgbClr val="ACC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6" title="Left scallop edge"/>
          <p:cNvSpPr/>
          <p:nvPr/>
        </p:nvSpPr>
        <p:spPr bwMode="auto">
          <a:xfrm rot="5400000">
            <a:off x="5294584" y="-5285192"/>
            <a:ext cx="1602826" cy="12192003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0093C9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7089" y="163921"/>
            <a:ext cx="11357811" cy="1099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091" y="1913021"/>
            <a:ext cx="11357811" cy="396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7089" y="6508031"/>
            <a:ext cx="3449310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5EB249-F8C8-4D27-9124-83B6A35D6591}" type="datetime1">
              <a:rPr lang="en-US" smtClean="0"/>
              <a:t>07/21/2022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6844" y="6508031"/>
            <a:ext cx="52782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ZimPAAC  |  Zimbabwe Partnership for Accelerated AIDS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6011" y="6508031"/>
            <a:ext cx="3388892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908358-B8E6-F648-95A1-DEBE94AABF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8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none" spc="0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SzPct val="80000"/>
        <a:buFont typeface="Courier New" panose="02070309020205020404" pitchFamily="49" charset="0"/>
        <a:buChar char="o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SzPct val="50000"/>
        <a:buFont typeface="Wingdings" panose="05000000000000000000" pitchFamily="2" charset="2"/>
        <a:buChar char="q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2DA1-7C54-4AC6-B621-A722C83C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58A43-14AA-4612-854C-2F197B051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900989"/>
            <a:ext cx="11830929" cy="4443540"/>
          </a:xfrm>
        </p:spPr>
        <p:txBody>
          <a:bodyPr>
            <a:normAutofit fontScale="92500" lnSpcReduction="20000"/>
          </a:bodyPr>
          <a:lstStyle/>
          <a:p>
            <a:pPr marL="457189" lvl="0" indent="-457189" defTabSz="609585">
              <a:lnSpc>
                <a:spcPct val="100000"/>
              </a:lnSpc>
              <a:spcBef>
                <a:spcPct val="20000"/>
              </a:spcBef>
              <a:buClr>
                <a:srgbClr val="0097CC"/>
              </a:buClr>
              <a:buSzPct val="75000"/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 pitchFamily="34" charset="0"/>
              </a:rPr>
              <a:t>To improve access to oral pre-exposure prophylaxis (PrEP) as part of the combination HIV prevention package for adolescent girls and young women (AGYW) </a:t>
            </a:r>
          </a:p>
          <a:p>
            <a:pPr marL="457189" lvl="0" indent="-457189" defTabSz="609585">
              <a:lnSpc>
                <a:spcPct val="100000"/>
              </a:lnSpc>
              <a:spcBef>
                <a:spcPct val="20000"/>
              </a:spcBef>
              <a:buClr>
                <a:srgbClr val="0097CC"/>
              </a:buClr>
              <a:buSzPct val="75000"/>
              <a:buFont typeface="Wingdings" panose="05000000000000000000" pitchFamily="2" charset="2"/>
              <a:buChar char="q"/>
              <a:defRPr/>
            </a:pPr>
            <a:r>
              <a:rPr lang="en-ZW" dirty="0">
                <a:solidFill>
                  <a:prstClr val="black"/>
                </a:solidFill>
                <a:latin typeface="Gill Sans MT" panose="020B0502020104020203" pitchFamily="34" charset="0"/>
              </a:rPr>
              <a:t>To improve oral PrEP knowledge  awareness among AGYW.</a:t>
            </a:r>
          </a:p>
          <a:p>
            <a:pPr marL="457189" lvl="0" indent="-457189" defTabSz="609585">
              <a:lnSpc>
                <a:spcPct val="100000"/>
              </a:lnSpc>
              <a:spcBef>
                <a:spcPct val="20000"/>
              </a:spcBef>
              <a:buClr>
                <a:srgbClr val="0097CC"/>
              </a:buClr>
              <a:buSzPct val="75000"/>
              <a:buFont typeface="Wingdings" panose="05000000000000000000" pitchFamily="2" charset="2"/>
              <a:buChar char="q"/>
              <a:defRPr/>
            </a:pPr>
            <a:r>
              <a:rPr lang="en-ZW" dirty="0">
                <a:solidFill>
                  <a:prstClr val="black"/>
                </a:solidFill>
                <a:latin typeface="Gill Sans MT" panose="020B0502020104020203" pitchFamily="34" charset="0"/>
              </a:rPr>
              <a:t>To increase uptake, continuation and effective use of oral PrEP through client centred, acceptable and differentiated service delivery models</a:t>
            </a:r>
          </a:p>
          <a:p>
            <a:pPr marL="457189" lvl="0" indent="-457189" defTabSz="609585">
              <a:lnSpc>
                <a:spcPct val="100000"/>
              </a:lnSpc>
              <a:spcBef>
                <a:spcPct val="20000"/>
              </a:spcBef>
              <a:buClr>
                <a:srgbClr val="0097CC"/>
              </a:buClr>
              <a:buSzPct val="75000"/>
              <a:buFont typeface="Wingdings" panose="05000000000000000000" pitchFamily="2" charset="2"/>
              <a:buChar char="q"/>
              <a:defRPr/>
            </a:pPr>
            <a:r>
              <a:rPr lang="en-ZW" dirty="0">
                <a:solidFill>
                  <a:prstClr val="black"/>
                </a:solidFill>
                <a:latin typeface="Gill Sans MT" panose="020B0502020104020203" pitchFamily="34" charset="0"/>
              </a:rPr>
              <a:t>To strengthen risk awareness and risk reduction counselling for AGYW</a:t>
            </a:r>
          </a:p>
          <a:p>
            <a:pPr marL="457189" lvl="0" indent="-457189" defTabSz="609585">
              <a:lnSpc>
                <a:spcPct val="100000"/>
              </a:lnSpc>
              <a:spcBef>
                <a:spcPct val="20000"/>
              </a:spcBef>
              <a:buClr>
                <a:srgbClr val="0097CC"/>
              </a:buClr>
              <a:buSzPct val="75000"/>
              <a:buFont typeface="Wingdings" panose="05000000000000000000" pitchFamily="2" charset="2"/>
              <a:buChar char="q"/>
              <a:defRPr/>
            </a:pPr>
            <a:r>
              <a:rPr lang="en-ZW" dirty="0">
                <a:solidFill>
                  <a:prstClr val="black"/>
                </a:solidFill>
                <a:latin typeface="Gill Sans MT" panose="020B0502020104020203" pitchFamily="34" charset="0"/>
              </a:rPr>
              <a:t>To build the capacity of health facilities to provide client centred oral PrEP </a:t>
            </a:r>
          </a:p>
          <a:p>
            <a:pPr marL="457189" lvl="0" indent="-457189" defTabSz="609585">
              <a:lnSpc>
                <a:spcPct val="100000"/>
              </a:lnSpc>
              <a:spcBef>
                <a:spcPct val="20000"/>
              </a:spcBef>
              <a:buClr>
                <a:srgbClr val="0097CC"/>
              </a:buClr>
              <a:buSzPct val="75000"/>
              <a:buFont typeface="Wingdings" panose="05000000000000000000" pitchFamily="2" charset="2"/>
              <a:buChar char="q"/>
              <a:defRPr/>
            </a:pPr>
            <a:r>
              <a:rPr lang="en-ZW" dirty="0">
                <a:solidFill>
                  <a:prstClr val="black"/>
                </a:solidFill>
                <a:latin typeface="Gill Sans MT" panose="020B0502020104020203" pitchFamily="34" charset="0"/>
              </a:rPr>
              <a:t>To monitor and evaluate implementation of PrEP in the district.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9975D-FD13-4345-893F-20459ACA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358-B8E6-F648-95A1-DEBE94AABF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8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 of targets &amp; achievements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089" y="1561124"/>
            <a:ext cx="9742252" cy="19996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358-B8E6-F648-95A1-DEBE94AABF8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BB110F-956B-4BDD-A7F2-A61AD3F780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390044"/>
              </p:ext>
            </p:extLst>
          </p:nvPr>
        </p:nvGraphicFramePr>
        <p:xfrm>
          <a:off x="417088" y="3858593"/>
          <a:ext cx="9742252" cy="18106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5563">
                  <a:extLst>
                    <a:ext uri="{9D8B030D-6E8A-4147-A177-3AD203B41FA5}">
                      <a16:colId xmlns:a16="http://schemas.microsoft.com/office/drawing/2014/main" val="3968599922"/>
                    </a:ext>
                  </a:extLst>
                </a:gridCol>
                <a:gridCol w="2435563">
                  <a:extLst>
                    <a:ext uri="{9D8B030D-6E8A-4147-A177-3AD203B41FA5}">
                      <a16:colId xmlns:a16="http://schemas.microsoft.com/office/drawing/2014/main" val="912364387"/>
                    </a:ext>
                  </a:extLst>
                </a:gridCol>
                <a:gridCol w="2435563">
                  <a:extLst>
                    <a:ext uri="{9D8B030D-6E8A-4147-A177-3AD203B41FA5}">
                      <a16:colId xmlns:a16="http://schemas.microsoft.com/office/drawing/2014/main" val="3152643723"/>
                    </a:ext>
                  </a:extLst>
                </a:gridCol>
                <a:gridCol w="2435563">
                  <a:extLst>
                    <a:ext uri="{9D8B030D-6E8A-4147-A177-3AD203B41FA5}">
                      <a16:colId xmlns:a16="http://schemas.microsoft.com/office/drawing/2014/main" val="331978018"/>
                    </a:ext>
                  </a:extLst>
                </a:gridCol>
              </a:tblGrid>
              <a:tr h="475246">
                <a:tc>
                  <a:txBody>
                    <a:bodyPr/>
                    <a:lstStyle/>
                    <a:p>
                      <a:pPr algn="l" fontAlgn="b"/>
                      <a:r>
                        <a:rPr lang="en-ZW" sz="2400" b="1" u="none" strike="noStrike" dirty="0">
                          <a:effectLst/>
                        </a:rPr>
                        <a:t> </a:t>
                      </a:r>
                      <a:r>
                        <a:rPr lang="en-ZW" sz="24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PREP_CURR</a:t>
                      </a:r>
                      <a:endParaRPr lang="en-ZW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W" sz="2400" b="1" u="none" strike="noStrike" dirty="0">
                          <a:effectLst/>
                        </a:rPr>
                        <a:t>Target</a:t>
                      </a:r>
                      <a:endParaRPr lang="en-ZW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W" sz="2400" b="1" u="none" strike="noStrike" dirty="0">
                          <a:effectLst/>
                        </a:rPr>
                        <a:t>Achievement</a:t>
                      </a:r>
                      <a:endParaRPr lang="en-ZW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W" sz="2400" b="1" u="none" strike="noStrike" dirty="0">
                          <a:effectLst/>
                        </a:rPr>
                        <a:t>% </a:t>
                      </a:r>
                      <a:r>
                        <a:rPr lang="en-ZW" sz="2400" b="1" u="none" strike="noStrike" dirty="0" err="1">
                          <a:effectLst/>
                        </a:rPr>
                        <a:t>Achvmnt</a:t>
                      </a:r>
                      <a:endParaRPr lang="en-ZW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6215269"/>
                  </a:ext>
                </a:extLst>
              </a:tr>
              <a:tr h="475246">
                <a:tc>
                  <a:txBody>
                    <a:bodyPr/>
                    <a:lstStyle/>
                    <a:p>
                      <a:pPr algn="l" fontAlgn="b"/>
                      <a:r>
                        <a:rPr lang="en-ZW" sz="2400" b="1" u="none" strike="noStrike" dirty="0">
                          <a:effectLst/>
                        </a:rPr>
                        <a:t>Overall</a:t>
                      </a:r>
                      <a:endParaRPr lang="en-ZW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W" sz="2400" b="1" u="none" strike="noStrike" dirty="0">
                          <a:effectLst/>
                        </a:rPr>
                        <a:t>1287</a:t>
                      </a:r>
                      <a:endParaRPr lang="en-ZW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W" sz="2400" b="1" u="none" strike="noStrike" dirty="0">
                          <a:effectLst/>
                        </a:rPr>
                        <a:t>2861</a:t>
                      </a:r>
                      <a:endParaRPr lang="en-ZW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W" sz="2400" b="1" u="none" strike="noStrike" dirty="0">
                          <a:effectLst/>
                        </a:rPr>
                        <a:t>222%</a:t>
                      </a:r>
                      <a:endParaRPr lang="en-ZW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2199065"/>
                  </a:ext>
                </a:extLst>
              </a:tr>
              <a:tr h="860194">
                <a:tc>
                  <a:txBody>
                    <a:bodyPr/>
                    <a:lstStyle/>
                    <a:p>
                      <a:pPr algn="l" fontAlgn="b"/>
                      <a:r>
                        <a:rPr lang="en-ZW" sz="2400" b="1" u="none" strike="noStrike" dirty="0">
                          <a:effectLst/>
                        </a:rPr>
                        <a:t>Sex Workers</a:t>
                      </a:r>
                      <a:endParaRPr lang="en-ZW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W" sz="2400" b="1" u="none" strike="noStrike" dirty="0">
                          <a:effectLst/>
                        </a:rPr>
                        <a:t>324</a:t>
                      </a:r>
                      <a:endParaRPr lang="en-ZW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W" sz="2400" b="1" u="none" strike="noStrike" dirty="0">
                          <a:effectLst/>
                        </a:rPr>
                        <a:t>465</a:t>
                      </a:r>
                      <a:endParaRPr lang="en-ZW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W" sz="2400" b="1" u="none" strike="noStrike" dirty="0">
                          <a:effectLst/>
                        </a:rPr>
                        <a:t>144%</a:t>
                      </a:r>
                      <a:endParaRPr lang="en-ZW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1211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165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50" y="0"/>
            <a:ext cx="11357811" cy="1099395"/>
          </a:xfrm>
        </p:spPr>
        <p:txBody>
          <a:bodyPr/>
          <a:lstStyle/>
          <a:p>
            <a:pPr algn="l"/>
            <a:r>
              <a:rPr lang="en-US" dirty="0"/>
              <a:t>Activities conducted during the COP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50" y="1779010"/>
            <a:ext cx="11357811" cy="4259798"/>
          </a:xfrm>
        </p:spPr>
        <p:txBody>
          <a:bodyPr/>
          <a:lstStyle/>
          <a:p>
            <a:pPr lvl="8"/>
            <a:r>
              <a:rPr lang="en-US" sz="3200" dirty="0"/>
              <a:t>PrEP expansion to 11 new facilities</a:t>
            </a:r>
          </a:p>
          <a:p>
            <a:r>
              <a:rPr lang="en-US" dirty="0"/>
              <a:t>PrEP treatment literacy sessions targeting AGYW.</a:t>
            </a:r>
          </a:p>
          <a:p>
            <a:r>
              <a:rPr lang="en-US" dirty="0"/>
              <a:t>Integrated outreaches </a:t>
            </a:r>
          </a:p>
          <a:p>
            <a:r>
              <a:rPr lang="en-US" dirty="0"/>
              <a:t>Community dialogues with AGYW</a:t>
            </a:r>
          </a:p>
          <a:p>
            <a:r>
              <a:rPr lang="en-US" dirty="0"/>
              <a:t>Support group formation- (8 support groups formed)</a:t>
            </a:r>
          </a:p>
          <a:p>
            <a:r>
              <a:rPr lang="en-US" dirty="0"/>
              <a:t>Collaborative activities with other partners in the district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358-B8E6-F648-95A1-DEBE94AABF8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78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Program adaptation to unavoidable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91" y="1645921"/>
            <a:ext cx="11357811" cy="4233672"/>
          </a:xfrm>
        </p:spPr>
        <p:txBody>
          <a:bodyPr>
            <a:normAutofit fontScale="92500"/>
          </a:bodyPr>
          <a:lstStyle/>
          <a:p>
            <a:r>
              <a:rPr lang="en-US" dirty="0"/>
              <a:t>WHO guidelines on Covid 19 were observed during all activities.</a:t>
            </a:r>
          </a:p>
          <a:p>
            <a:r>
              <a:rPr lang="en-US" dirty="0"/>
              <a:t>Donated PPE to PrEP implementing sites</a:t>
            </a:r>
          </a:p>
          <a:p>
            <a:r>
              <a:rPr lang="en-US" dirty="0"/>
              <a:t>Provided PPE to our lay cadres </a:t>
            </a:r>
          </a:p>
          <a:p>
            <a:r>
              <a:rPr lang="en-US" dirty="0"/>
              <a:t>Used sessions  to integrate key message on how to prevent transmission.</a:t>
            </a:r>
          </a:p>
          <a:p>
            <a:r>
              <a:rPr lang="en-US" dirty="0"/>
              <a:t>Virtual mobilization for PrEP uptake was done by PrEP Champions</a:t>
            </a:r>
          </a:p>
          <a:p>
            <a:r>
              <a:rPr lang="en-US" dirty="0"/>
              <a:t>Service provision at the community through integrated outreaches.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358-B8E6-F648-95A1-DEBE94AABF8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Initiations Oct’ 21 – Dec 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358-B8E6-F648-95A1-DEBE94AABF8A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E8BBF3CC-C36F-49EC-A2C2-D71D6C8B9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346494"/>
              </p:ext>
            </p:extLst>
          </p:nvPr>
        </p:nvGraphicFramePr>
        <p:xfrm>
          <a:off x="417513" y="1541417"/>
          <a:ext cx="11356975" cy="4338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843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94516"/>
            <a:ext cx="8229600" cy="68738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PrEP Return 1 month</a:t>
            </a:r>
            <a:br>
              <a:rPr lang="en-US" dirty="0"/>
            </a:br>
            <a:r>
              <a:rPr lang="en-US" dirty="0"/>
              <a:t>Average retention at month 1- 78%</a:t>
            </a:r>
            <a:endParaRPr lang="en-ZW" cap="all" spc="200" dirty="0">
              <a:latin typeface="Gill Sans MT" panose="020B0502020104020203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5A82D0-772D-4C64-8414-CDF67FB129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479356"/>
              </p:ext>
            </p:extLst>
          </p:nvPr>
        </p:nvGraphicFramePr>
        <p:xfrm>
          <a:off x="417513" y="1567543"/>
          <a:ext cx="11356975" cy="4312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97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PrEP Initiations by Client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358-B8E6-F648-95A1-DEBE94AABF8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90BC3B-0F3A-453F-9A0F-3010C065C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309227"/>
              </p:ext>
            </p:extLst>
          </p:nvPr>
        </p:nvGraphicFramePr>
        <p:xfrm>
          <a:off x="417513" y="1554480"/>
          <a:ext cx="11356975" cy="4325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972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Initiations by Facility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358-B8E6-F648-95A1-DEBE94AABF8A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8CD37F2-66A0-4DED-A160-C0B7AD29D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228868"/>
              </p:ext>
            </p:extLst>
          </p:nvPr>
        </p:nvGraphicFramePr>
        <p:xfrm>
          <a:off x="417513" y="1463040"/>
          <a:ext cx="11356975" cy="4417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520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Percentage achievement towards annual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358-B8E6-F648-95A1-DEBE94AABF8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D106DB-C5B6-452C-8245-0C01769DB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978270"/>
              </p:ext>
            </p:extLst>
          </p:nvPr>
        </p:nvGraphicFramePr>
        <p:xfrm>
          <a:off x="1567543" y="1528354"/>
          <a:ext cx="8948057" cy="4351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941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89" y="163921"/>
            <a:ext cx="11357811" cy="101173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Targets vs Achievements by sex &amp; age disaggregation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358-B8E6-F648-95A1-DEBE94AABF8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797" y="1593669"/>
            <a:ext cx="10996643" cy="18810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97" y="3892732"/>
            <a:ext cx="10996643" cy="18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Clients currently on PrEP as at 30 Jun’21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358-B8E6-F648-95A1-DEBE94AABF8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5C2612-4CC1-4366-A56C-26DE06456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319289"/>
              </p:ext>
            </p:extLst>
          </p:nvPr>
        </p:nvGraphicFramePr>
        <p:xfrm>
          <a:off x="417513" y="1646238"/>
          <a:ext cx="11356975" cy="423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058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HIV status at 3 months for PREP_CURR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4182" y="1600201"/>
            <a:ext cx="2608217" cy="4525963"/>
          </a:xfrm>
        </p:spPr>
        <p:txBody>
          <a:bodyPr>
            <a:normAutofit fontScale="77500" lnSpcReduction="20000"/>
          </a:bodyPr>
          <a:lstStyle/>
          <a:p>
            <a:pPr lv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defRPr/>
            </a:pPr>
            <a:r>
              <a:rPr lang="en-US" dirty="0">
                <a:solidFill>
                  <a:srgbClr val="374A52"/>
                </a:solidFill>
                <a:latin typeface="Trebuchet MS" panose="020B0603020202020204"/>
              </a:rPr>
              <a:t>Total on PrEP – 2,861</a:t>
            </a:r>
          </a:p>
          <a:p>
            <a:pPr lv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defRPr/>
            </a:pPr>
            <a:r>
              <a:rPr lang="en-US" dirty="0">
                <a:solidFill>
                  <a:srgbClr val="374A52"/>
                </a:solidFill>
                <a:latin typeface="Trebuchet MS" panose="020B0603020202020204"/>
              </a:rPr>
              <a:t>Total HIV status – 2291</a:t>
            </a:r>
          </a:p>
          <a:p>
            <a:pPr lv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defRPr/>
            </a:pPr>
            <a:r>
              <a:rPr lang="en-US" dirty="0">
                <a:solidFill>
                  <a:srgbClr val="374A52"/>
                </a:solidFill>
                <a:latin typeface="Trebuchet MS" panose="020B0603020202020204"/>
              </a:rPr>
              <a:t>Variance- 588 (20%)</a:t>
            </a:r>
          </a:p>
          <a:p>
            <a:pPr lv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defRPr/>
            </a:pPr>
            <a:r>
              <a:rPr lang="en-US" dirty="0">
                <a:solidFill>
                  <a:srgbClr val="FF0000"/>
                </a:solidFill>
                <a:latin typeface="Trebuchet MS" panose="020B0603020202020204"/>
              </a:rPr>
              <a:t>Some clients were not retained at either 1 month or 3 months AND some clients had no documented HIV status hence Total HIV Status not equal to PREP_CURR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86A0-70C2-41DC-9C22-5008CDE10039}" type="slidenum">
              <a:rPr lang="en-ZW" smtClean="0"/>
              <a:t>9</a:t>
            </a:fld>
            <a:endParaRPr lang="en-ZW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606B3F29-C9AA-46DC-A4F7-11C3AB7007A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31694187"/>
              </p:ext>
            </p:extLst>
          </p:nvPr>
        </p:nvGraphicFramePr>
        <p:xfrm>
          <a:off x="609600" y="1600200"/>
          <a:ext cx="7777163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919885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1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00B0F0"/>
      </a:accent1>
      <a:accent2>
        <a:srgbClr val="00B050"/>
      </a:accent2>
      <a:accent3>
        <a:srgbClr val="348587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C61DA0-9417-4E63-B35D-AA81204B341E}" vid="{B6A15F37-164D-4C07-A484-47B72DB867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4756</TotalTime>
  <Words>346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Gill Sans MT</vt:lpstr>
      <vt:lpstr>Trebuchet MS</vt:lpstr>
      <vt:lpstr>Wingdings</vt:lpstr>
      <vt:lpstr>Badge</vt:lpstr>
      <vt:lpstr>Program objectives</vt:lpstr>
      <vt:lpstr>PrEP Initiations Oct’ 21 – Dec 21</vt:lpstr>
      <vt:lpstr>PrEP Return 1 month Average retention at month 1- 78%</vt:lpstr>
      <vt:lpstr>PrEP Initiations by Client Profile</vt:lpstr>
      <vt:lpstr>PrEP Initiations by Facility</vt:lpstr>
      <vt:lpstr>Percentage achievement towards annual target</vt:lpstr>
      <vt:lpstr>Targets vs Achievements by sex &amp; age disaggregation</vt:lpstr>
      <vt:lpstr>Clients currently on PrEP as at 30 Jun’21</vt:lpstr>
      <vt:lpstr>HIV status at 3 months for PREP_CURR</vt:lpstr>
      <vt:lpstr>Summary of targets &amp; achievements</vt:lpstr>
      <vt:lpstr>Activities conducted during the COP</vt:lpstr>
      <vt:lpstr>Program adaptation to unavoidable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pangaea pangaea</dc:creator>
  <cp:lastModifiedBy>panga pangaea</cp:lastModifiedBy>
  <cp:revision>71</cp:revision>
  <dcterms:created xsi:type="dcterms:W3CDTF">2021-09-06T18:43:58Z</dcterms:created>
  <dcterms:modified xsi:type="dcterms:W3CDTF">2022-07-21T07:17:05Z</dcterms:modified>
</cp:coreProperties>
</file>