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96" r:id="rId4"/>
    <p:sldId id="261" r:id="rId5"/>
    <p:sldId id="258" r:id="rId6"/>
    <p:sldId id="265" r:id="rId7"/>
    <p:sldId id="266" r:id="rId8"/>
    <p:sldId id="267" r:id="rId9"/>
    <p:sldId id="268" r:id="rId10"/>
    <p:sldId id="269" r:id="rId11"/>
    <p:sldId id="270" r:id="rId12"/>
    <p:sldId id="280" r:id="rId13"/>
    <p:sldId id="279" r:id="rId14"/>
    <p:sldId id="278" r:id="rId15"/>
    <p:sldId id="277" r:id="rId16"/>
    <p:sldId id="276" r:id="rId17"/>
    <p:sldId id="275" r:id="rId18"/>
    <p:sldId id="274" r:id="rId19"/>
    <p:sldId id="273" r:id="rId20"/>
    <p:sldId id="272" r:id="rId21"/>
    <p:sldId id="271" r:id="rId22"/>
    <p:sldId id="286" r:id="rId23"/>
    <p:sldId id="285" r:id="rId24"/>
    <p:sldId id="284" r:id="rId25"/>
    <p:sldId id="283" r:id="rId26"/>
    <p:sldId id="282" r:id="rId27"/>
    <p:sldId id="281" r:id="rId28"/>
    <p:sldId id="292" r:id="rId29"/>
    <p:sldId id="291" r:id="rId30"/>
    <p:sldId id="290" r:id="rId31"/>
    <p:sldId id="289" r:id="rId32"/>
    <p:sldId id="288" r:id="rId33"/>
    <p:sldId id="287" r:id="rId34"/>
    <p:sldId id="295" r:id="rId35"/>
    <p:sldId id="294" r:id="rId36"/>
    <p:sldId id="293" r:id="rId37"/>
    <p:sldId id="264" r:id="rId38"/>
    <p:sldId id="260" r:id="rId39"/>
    <p:sldId id="263" r:id="rId40"/>
    <p:sldId id="262"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7E45F0A-3900-4B3A-8AB8-680771EFDC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3D4F4-5C13-40D3-9A4B-4554EAE247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87BB-1541-44CD-8429-C8B730A9CE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C508C-EF02-41DA-942B-B0C781EF5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9130-5BD4-4CB7-83B9-6C9F73749B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CC60C-83F0-49A3-BE82-739F6A6303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71271A-97E8-4DDF-8077-856250A1A6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056ED-5A3F-4D84-A9E4-DED17566E9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13326-592C-48D6-B068-389166EEA9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AB2EF-CFD2-4449-98CA-E57A8458CB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2438AA5-6C71-4D6D-B3F7-ED5E7CECE8F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F3C4F15-FC87-4D3A-B8F1-244F1538F48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EDA on Facebook Data</a:t>
            </a:r>
            <a:endParaRPr lang="en-US" dirty="0"/>
          </a:p>
        </p:txBody>
      </p:sp>
      <p:sp>
        <p:nvSpPr>
          <p:cNvPr id="3" name="Subtitle 2"/>
          <p:cNvSpPr>
            <a:spLocks noGrp="1"/>
          </p:cNvSpPr>
          <p:nvPr>
            <p:ph type="subTitle" idx="1"/>
          </p:nvPr>
        </p:nvSpPr>
        <p:spPr>
          <a:xfrm>
            <a:off x="609600" y="4800600"/>
            <a:ext cx="7239000" cy="1752600"/>
          </a:xfrm>
        </p:spPr>
        <p:txBody>
          <a:bodyPr/>
          <a:lstStyle/>
          <a:p>
            <a:r>
              <a:rPr lang="en-US" dirty="0" smtClean="0"/>
              <a:t>Shashank Singh</a:t>
            </a:r>
          </a:p>
          <a:p>
            <a:r>
              <a:rPr lang="en-US" dirty="0" smtClean="0"/>
              <a:t>Sep 2020</a:t>
            </a:r>
            <a:endParaRPr lang="en-US" dirty="0"/>
          </a:p>
        </p:txBody>
      </p:sp>
    </p:spTree>
    <p:extLst>
      <p:ext uri="{BB962C8B-B14F-4D97-AF65-F5344CB8AC3E}">
        <p14:creationId xmlns:p14="http://schemas.microsoft.com/office/powerpoint/2010/main" val="2770491601"/>
      </p:ext>
    </p:extLst>
  </p:cSld>
  <p:clrMapOvr>
    <a:masterClrMapping/>
  </p:clrMapOvr>
  <mc:AlternateContent xmlns:mc="http://schemas.openxmlformats.org/markup-compatibility/2006">
    <mc:Choice xmlns:p14="http://schemas.microsoft.com/office/powerpoint/2010/main" Requires="p14">
      <p:transition spd="slow" p14:dur="2000" advTm="18536"/>
    </mc:Choice>
    <mc:Fallback>
      <p:transition spd="slow" advTm="1853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915400" cy="1143000"/>
          </a:xfrm>
        </p:spPr>
        <p:txBody>
          <a:bodyPr>
            <a:noAutofit/>
          </a:bodyPr>
          <a:lstStyle/>
          <a:p>
            <a:r>
              <a:rPr lang="en-US" sz="4400" dirty="0" smtClean="0"/>
              <a:t>Data Visualization – %age Distribution</a:t>
            </a:r>
            <a:endParaRPr lang="en-US"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281" y="1935163"/>
            <a:ext cx="4389437" cy="4389437"/>
          </a:xfrm>
        </p:spPr>
      </p:pic>
    </p:spTree>
    <p:extLst>
      <p:ext uri="{BB962C8B-B14F-4D97-AF65-F5344CB8AC3E}">
        <p14:creationId xmlns:p14="http://schemas.microsoft.com/office/powerpoint/2010/main" val="1378424252"/>
      </p:ext>
    </p:extLst>
  </p:cSld>
  <p:clrMapOvr>
    <a:masterClrMapping/>
  </p:clrMapOvr>
  <mc:AlternateContent xmlns:mc="http://schemas.openxmlformats.org/markup-compatibility/2006">
    <mc:Choice xmlns:p14="http://schemas.microsoft.com/office/powerpoint/2010/main" Requires="p14">
      <p:transition spd="slow" p14:dur="2000" advTm="16629"/>
    </mc:Choice>
    <mc:Fallback>
      <p:transition spd="slow" advTm="1662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839200" cy="1085088"/>
          </a:xfrm>
        </p:spPr>
        <p:txBody>
          <a:bodyPr>
            <a:normAutofit/>
          </a:bodyPr>
          <a:lstStyle/>
          <a:p>
            <a:r>
              <a:rPr lang="en-US" sz="4400" dirty="0"/>
              <a:t>Data Visualization – %age Distribution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368" y="1935163"/>
            <a:ext cx="4473263" cy="4389437"/>
          </a:xfrm>
        </p:spPr>
      </p:pic>
    </p:spTree>
    <p:extLst>
      <p:ext uri="{BB962C8B-B14F-4D97-AF65-F5344CB8AC3E}">
        <p14:creationId xmlns:p14="http://schemas.microsoft.com/office/powerpoint/2010/main" val="782894218"/>
      </p:ext>
    </p:extLst>
  </p:cSld>
  <p:clrMapOvr>
    <a:masterClrMapping/>
  </p:clrMapOvr>
  <mc:AlternateContent xmlns:mc="http://schemas.openxmlformats.org/markup-compatibility/2006">
    <mc:Choice xmlns:p14="http://schemas.microsoft.com/office/powerpoint/2010/main" Requires="p14">
      <p:transition spd="slow" p14:dur="2000" advTm="21648"/>
    </mc:Choice>
    <mc:Fallback>
      <p:transition spd="slow" advTm="2164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648" y="1935163"/>
            <a:ext cx="4404704" cy="4389437"/>
          </a:xfrm>
        </p:spPr>
      </p:pic>
      <p:sp>
        <p:nvSpPr>
          <p:cNvPr id="8" name="Title 1"/>
          <p:cNvSpPr txBox="1">
            <a:spLocks/>
          </p:cNvSpPr>
          <p:nvPr/>
        </p:nvSpPr>
        <p:spPr>
          <a:xfrm>
            <a:off x="152400" y="609600"/>
            <a:ext cx="8839200" cy="108508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400" dirty="0" smtClean="0"/>
              <a:t>Data Visualization – %age Distribution</a:t>
            </a:r>
            <a:endParaRPr lang="en-US" sz="4400" dirty="0"/>
          </a:p>
        </p:txBody>
      </p:sp>
    </p:spTree>
    <p:extLst>
      <p:ext uri="{BB962C8B-B14F-4D97-AF65-F5344CB8AC3E}">
        <p14:creationId xmlns:p14="http://schemas.microsoft.com/office/powerpoint/2010/main" val="3975726127"/>
      </p:ext>
    </p:extLst>
  </p:cSld>
  <p:clrMapOvr>
    <a:masterClrMapping/>
  </p:clrMapOvr>
  <mc:AlternateContent xmlns:mc="http://schemas.openxmlformats.org/markup-compatibility/2006">
    <mc:Choice xmlns:p14="http://schemas.microsoft.com/office/powerpoint/2010/main" Requires="p14">
      <p:transition spd="slow" p14:dur="2000" advTm="19582"/>
    </mc:Choice>
    <mc:Fallback>
      <p:transition spd="slow" advTm="1958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on Activity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119856"/>
            <a:ext cx="8229600" cy="2020051"/>
          </a:xfrm>
        </p:spPr>
      </p:pic>
    </p:spTree>
    <p:extLst>
      <p:ext uri="{BB962C8B-B14F-4D97-AF65-F5344CB8AC3E}">
        <p14:creationId xmlns:p14="http://schemas.microsoft.com/office/powerpoint/2010/main" val="2365091476"/>
      </p:ext>
    </p:extLst>
  </p:cSld>
  <p:clrMapOvr>
    <a:masterClrMapping/>
  </p:clrMapOvr>
  <mc:AlternateContent xmlns:mc="http://schemas.openxmlformats.org/markup-compatibility/2006">
    <mc:Choice xmlns:p14="http://schemas.microsoft.com/office/powerpoint/2010/main" Requires="p14">
      <p:transition spd="slow" p14:dur="2000" advTm="75713"/>
    </mc:Choice>
    <mc:Fallback>
      <p:transition spd="slow" advTm="7571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on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905000"/>
            <a:ext cx="5246704" cy="5061769"/>
          </a:xfrm>
        </p:spPr>
      </p:pic>
    </p:spTree>
    <p:extLst>
      <p:ext uri="{BB962C8B-B14F-4D97-AF65-F5344CB8AC3E}">
        <p14:creationId xmlns:p14="http://schemas.microsoft.com/office/powerpoint/2010/main" val="2795048137"/>
      </p:ext>
    </p:extLst>
  </p:cSld>
  <p:clrMapOvr>
    <a:masterClrMapping/>
  </p:clrMapOvr>
  <mc:AlternateContent xmlns:mc="http://schemas.openxmlformats.org/markup-compatibility/2006">
    <mc:Choice xmlns:p14="http://schemas.microsoft.com/office/powerpoint/2010/main" Requires="p14">
      <p:transition spd="slow" p14:dur="2000" advTm="41585"/>
    </mc:Choice>
    <mc:Fallback>
      <p:transition spd="slow" advTm="4158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on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877020"/>
            <a:ext cx="5176444" cy="4980980"/>
          </a:xfrm>
        </p:spPr>
      </p:pic>
    </p:spTree>
    <p:extLst>
      <p:ext uri="{BB962C8B-B14F-4D97-AF65-F5344CB8AC3E}">
        <p14:creationId xmlns:p14="http://schemas.microsoft.com/office/powerpoint/2010/main" val="3603602597"/>
      </p:ext>
    </p:extLst>
  </p:cSld>
  <p:clrMapOvr>
    <a:masterClrMapping/>
  </p:clrMapOvr>
  <mc:AlternateContent xmlns:mc="http://schemas.openxmlformats.org/markup-compatibility/2006">
    <mc:Choice xmlns:p14="http://schemas.microsoft.com/office/powerpoint/2010/main" Requires="p14">
      <p:transition spd="slow" p14:dur="2000" advTm="19464"/>
    </mc:Choice>
    <mc:Fallback>
      <p:transition spd="slow" advTm="1946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Data Visualization on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676400"/>
            <a:ext cx="5581202" cy="5315089"/>
          </a:xfrm>
        </p:spPr>
      </p:pic>
    </p:spTree>
    <p:extLst>
      <p:ext uri="{BB962C8B-B14F-4D97-AF65-F5344CB8AC3E}">
        <p14:creationId xmlns:p14="http://schemas.microsoft.com/office/powerpoint/2010/main" val="3771552476"/>
      </p:ext>
    </p:extLst>
  </p:cSld>
  <p:clrMapOvr>
    <a:masterClrMapping/>
  </p:clrMapOvr>
  <mc:AlternateContent xmlns:mc="http://schemas.openxmlformats.org/markup-compatibility/2006">
    <mc:Choice xmlns:p14="http://schemas.microsoft.com/office/powerpoint/2010/main" Requires="p14">
      <p:transition spd="slow" p14:dur="2000" advTm="28299"/>
    </mc:Choice>
    <mc:Fallback>
      <p:transition spd="slow" advTm="2829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on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828800"/>
            <a:ext cx="5388444" cy="5151437"/>
          </a:xfrm>
        </p:spPr>
      </p:pic>
    </p:spTree>
    <p:extLst>
      <p:ext uri="{BB962C8B-B14F-4D97-AF65-F5344CB8AC3E}">
        <p14:creationId xmlns:p14="http://schemas.microsoft.com/office/powerpoint/2010/main" val="971951271"/>
      </p:ext>
    </p:extLst>
  </p:cSld>
  <p:clrMapOvr>
    <a:masterClrMapping/>
  </p:clrMapOvr>
  <mc:AlternateContent xmlns:mc="http://schemas.openxmlformats.org/markup-compatibility/2006">
    <mc:Choice xmlns:p14="http://schemas.microsoft.com/office/powerpoint/2010/main" Requires="p14">
      <p:transition spd="slow" p14:dur="2000" advTm="28182"/>
    </mc:Choice>
    <mc:Fallback>
      <p:transition spd="slow" advTm="2818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Visualization using Box plots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74" y="1935163"/>
            <a:ext cx="7177452" cy="4389437"/>
          </a:xfrm>
        </p:spPr>
      </p:pic>
    </p:spTree>
    <p:extLst>
      <p:ext uri="{BB962C8B-B14F-4D97-AF65-F5344CB8AC3E}">
        <p14:creationId xmlns:p14="http://schemas.microsoft.com/office/powerpoint/2010/main" val="410096902"/>
      </p:ext>
    </p:extLst>
  </p:cSld>
  <p:clrMapOvr>
    <a:masterClrMapping/>
  </p:clrMapOvr>
  <mc:AlternateContent xmlns:mc="http://schemas.openxmlformats.org/markup-compatibility/2006">
    <mc:Choice xmlns:p14="http://schemas.microsoft.com/office/powerpoint/2010/main" Requires="p14">
      <p:transition spd="slow" p14:dur="2000" advTm="37948"/>
    </mc:Choice>
    <mc:Fallback>
      <p:transition spd="slow" advTm="3794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Visualization using Box 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74" y="1935163"/>
            <a:ext cx="7177452" cy="4389437"/>
          </a:xfrm>
        </p:spPr>
      </p:pic>
    </p:spTree>
    <p:extLst>
      <p:ext uri="{BB962C8B-B14F-4D97-AF65-F5344CB8AC3E}">
        <p14:creationId xmlns:p14="http://schemas.microsoft.com/office/powerpoint/2010/main" val="3597046161"/>
      </p:ext>
    </p:extLst>
  </p:cSld>
  <p:clrMapOvr>
    <a:masterClrMapping/>
  </p:clrMapOvr>
  <mc:AlternateContent xmlns:mc="http://schemas.openxmlformats.org/markup-compatibility/2006">
    <mc:Choice xmlns:p14="http://schemas.microsoft.com/office/powerpoint/2010/main" Requires="p14">
      <p:transition spd="slow" p14:dur="2000" advTm="37876"/>
    </mc:Choice>
    <mc:Fallback>
      <p:transition spd="slow" advTm="378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Facebook has become quite popular in the recent few years with people all over the world using it as a medium to share their </a:t>
            </a:r>
            <a:r>
              <a:rPr lang="en-US" dirty="0" smtClean="0"/>
              <a:t>status, thoughts </a:t>
            </a:r>
            <a:r>
              <a:rPr lang="en-US" dirty="0"/>
              <a:t>and pictures with their friends</a:t>
            </a:r>
            <a:r>
              <a:rPr lang="en-US" dirty="0" smtClean="0"/>
              <a:t>.</a:t>
            </a:r>
          </a:p>
          <a:p>
            <a:pPr marL="0" indent="0">
              <a:buNone/>
            </a:pPr>
            <a:r>
              <a:rPr lang="en-US" dirty="0" smtClean="0"/>
              <a:t> </a:t>
            </a:r>
            <a:endParaRPr lang="en-US" dirty="0" smtClean="0"/>
          </a:p>
          <a:p>
            <a:r>
              <a:rPr lang="en-US" dirty="0" smtClean="0"/>
              <a:t>With </a:t>
            </a:r>
            <a:r>
              <a:rPr lang="en-US" dirty="0"/>
              <a:t>the mobile app , it has become even more popular and easier to access. People from all age groups are connected to </a:t>
            </a:r>
            <a:r>
              <a:rPr lang="en-US" dirty="0" smtClean="0"/>
              <a:t>Facebook, </a:t>
            </a:r>
            <a:r>
              <a:rPr lang="en-US" dirty="0"/>
              <a:t>however there are certain differences in their way of using it such as with respect to initiating friendships and sending likes . </a:t>
            </a:r>
            <a:endParaRPr lang="en-US" dirty="0" smtClean="0"/>
          </a:p>
          <a:p>
            <a:endParaRPr lang="en-US" dirty="0" smtClean="0"/>
          </a:p>
          <a:p>
            <a:r>
              <a:rPr lang="en-US" dirty="0" smtClean="0"/>
              <a:t>We </a:t>
            </a:r>
            <a:r>
              <a:rPr lang="en-US" dirty="0"/>
              <a:t>are trying to study the dataset provided to identify certain patterns with respect to how the users are making use of this most popular social networking app depending on their age </a:t>
            </a:r>
            <a:r>
              <a:rPr lang="en-US" dirty="0" smtClean="0"/>
              <a:t>group, gender </a:t>
            </a:r>
            <a:r>
              <a:rPr lang="en-US" dirty="0"/>
              <a:t>etc.</a:t>
            </a:r>
          </a:p>
        </p:txBody>
      </p:sp>
    </p:spTree>
    <p:extLst>
      <p:ext uri="{BB962C8B-B14F-4D97-AF65-F5344CB8AC3E}">
        <p14:creationId xmlns:p14="http://schemas.microsoft.com/office/powerpoint/2010/main" val="3483294742"/>
      </p:ext>
    </p:extLst>
  </p:cSld>
  <p:clrMapOvr>
    <a:masterClrMapping/>
  </p:clrMapOvr>
  <mc:AlternateContent xmlns:mc="http://schemas.openxmlformats.org/markup-compatibility/2006">
    <mc:Choice xmlns:p14="http://schemas.microsoft.com/office/powerpoint/2010/main" Requires="p14">
      <p:transition spd="slow" p14:dur="2000" advTm="64512"/>
    </mc:Choice>
    <mc:Fallback>
      <p:transition spd="slow" advTm="6451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Visualization using Box 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74" y="1935163"/>
            <a:ext cx="7177452" cy="4389437"/>
          </a:xfrm>
        </p:spPr>
      </p:pic>
    </p:spTree>
    <p:extLst>
      <p:ext uri="{BB962C8B-B14F-4D97-AF65-F5344CB8AC3E}">
        <p14:creationId xmlns:p14="http://schemas.microsoft.com/office/powerpoint/2010/main" val="3062376962"/>
      </p:ext>
    </p:extLst>
  </p:cSld>
  <p:clrMapOvr>
    <a:masterClrMapping/>
  </p:clrMapOvr>
  <mc:AlternateContent xmlns:mc="http://schemas.openxmlformats.org/markup-compatibility/2006">
    <mc:Choice xmlns:p14="http://schemas.microsoft.com/office/powerpoint/2010/main" Requires="p14">
      <p:transition spd="slow" p14:dur="2000" advTm="3480"/>
    </mc:Choice>
    <mc:Fallback>
      <p:transition spd="slow" advTm="348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Visualization using Box 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74" y="1935163"/>
            <a:ext cx="7177452" cy="4389437"/>
          </a:xfrm>
        </p:spPr>
      </p:pic>
    </p:spTree>
    <p:extLst>
      <p:ext uri="{BB962C8B-B14F-4D97-AF65-F5344CB8AC3E}">
        <p14:creationId xmlns:p14="http://schemas.microsoft.com/office/powerpoint/2010/main" val="717874935"/>
      </p:ext>
    </p:extLst>
  </p:cSld>
  <p:clrMapOvr>
    <a:masterClrMapping/>
  </p:clrMapOvr>
  <mc:AlternateContent xmlns:mc="http://schemas.openxmlformats.org/markup-compatibility/2006">
    <mc:Choice xmlns:p14="http://schemas.microsoft.com/office/powerpoint/2010/main" Requires="p14">
      <p:transition spd="slow" p14:dur="2000" advTm="4216"/>
    </mc:Choice>
    <mc:Fallback>
      <p:transition spd="slow" advTm="421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Visualization using Box 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74" y="1935163"/>
            <a:ext cx="7177452" cy="4389437"/>
          </a:xfrm>
        </p:spPr>
      </p:pic>
    </p:spTree>
    <p:extLst>
      <p:ext uri="{BB962C8B-B14F-4D97-AF65-F5344CB8AC3E}">
        <p14:creationId xmlns:p14="http://schemas.microsoft.com/office/powerpoint/2010/main" val="2556489270"/>
      </p:ext>
    </p:extLst>
  </p:cSld>
  <p:clrMapOvr>
    <a:masterClrMapping/>
  </p:clrMapOvr>
  <mc:AlternateContent xmlns:mc="http://schemas.openxmlformats.org/markup-compatibility/2006">
    <mc:Choice xmlns:p14="http://schemas.microsoft.com/office/powerpoint/2010/main" Requires="p14">
      <p:transition spd="slow" p14:dur="2000" advTm="3119"/>
    </mc:Choice>
    <mc:Fallback>
      <p:transition spd="slow" advTm="311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Visualization using Box 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74" y="1935163"/>
            <a:ext cx="7177452" cy="4389437"/>
          </a:xfrm>
        </p:spPr>
      </p:pic>
    </p:spTree>
    <p:extLst>
      <p:ext uri="{BB962C8B-B14F-4D97-AF65-F5344CB8AC3E}">
        <p14:creationId xmlns:p14="http://schemas.microsoft.com/office/powerpoint/2010/main" val="2043228280"/>
      </p:ext>
    </p:extLst>
  </p:cSld>
  <p:clrMapOvr>
    <a:masterClrMapping/>
  </p:clrMapOvr>
  <mc:AlternateContent xmlns:mc="http://schemas.openxmlformats.org/markup-compatibility/2006">
    <mc:Choice xmlns:p14="http://schemas.microsoft.com/office/powerpoint/2010/main" Requires="p14">
      <p:transition spd="slow" p14:dur="2000" advTm="1436"/>
    </mc:Choice>
    <mc:Fallback>
      <p:transition spd="slow" advTm="143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05800" cy="1143000"/>
          </a:xfrm>
        </p:spPr>
        <p:txBody>
          <a:bodyPr>
            <a:noAutofit/>
          </a:bodyPr>
          <a:lstStyle/>
          <a:p>
            <a:r>
              <a:rPr lang="en-US" sz="4400" dirty="0" smtClean="0"/>
              <a:t>Data Visualization using pairplot</a:t>
            </a:r>
            <a:endParaRPr lang="en-US"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905000"/>
            <a:ext cx="7772399" cy="4618037"/>
          </a:xfrm>
        </p:spPr>
      </p:pic>
    </p:spTree>
    <p:extLst>
      <p:ext uri="{BB962C8B-B14F-4D97-AF65-F5344CB8AC3E}">
        <p14:creationId xmlns:p14="http://schemas.microsoft.com/office/powerpoint/2010/main" val="2703551301"/>
      </p:ext>
    </p:extLst>
  </p:cSld>
  <p:clrMapOvr>
    <a:masterClrMapping/>
  </p:clrMapOvr>
  <mc:AlternateContent xmlns:mc="http://schemas.openxmlformats.org/markup-compatibility/2006">
    <mc:Choice xmlns:p14="http://schemas.microsoft.com/office/powerpoint/2010/main" Requires="p14">
      <p:transition spd="slow" p14:dur="2000" advTm="36708"/>
    </mc:Choice>
    <mc:Fallback>
      <p:transition spd="slow" advTm="3670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Visualization using </a:t>
            </a:r>
            <a:r>
              <a:rPr lang="en-US" dirty="0"/>
              <a:t>H</a:t>
            </a:r>
            <a:r>
              <a:rPr lang="en-US" dirty="0" smtClean="0"/>
              <a:t>eatmap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35163"/>
            <a:ext cx="8001000" cy="4716392"/>
          </a:xfrm>
        </p:spPr>
      </p:pic>
    </p:spTree>
    <p:extLst>
      <p:ext uri="{BB962C8B-B14F-4D97-AF65-F5344CB8AC3E}">
        <p14:creationId xmlns:p14="http://schemas.microsoft.com/office/powerpoint/2010/main" val="4050317363"/>
      </p:ext>
    </p:extLst>
  </p:cSld>
  <p:clrMapOvr>
    <a:masterClrMapping/>
  </p:clrMapOvr>
  <mc:AlternateContent xmlns:mc="http://schemas.openxmlformats.org/markup-compatibility/2006">
    <mc:Choice xmlns:p14="http://schemas.microsoft.com/office/powerpoint/2010/main" Requires="p14">
      <p:transition spd="slow" p14:dur="2000" advTm="15862"/>
    </mc:Choice>
    <mc:Fallback>
      <p:transition spd="slow" advTm="1586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1143000"/>
          </a:xfrm>
        </p:spPr>
        <p:txBody>
          <a:bodyPr>
            <a:normAutofit fontScale="90000"/>
          </a:bodyPr>
          <a:lstStyle/>
          <a:p>
            <a:r>
              <a:rPr lang="en-US" dirty="0" smtClean="0"/>
              <a:t>Data Visualization using Stacked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6375"/>
            <a:ext cx="8229600" cy="4347012"/>
          </a:xfrm>
        </p:spPr>
      </p:pic>
    </p:spTree>
    <p:extLst>
      <p:ext uri="{BB962C8B-B14F-4D97-AF65-F5344CB8AC3E}">
        <p14:creationId xmlns:p14="http://schemas.microsoft.com/office/powerpoint/2010/main" val="836003898"/>
      </p:ext>
    </p:extLst>
  </p:cSld>
  <p:clrMapOvr>
    <a:masterClrMapping/>
  </p:clrMapOvr>
  <mc:AlternateContent xmlns:mc="http://schemas.openxmlformats.org/markup-compatibility/2006">
    <mc:Choice xmlns:p14="http://schemas.microsoft.com/office/powerpoint/2010/main" Requires="p14">
      <p:transition spd="slow" p14:dur="2000" advTm="18492"/>
    </mc:Choice>
    <mc:Fallback>
      <p:transition spd="slow" advTm="1849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a:t>Data Visualization using Stacked Plot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5031"/>
            <a:ext cx="8229600" cy="4289701"/>
          </a:xfrm>
        </p:spPr>
      </p:pic>
    </p:spTree>
    <p:extLst>
      <p:ext uri="{BB962C8B-B14F-4D97-AF65-F5344CB8AC3E}">
        <p14:creationId xmlns:p14="http://schemas.microsoft.com/office/powerpoint/2010/main" val="1274783511"/>
      </p:ext>
    </p:extLst>
  </p:cSld>
  <p:clrMapOvr>
    <a:masterClrMapping/>
  </p:clrMapOvr>
  <mc:AlternateContent xmlns:mc="http://schemas.openxmlformats.org/markup-compatibility/2006">
    <mc:Choice xmlns:p14="http://schemas.microsoft.com/office/powerpoint/2010/main" Requires="p14">
      <p:transition spd="slow" p14:dur="2000" advTm="9588"/>
    </mc:Choice>
    <mc:Fallback>
      <p:transition spd="slow" advTm="958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a:t>Data Visualization using Stacked Plot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47087"/>
            <a:ext cx="8229600" cy="4365589"/>
          </a:xfrm>
        </p:spPr>
      </p:pic>
    </p:spTree>
    <p:extLst>
      <p:ext uri="{BB962C8B-B14F-4D97-AF65-F5344CB8AC3E}">
        <p14:creationId xmlns:p14="http://schemas.microsoft.com/office/powerpoint/2010/main" val="3362733725"/>
      </p:ext>
    </p:extLst>
  </p:cSld>
  <p:clrMapOvr>
    <a:masterClrMapping/>
  </p:clrMapOvr>
  <mc:AlternateContent xmlns:mc="http://schemas.openxmlformats.org/markup-compatibility/2006">
    <mc:Choice xmlns:p14="http://schemas.microsoft.com/office/powerpoint/2010/main" Requires="p14">
      <p:transition spd="slow" p14:dur="2000" advTm="16623"/>
    </mc:Choice>
    <mc:Fallback>
      <p:transition spd="slow" advTm="1662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a:t>Data Visualization using Stacked Plot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708" y="1935163"/>
            <a:ext cx="7474584" cy="4389437"/>
          </a:xfrm>
        </p:spPr>
      </p:pic>
    </p:spTree>
    <p:extLst>
      <p:ext uri="{BB962C8B-B14F-4D97-AF65-F5344CB8AC3E}">
        <p14:creationId xmlns:p14="http://schemas.microsoft.com/office/powerpoint/2010/main" val="1841228378"/>
      </p:ext>
    </p:extLst>
  </p:cSld>
  <p:clrMapOvr>
    <a:masterClrMapping/>
  </p:clrMapOvr>
  <mc:AlternateContent xmlns:mc="http://schemas.openxmlformats.org/markup-compatibility/2006">
    <mc:Choice xmlns:p14="http://schemas.microsoft.com/office/powerpoint/2010/main" Requires="p14">
      <p:transition spd="slow" p14:dur="2000" advTm="21237"/>
    </mc:Choice>
    <mc:Fallback>
      <p:transition spd="slow" advTm="212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are considering 3 main user categories to identify pattern of users – </a:t>
            </a:r>
          </a:p>
          <a:p>
            <a:pPr lvl="1"/>
            <a:r>
              <a:rPr lang="en-US" dirty="0" smtClean="0"/>
              <a:t>Gender, </a:t>
            </a:r>
          </a:p>
          <a:p>
            <a:pPr lvl="1"/>
            <a:r>
              <a:rPr lang="en-US" dirty="0" smtClean="0"/>
              <a:t>Age Group</a:t>
            </a:r>
          </a:p>
          <a:p>
            <a:pPr lvl="1"/>
            <a:r>
              <a:rPr lang="en-US" dirty="0" smtClean="0"/>
              <a:t>Tenure</a:t>
            </a:r>
          </a:p>
          <a:p>
            <a:pPr marL="0" indent="0">
              <a:buNone/>
            </a:pPr>
            <a:r>
              <a:rPr lang="en-US" dirty="0" smtClean="0"/>
              <a:t> </a:t>
            </a:r>
            <a:endParaRPr lang="en-US" dirty="0" smtClean="0"/>
          </a:p>
          <a:p>
            <a:r>
              <a:rPr lang="en-US" dirty="0" smtClean="0"/>
              <a:t>We will consider four major activities for which data is available – </a:t>
            </a:r>
          </a:p>
          <a:p>
            <a:pPr lvl="1"/>
            <a:r>
              <a:rPr lang="en-US" dirty="0" smtClean="0"/>
              <a:t>Friend Count </a:t>
            </a:r>
          </a:p>
          <a:p>
            <a:pPr lvl="1"/>
            <a:r>
              <a:rPr lang="en-US" dirty="0" smtClean="0"/>
              <a:t>Friendships Initiated</a:t>
            </a:r>
          </a:p>
          <a:p>
            <a:pPr lvl="1"/>
            <a:r>
              <a:rPr lang="en-US" dirty="0" smtClean="0"/>
              <a:t>Likes Given</a:t>
            </a:r>
          </a:p>
          <a:p>
            <a:pPr lvl="1"/>
            <a:r>
              <a:rPr lang="en-US" dirty="0" smtClean="0"/>
              <a:t>Likes Received</a:t>
            </a:r>
          </a:p>
          <a:p>
            <a:endParaRPr lang="en-US" dirty="0" smtClean="0"/>
          </a:p>
          <a:p>
            <a:r>
              <a:rPr lang="en-US" dirty="0" smtClean="0"/>
              <a:t>We will analyze two medium of activity for above categories and activities –</a:t>
            </a:r>
          </a:p>
          <a:p>
            <a:pPr lvl="1"/>
            <a:r>
              <a:rPr lang="en-US" dirty="0" smtClean="0"/>
              <a:t>Mobile App </a:t>
            </a:r>
          </a:p>
          <a:p>
            <a:pPr lvl="1"/>
            <a:r>
              <a:rPr lang="en-US" dirty="0" smtClean="0"/>
              <a:t>Website</a:t>
            </a:r>
            <a:endParaRPr lang="en-US" dirty="0"/>
          </a:p>
        </p:txBody>
      </p:sp>
    </p:spTree>
    <p:extLst>
      <p:ext uri="{BB962C8B-B14F-4D97-AF65-F5344CB8AC3E}">
        <p14:creationId xmlns:p14="http://schemas.microsoft.com/office/powerpoint/2010/main" val="4099965855"/>
      </p:ext>
    </p:extLst>
  </p:cSld>
  <p:clrMapOvr>
    <a:masterClrMapping/>
  </p:clrMapOvr>
  <mc:AlternateContent xmlns:mc="http://schemas.openxmlformats.org/markup-compatibility/2006">
    <mc:Choice xmlns:p14="http://schemas.microsoft.com/office/powerpoint/2010/main" Requires="p14">
      <p:transition spd="slow" p14:dur="2000" advTm="64512"/>
    </mc:Choice>
    <mc:Fallback>
      <p:transition spd="slow" advTm="6451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a:t>Data Visualization using Stacked Plot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802" y="1935163"/>
            <a:ext cx="7362395" cy="4389437"/>
          </a:xfrm>
        </p:spPr>
      </p:pic>
    </p:spTree>
    <p:extLst>
      <p:ext uri="{BB962C8B-B14F-4D97-AF65-F5344CB8AC3E}">
        <p14:creationId xmlns:p14="http://schemas.microsoft.com/office/powerpoint/2010/main" val="4047983170"/>
      </p:ext>
    </p:extLst>
  </p:cSld>
  <p:clrMapOvr>
    <a:masterClrMapping/>
  </p:clrMapOvr>
  <mc:AlternateContent xmlns:mc="http://schemas.openxmlformats.org/markup-compatibility/2006">
    <mc:Choice xmlns:p14="http://schemas.microsoft.com/office/powerpoint/2010/main" Requires="p14">
      <p:transition spd="slow" p14:dur="2000" advTm="14506"/>
    </mc:Choice>
    <mc:Fallback>
      <p:transition spd="slow" advTm="1450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1143000"/>
          </a:xfrm>
        </p:spPr>
        <p:txBody>
          <a:bodyPr>
            <a:normAutofit fontScale="90000"/>
          </a:bodyPr>
          <a:lstStyle/>
          <a:p>
            <a:r>
              <a:rPr lang="en-US" dirty="0"/>
              <a:t>Data Visualization using Stacked Plot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84102"/>
            <a:ext cx="8229600" cy="3491559"/>
          </a:xfrm>
        </p:spPr>
      </p:pic>
    </p:spTree>
    <p:extLst>
      <p:ext uri="{BB962C8B-B14F-4D97-AF65-F5344CB8AC3E}">
        <p14:creationId xmlns:p14="http://schemas.microsoft.com/office/powerpoint/2010/main" val="1895088479"/>
      </p:ext>
    </p:extLst>
  </p:cSld>
  <p:clrMapOvr>
    <a:masterClrMapping/>
  </p:clrMapOvr>
  <mc:AlternateContent xmlns:mc="http://schemas.openxmlformats.org/markup-compatibility/2006">
    <mc:Choice xmlns:p14="http://schemas.microsoft.com/office/powerpoint/2010/main" Requires="p14">
      <p:transition spd="slow" p14:dur="2000" advTm="16074"/>
    </mc:Choice>
    <mc:Fallback>
      <p:transition spd="slow" advTm="1607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a:t>Data Visualization using Stacked Plot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60162"/>
            <a:ext cx="8229600" cy="3739439"/>
          </a:xfrm>
        </p:spPr>
      </p:pic>
    </p:spTree>
    <p:extLst>
      <p:ext uri="{BB962C8B-B14F-4D97-AF65-F5344CB8AC3E}">
        <p14:creationId xmlns:p14="http://schemas.microsoft.com/office/powerpoint/2010/main" val="626737756"/>
      </p:ext>
    </p:extLst>
  </p:cSld>
  <p:clrMapOvr>
    <a:masterClrMapping/>
  </p:clrMapOvr>
  <mc:AlternateContent xmlns:mc="http://schemas.openxmlformats.org/markup-compatibility/2006">
    <mc:Choice xmlns:p14="http://schemas.microsoft.com/office/powerpoint/2010/main" Requires="p14">
      <p:transition spd="slow" p14:dur="2000" advTm="30727"/>
    </mc:Choice>
    <mc:Fallback>
      <p:transition spd="slow" advTm="30727"/>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1143000"/>
          </a:xfrm>
        </p:spPr>
        <p:txBody>
          <a:bodyPr>
            <a:noAutofit/>
          </a:bodyPr>
          <a:lstStyle/>
          <a:p>
            <a:r>
              <a:rPr lang="en-US" sz="4300" dirty="0" smtClean="0"/>
              <a:t>Data Visualization -  Medium of Activity</a:t>
            </a:r>
            <a:endParaRPr lang="en-US" sz="43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6375"/>
            <a:ext cx="8229600" cy="4347012"/>
          </a:xfrm>
        </p:spPr>
      </p:pic>
    </p:spTree>
    <p:extLst>
      <p:ext uri="{BB962C8B-B14F-4D97-AF65-F5344CB8AC3E}">
        <p14:creationId xmlns:p14="http://schemas.microsoft.com/office/powerpoint/2010/main" val="3725424883"/>
      </p:ext>
    </p:extLst>
  </p:cSld>
  <p:clrMapOvr>
    <a:masterClrMapping/>
  </p:clrMapOvr>
  <mc:AlternateContent xmlns:mc="http://schemas.openxmlformats.org/markup-compatibility/2006">
    <mc:Choice xmlns:p14="http://schemas.microsoft.com/office/powerpoint/2010/main" Requires="p14">
      <p:transition spd="slow" p14:dur="2000" advTm="15232"/>
    </mc:Choice>
    <mc:Fallback>
      <p:transition spd="slow" advTm="1523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1143000"/>
          </a:xfrm>
        </p:spPr>
        <p:txBody>
          <a:bodyPr>
            <a:noAutofit/>
          </a:bodyPr>
          <a:lstStyle/>
          <a:p>
            <a:r>
              <a:rPr lang="en-US" sz="4300" dirty="0"/>
              <a:t>Data Visualization -  Medium of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8885"/>
            <a:ext cx="8229600" cy="4281992"/>
          </a:xfrm>
        </p:spPr>
      </p:pic>
    </p:spTree>
    <p:extLst>
      <p:ext uri="{BB962C8B-B14F-4D97-AF65-F5344CB8AC3E}">
        <p14:creationId xmlns:p14="http://schemas.microsoft.com/office/powerpoint/2010/main" val="1158398568"/>
      </p:ext>
    </p:extLst>
  </p:cSld>
  <p:clrMapOvr>
    <a:masterClrMapping/>
  </p:clrMapOvr>
  <mc:AlternateContent xmlns:mc="http://schemas.openxmlformats.org/markup-compatibility/2006">
    <mc:Choice xmlns:p14="http://schemas.microsoft.com/office/powerpoint/2010/main" Requires="p14">
      <p:transition spd="slow" p14:dur="2000" advTm="6519"/>
    </mc:Choice>
    <mc:Fallback>
      <p:transition spd="slow" advTm="6519"/>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1143000"/>
          </a:xfrm>
        </p:spPr>
        <p:txBody>
          <a:bodyPr>
            <a:noAutofit/>
          </a:bodyPr>
          <a:lstStyle/>
          <a:p>
            <a:r>
              <a:rPr lang="en-US" sz="4300" dirty="0"/>
              <a:t>Data Visualization -  Medium of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47087"/>
            <a:ext cx="8229600" cy="4365589"/>
          </a:xfrm>
        </p:spPr>
      </p:pic>
    </p:spTree>
    <p:extLst>
      <p:ext uri="{BB962C8B-B14F-4D97-AF65-F5344CB8AC3E}">
        <p14:creationId xmlns:p14="http://schemas.microsoft.com/office/powerpoint/2010/main" val="1812336249"/>
      </p:ext>
    </p:extLst>
  </p:cSld>
  <p:clrMapOvr>
    <a:masterClrMapping/>
  </p:clrMapOvr>
  <mc:AlternateContent xmlns:mc="http://schemas.openxmlformats.org/markup-compatibility/2006">
    <mc:Choice xmlns:p14="http://schemas.microsoft.com/office/powerpoint/2010/main" Requires="p14">
      <p:transition spd="slow" p14:dur="2000" advTm="5450"/>
    </mc:Choice>
    <mc:Fallback>
      <p:transition spd="slow" advTm="545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1143000"/>
          </a:xfrm>
        </p:spPr>
        <p:txBody>
          <a:bodyPr>
            <a:noAutofit/>
          </a:bodyPr>
          <a:lstStyle/>
          <a:p>
            <a:r>
              <a:rPr lang="en-US" sz="4300" dirty="0"/>
              <a:t>Data Visualization -  Medium of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64510"/>
            <a:ext cx="8229600" cy="3130743"/>
          </a:xfrm>
        </p:spPr>
      </p:pic>
    </p:spTree>
    <p:extLst>
      <p:ext uri="{BB962C8B-B14F-4D97-AF65-F5344CB8AC3E}">
        <p14:creationId xmlns:p14="http://schemas.microsoft.com/office/powerpoint/2010/main" val="2594565807"/>
      </p:ext>
    </p:extLst>
  </p:cSld>
  <p:clrMapOvr>
    <a:masterClrMapping/>
  </p:clrMapOvr>
  <mc:AlternateContent xmlns:mc="http://schemas.openxmlformats.org/markup-compatibility/2006">
    <mc:Choice xmlns:p14="http://schemas.microsoft.com/office/powerpoint/2010/main" Requires="p14">
      <p:transition spd="slow" p14:dur="2000" advTm="16874"/>
    </mc:Choice>
    <mc:Fallback>
      <p:transition spd="slow" advTm="1687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a:t>
            </a:r>
          </a:p>
        </p:txBody>
      </p:sp>
      <p:sp>
        <p:nvSpPr>
          <p:cNvPr id="3" name="Content Placeholder 2"/>
          <p:cNvSpPr>
            <a:spLocks noGrp="1"/>
          </p:cNvSpPr>
          <p:nvPr>
            <p:ph idx="1"/>
          </p:nvPr>
        </p:nvSpPr>
        <p:spPr/>
        <p:txBody>
          <a:bodyPr>
            <a:normAutofit/>
          </a:bodyPr>
          <a:lstStyle/>
          <a:p>
            <a:r>
              <a:rPr lang="en-US" dirty="0"/>
              <a:t>There are </a:t>
            </a:r>
            <a:r>
              <a:rPr lang="en-US" b="1" dirty="0"/>
              <a:t>more numbers of male users</a:t>
            </a:r>
            <a:r>
              <a:rPr lang="en-US" dirty="0"/>
              <a:t> then female users. But </a:t>
            </a:r>
            <a:r>
              <a:rPr lang="en-US" b="1" dirty="0"/>
              <a:t>majority of users</a:t>
            </a:r>
            <a:r>
              <a:rPr lang="en-US" dirty="0"/>
              <a:t> have very </a:t>
            </a:r>
            <a:r>
              <a:rPr lang="en-US" dirty="0" smtClean="0"/>
              <a:t>low </a:t>
            </a:r>
            <a:r>
              <a:rPr lang="en-US" dirty="0"/>
              <a:t>activity.</a:t>
            </a:r>
          </a:p>
          <a:p>
            <a:r>
              <a:rPr lang="en-US" dirty="0"/>
              <a:t>The maximum user base is that between the tenure range of </a:t>
            </a:r>
            <a:r>
              <a:rPr lang="en-US" b="1" dirty="0"/>
              <a:t>1 years to 2 Years</a:t>
            </a:r>
            <a:r>
              <a:rPr lang="en-US" dirty="0"/>
              <a:t>.</a:t>
            </a:r>
          </a:p>
          <a:p>
            <a:r>
              <a:rPr lang="en-US" dirty="0"/>
              <a:t>The maximum user base is that between the age group of </a:t>
            </a:r>
            <a:r>
              <a:rPr lang="en-US" b="1" dirty="0"/>
              <a:t>18 years to 24 Years</a:t>
            </a:r>
            <a:r>
              <a:rPr lang="en-US" dirty="0"/>
              <a:t>.</a:t>
            </a:r>
          </a:p>
          <a:p>
            <a:r>
              <a:rPr lang="en-US" dirty="0"/>
              <a:t>Majority of the social media activity namely </a:t>
            </a:r>
            <a:r>
              <a:rPr lang="en-US" b="1" dirty="0"/>
              <a:t>'</a:t>
            </a:r>
            <a:r>
              <a:rPr lang="en-US" b="1" dirty="0" err="1"/>
              <a:t>friend_count','friendships_initiated','likes</a:t>
            </a:r>
            <a:r>
              <a:rPr lang="en-US" b="1" dirty="0"/>
              <a:t>', '</a:t>
            </a:r>
            <a:r>
              <a:rPr lang="en-US" b="1" dirty="0" err="1"/>
              <a:t>likes_received</a:t>
            </a:r>
            <a:r>
              <a:rPr lang="en-US" b="1" dirty="0"/>
              <a:t>'</a:t>
            </a:r>
            <a:r>
              <a:rPr lang="en-US" dirty="0"/>
              <a:t> is being done by 10% of the users.</a:t>
            </a:r>
          </a:p>
          <a:p>
            <a:endParaRPr lang="en-US" dirty="0"/>
          </a:p>
        </p:txBody>
      </p:sp>
    </p:spTree>
    <p:extLst>
      <p:ext uri="{BB962C8B-B14F-4D97-AF65-F5344CB8AC3E}">
        <p14:creationId xmlns:p14="http://schemas.microsoft.com/office/powerpoint/2010/main" val="2535373511"/>
      </p:ext>
    </p:extLst>
  </p:cSld>
  <p:clrMapOvr>
    <a:masterClrMapping/>
  </p:clrMapOvr>
  <mc:AlternateContent xmlns:mc="http://schemas.openxmlformats.org/markup-compatibility/2006">
    <mc:Choice xmlns:p14="http://schemas.microsoft.com/office/powerpoint/2010/main" Requires="p14">
      <p:transition spd="slow" p14:dur="2000" advTm="34548"/>
    </mc:Choice>
    <mc:Fallback>
      <p:transition spd="slow" advTm="3454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a:t>
            </a:r>
            <a:r>
              <a:rPr lang="en-US" dirty="0" smtClean="0"/>
              <a:t>Data Cont.</a:t>
            </a:r>
            <a:endParaRPr lang="en-US" dirty="0"/>
          </a:p>
        </p:txBody>
      </p:sp>
      <p:sp>
        <p:nvSpPr>
          <p:cNvPr id="3" name="Content Placeholder 2"/>
          <p:cNvSpPr>
            <a:spLocks noGrp="1"/>
          </p:cNvSpPr>
          <p:nvPr>
            <p:ph idx="1"/>
          </p:nvPr>
        </p:nvSpPr>
        <p:spPr/>
        <p:txBody>
          <a:bodyPr>
            <a:normAutofit/>
          </a:bodyPr>
          <a:lstStyle/>
          <a:p>
            <a:r>
              <a:rPr lang="en-US" dirty="0" smtClean="0"/>
              <a:t>Female </a:t>
            </a:r>
            <a:r>
              <a:rPr lang="en-US" dirty="0"/>
              <a:t>users are </a:t>
            </a:r>
            <a:r>
              <a:rPr lang="en-US" b="1" dirty="0"/>
              <a:t>significantly more active</a:t>
            </a:r>
            <a:r>
              <a:rPr lang="en-US" dirty="0"/>
              <a:t> then male users. </a:t>
            </a:r>
            <a:r>
              <a:rPr lang="en-US" b="1" dirty="0"/>
              <a:t>Specially those less then age 24 Years</a:t>
            </a:r>
            <a:r>
              <a:rPr lang="en-US" dirty="0"/>
              <a:t>.</a:t>
            </a:r>
          </a:p>
          <a:p>
            <a:r>
              <a:rPr lang="en-US" dirty="0"/>
              <a:t>There are many users </a:t>
            </a:r>
            <a:r>
              <a:rPr lang="en-US" b="1" dirty="0"/>
              <a:t>above age 85</a:t>
            </a:r>
            <a:r>
              <a:rPr lang="en-US" dirty="0"/>
              <a:t> who are very active and have good amount of friend counts and activity.</a:t>
            </a:r>
          </a:p>
          <a:p>
            <a:r>
              <a:rPr lang="en-US" dirty="0"/>
              <a:t>We can clearly see that </a:t>
            </a:r>
            <a:r>
              <a:rPr lang="en-US" b="1" dirty="0"/>
              <a:t>irrespective of Gender, Age Group or Tenure group,</a:t>
            </a:r>
            <a:r>
              <a:rPr lang="en-US" dirty="0"/>
              <a:t> mobile activity is significantly </a:t>
            </a:r>
            <a:r>
              <a:rPr lang="en-US" b="1" dirty="0"/>
              <a:t>higher</a:t>
            </a:r>
            <a:r>
              <a:rPr lang="en-US" dirty="0"/>
              <a:t> then the web activity. </a:t>
            </a:r>
            <a:r>
              <a:rPr lang="en-US" b="1" dirty="0"/>
              <a:t>So we can </a:t>
            </a:r>
            <a:r>
              <a:rPr lang="en-US" b="1" dirty="0" smtClean="0"/>
              <a:t>conclude that mobile </a:t>
            </a:r>
            <a:r>
              <a:rPr lang="en-US" b="1" dirty="0"/>
              <a:t>app </a:t>
            </a:r>
            <a:r>
              <a:rPr lang="en-US" b="1" dirty="0" smtClean="0"/>
              <a:t>users are more </a:t>
            </a:r>
            <a:r>
              <a:rPr lang="en-US" b="1" dirty="0"/>
              <a:t>then the </a:t>
            </a:r>
            <a:r>
              <a:rPr lang="en-US" b="1" dirty="0" smtClean="0"/>
              <a:t>website users.</a:t>
            </a:r>
            <a:endParaRPr lang="en-US" dirty="0"/>
          </a:p>
          <a:p>
            <a:endParaRPr lang="en-US" dirty="0"/>
          </a:p>
        </p:txBody>
      </p:sp>
    </p:spTree>
    <p:extLst>
      <p:ext uri="{BB962C8B-B14F-4D97-AF65-F5344CB8AC3E}">
        <p14:creationId xmlns:p14="http://schemas.microsoft.com/office/powerpoint/2010/main" val="4157632071"/>
      </p:ext>
    </p:extLst>
  </p:cSld>
  <p:clrMapOvr>
    <a:masterClrMapping/>
  </p:clrMapOvr>
  <mc:AlternateContent xmlns:mc="http://schemas.openxmlformats.org/markup-compatibility/2006">
    <mc:Choice xmlns:p14="http://schemas.microsoft.com/office/powerpoint/2010/main" Requires="p14">
      <p:transition spd="slow" p14:dur="2000" advTm="29830"/>
    </mc:Choice>
    <mc:Fallback>
      <p:transition spd="slow" advTm="2983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Insights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Some </a:t>
            </a:r>
            <a:r>
              <a:rPr lang="en-US" b="1" dirty="0"/>
              <a:t>incentive based user campaign</a:t>
            </a:r>
            <a:r>
              <a:rPr lang="en-US" dirty="0"/>
              <a:t> needs to be launched for age and Gender specific groups, so that the </a:t>
            </a:r>
            <a:r>
              <a:rPr lang="en-US" b="1" dirty="0"/>
              <a:t>activity of dormant and low activity users can be increased</a:t>
            </a:r>
            <a:r>
              <a:rPr lang="en-US" dirty="0"/>
              <a:t>. Resulting in </a:t>
            </a:r>
            <a:r>
              <a:rPr lang="en-US" b="1" dirty="0"/>
              <a:t>more advertisement revenues</a:t>
            </a:r>
            <a:r>
              <a:rPr lang="en-US" b="1" dirty="0" smtClean="0"/>
              <a:t>.</a:t>
            </a:r>
          </a:p>
          <a:p>
            <a:endParaRPr lang="en-US" dirty="0"/>
          </a:p>
          <a:p>
            <a:r>
              <a:rPr lang="en-US" dirty="0"/>
              <a:t>Facebook mobile app needs to be </a:t>
            </a:r>
            <a:r>
              <a:rPr lang="en-US" b="1" dirty="0"/>
              <a:t>constantly upgraded</a:t>
            </a:r>
            <a:r>
              <a:rPr lang="en-US" dirty="0"/>
              <a:t> and have to be </a:t>
            </a:r>
            <a:r>
              <a:rPr lang="en-US" b="1" dirty="0"/>
              <a:t>at par with current trends</a:t>
            </a:r>
            <a:r>
              <a:rPr lang="en-US" dirty="0"/>
              <a:t> as maximum number of users are </a:t>
            </a:r>
            <a:r>
              <a:rPr lang="en-US" b="1" dirty="0"/>
              <a:t>using the app for their activity</a:t>
            </a:r>
            <a:r>
              <a:rPr lang="en-US" b="1" dirty="0" smtClean="0"/>
              <a:t>.</a:t>
            </a:r>
          </a:p>
          <a:p>
            <a:endParaRPr lang="en-US" dirty="0"/>
          </a:p>
          <a:p>
            <a:r>
              <a:rPr lang="en-US" dirty="0"/>
              <a:t>New </a:t>
            </a:r>
            <a:r>
              <a:rPr lang="en-US" b="1" dirty="0" smtClean="0"/>
              <a:t>Facebook games/application/advertising</a:t>
            </a:r>
            <a:r>
              <a:rPr lang="en-US" dirty="0"/>
              <a:t> should be created for the most active user group </a:t>
            </a:r>
            <a:r>
              <a:rPr lang="en-US" dirty="0" smtClean="0"/>
              <a:t>i.e.</a:t>
            </a:r>
            <a:r>
              <a:rPr lang="en-US" dirty="0"/>
              <a:t> </a:t>
            </a:r>
            <a:r>
              <a:rPr lang="en-US" b="1" dirty="0"/>
              <a:t>young adults &lt; 24</a:t>
            </a:r>
            <a:r>
              <a:rPr lang="en-US" dirty="0"/>
              <a:t> and also for </a:t>
            </a:r>
            <a:r>
              <a:rPr lang="en-US" b="1" dirty="0"/>
              <a:t>old users &gt; 75</a:t>
            </a:r>
            <a:r>
              <a:rPr lang="en-US" dirty="0"/>
              <a:t>. As both the users have more free time </a:t>
            </a:r>
            <a:r>
              <a:rPr lang="en-US" dirty="0" smtClean="0"/>
              <a:t>compared </a:t>
            </a:r>
            <a:r>
              <a:rPr lang="en-US" dirty="0"/>
              <a:t>to other age group users. </a:t>
            </a:r>
            <a:r>
              <a:rPr lang="en-US" b="1" dirty="0"/>
              <a:t>Increased activity</a:t>
            </a:r>
            <a:r>
              <a:rPr lang="en-US" dirty="0"/>
              <a:t> by these 2 user group will result in </a:t>
            </a:r>
            <a:r>
              <a:rPr lang="en-US" b="1" dirty="0"/>
              <a:t>more advertisement revenues generated</a:t>
            </a:r>
            <a:r>
              <a:rPr lang="en-US" dirty="0"/>
              <a:t> for Facebook.</a:t>
            </a:r>
          </a:p>
          <a:p>
            <a:endParaRPr lang="en-US" dirty="0"/>
          </a:p>
        </p:txBody>
      </p:sp>
    </p:spTree>
    <p:extLst>
      <p:ext uri="{BB962C8B-B14F-4D97-AF65-F5344CB8AC3E}">
        <p14:creationId xmlns:p14="http://schemas.microsoft.com/office/powerpoint/2010/main" val="3839698609"/>
      </p:ext>
    </p:extLst>
  </p:cSld>
  <p:clrMapOvr>
    <a:masterClrMapping/>
  </p:clrMapOvr>
  <mc:AlternateContent xmlns:mc="http://schemas.openxmlformats.org/markup-compatibility/2006">
    <mc:Choice xmlns:p14="http://schemas.microsoft.com/office/powerpoint/2010/main" Requires="p14">
      <p:transition spd="slow" p14:dur="2000" advTm="68505"/>
    </mc:Choice>
    <mc:Fallback>
      <p:transition spd="slow" advTm="6850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 User Count</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144" y="1935163"/>
            <a:ext cx="6267256" cy="4485004"/>
          </a:xfrm>
        </p:spPr>
      </p:pic>
    </p:spTree>
    <p:extLst>
      <p:ext uri="{BB962C8B-B14F-4D97-AF65-F5344CB8AC3E}">
        <p14:creationId xmlns:p14="http://schemas.microsoft.com/office/powerpoint/2010/main" val="3349839167"/>
      </p:ext>
    </p:extLst>
  </p:cSld>
  <p:clrMapOvr>
    <a:masterClrMapping/>
  </p:clrMapOvr>
  <mc:AlternateContent xmlns:mc="http://schemas.openxmlformats.org/markup-compatibility/2006">
    <mc:Choice xmlns:p14="http://schemas.microsoft.com/office/powerpoint/2010/main" Requires="p14">
      <p:transition spd="slow" p14:dur="2000" advTm="28287"/>
    </mc:Choice>
    <mc:Fallback>
      <p:transition spd="slow" advTm="28287"/>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305800" cy="1143000"/>
          </a:xfrm>
        </p:spPr>
        <p:txBody>
          <a:bodyPr>
            <a:norm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747068848"/>
      </p:ext>
    </p:extLst>
  </p:cSld>
  <p:clrMapOvr>
    <a:masterClrMapping/>
  </p:clrMapOvr>
  <mc:AlternateContent xmlns:mc="http://schemas.openxmlformats.org/markup-compatibility/2006">
    <mc:Choice xmlns:p14="http://schemas.microsoft.com/office/powerpoint/2010/main" Requires="p14">
      <p:transition spd="slow" p14:dur="2000" advTm="1235"/>
    </mc:Choice>
    <mc:Fallback>
      <p:transition spd="slow" advTm="123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 User 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6918"/>
            <a:ext cx="8229600" cy="4265927"/>
          </a:xfrm>
        </p:spPr>
      </p:pic>
    </p:spTree>
    <p:extLst>
      <p:ext uri="{BB962C8B-B14F-4D97-AF65-F5344CB8AC3E}">
        <p14:creationId xmlns:p14="http://schemas.microsoft.com/office/powerpoint/2010/main" val="2770518944"/>
      </p:ext>
    </p:extLst>
  </p:cSld>
  <p:clrMapOvr>
    <a:masterClrMapping/>
  </p:clrMapOvr>
  <mc:AlternateContent xmlns:mc="http://schemas.openxmlformats.org/markup-compatibility/2006">
    <mc:Choice xmlns:p14="http://schemas.microsoft.com/office/powerpoint/2010/main" Requires="p14">
      <p:transition spd="slow" p14:dur="2000" advTm="16945"/>
    </mc:Choice>
    <mc:Fallback>
      <p:transition spd="slow" advTm="1694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 User Count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6918"/>
            <a:ext cx="8229600" cy="4265927"/>
          </a:xfrm>
        </p:spPr>
      </p:pic>
    </p:spTree>
    <p:extLst>
      <p:ext uri="{BB962C8B-B14F-4D97-AF65-F5344CB8AC3E}">
        <p14:creationId xmlns:p14="http://schemas.microsoft.com/office/powerpoint/2010/main" val="766024236"/>
      </p:ext>
    </p:extLst>
  </p:cSld>
  <p:clrMapOvr>
    <a:masterClrMapping/>
  </p:clrMapOvr>
  <mc:AlternateContent xmlns:mc="http://schemas.openxmlformats.org/markup-compatibility/2006">
    <mc:Choice xmlns:p14="http://schemas.microsoft.com/office/powerpoint/2010/main" Requires="p14">
      <p:transition spd="slow" p14:dur="2000" advTm="20914"/>
    </mc:Choice>
    <mc:Fallback>
      <p:transition spd="slow" advTm="2091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 User 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6918"/>
            <a:ext cx="8229600" cy="4265927"/>
          </a:xfrm>
        </p:spPr>
      </p:pic>
    </p:spTree>
    <p:extLst>
      <p:ext uri="{BB962C8B-B14F-4D97-AF65-F5344CB8AC3E}">
        <p14:creationId xmlns:p14="http://schemas.microsoft.com/office/powerpoint/2010/main" val="414063360"/>
      </p:ext>
    </p:extLst>
  </p:cSld>
  <p:clrMapOvr>
    <a:masterClrMapping/>
  </p:clrMapOvr>
  <mc:AlternateContent xmlns:mc="http://schemas.openxmlformats.org/markup-compatibility/2006">
    <mc:Choice xmlns:p14="http://schemas.microsoft.com/office/powerpoint/2010/main" Requires="p14">
      <p:transition spd="slow" p14:dur="2000" advTm="46250"/>
    </mc:Choice>
    <mc:Fallback>
      <p:transition spd="slow" advTm="4625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 User 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6918"/>
            <a:ext cx="8229600" cy="4265927"/>
          </a:xfrm>
        </p:spPr>
      </p:pic>
    </p:spTree>
    <p:extLst>
      <p:ext uri="{BB962C8B-B14F-4D97-AF65-F5344CB8AC3E}">
        <p14:creationId xmlns:p14="http://schemas.microsoft.com/office/powerpoint/2010/main" val="2553521794"/>
      </p:ext>
    </p:extLst>
  </p:cSld>
  <p:clrMapOvr>
    <a:masterClrMapping/>
  </p:clrMapOvr>
  <mc:AlternateContent xmlns:mc="http://schemas.openxmlformats.org/markup-compatibility/2006">
    <mc:Choice xmlns:p14="http://schemas.microsoft.com/office/powerpoint/2010/main" Requires="p14">
      <p:transition spd="slow" p14:dur="2000" advTm="13071"/>
    </mc:Choice>
    <mc:Fallback>
      <p:transition spd="slow" advTm="1307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 User 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6918"/>
            <a:ext cx="8229600" cy="4265927"/>
          </a:xfrm>
        </p:spPr>
      </p:pic>
    </p:spTree>
    <p:extLst>
      <p:ext uri="{BB962C8B-B14F-4D97-AF65-F5344CB8AC3E}">
        <p14:creationId xmlns:p14="http://schemas.microsoft.com/office/powerpoint/2010/main" val="835073710"/>
      </p:ext>
    </p:extLst>
  </p:cSld>
  <p:clrMapOvr>
    <a:masterClrMapping/>
  </p:clrMapOvr>
  <mc:AlternateContent xmlns:mc="http://schemas.openxmlformats.org/markup-compatibility/2006">
    <mc:Choice xmlns:p14="http://schemas.microsoft.com/office/powerpoint/2010/main" Requires="p14">
      <p:transition spd="slow" p14:dur="2000" advTm="37957"/>
    </mc:Choice>
    <mc:Fallback>
      <p:transition spd="slow" advTm="37957"/>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2283</TotalTime>
  <Words>368</Words>
  <Application>Microsoft Office PowerPoint</Application>
  <PresentationFormat>On-screen Show (4:3)</PresentationFormat>
  <Paragraphs>73</Paragraphs>
  <Slides>40</Slides>
  <Notes>0</Notes>
  <HiddenSlides>6</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EDA on Facebook Data</vt:lpstr>
      <vt:lpstr>Problem Statement</vt:lpstr>
      <vt:lpstr>Approach</vt:lpstr>
      <vt:lpstr>Data Visualization – User Count</vt:lpstr>
      <vt:lpstr>Data Visualization – User Count</vt:lpstr>
      <vt:lpstr>Data Visualization – User Count</vt:lpstr>
      <vt:lpstr>Data Visualization – User Count</vt:lpstr>
      <vt:lpstr>Data Visualization – User Count</vt:lpstr>
      <vt:lpstr>Data Visualization – User Count</vt:lpstr>
      <vt:lpstr>Data Visualization – %age Distribution</vt:lpstr>
      <vt:lpstr>Data Visualization – %age Distribution</vt:lpstr>
      <vt:lpstr>PowerPoint Presentation</vt:lpstr>
      <vt:lpstr>Data Visualization on Activity</vt:lpstr>
      <vt:lpstr>Data Visualization on Activity</vt:lpstr>
      <vt:lpstr>Data Visualization on Activity</vt:lpstr>
      <vt:lpstr>Data Visualization on Activity</vt:lpstr>
      <vt:lpstr>Data Visualization on Activity</vt:lpstr>
      <vt:lpstr>Data Visualization using Box plots</vt:lpstr>
      <vt:lpstr>Data Visualization using Box plots</vt:lpstr>
      <vt:lpstr>Data Visualization using Box plots</vt:lpstr>
      <vt:lpstr>Data Visualization using Box plots</vt:lpstr>
      <vt:lpstr>Data Visualization using Box plots</vt:lpstr>
      <vt:lpstr>Data Visualization using Box plots</vt:lpstr>
      <vt:lpstr>Data Visualization using pairplot</vt:lpstr>
      <vt:lpstr>Data Visualization using Heatmap</vt:lpstr>
      <vt:lpstr>Data Visualization using Stacked Plot</vt:lpstr>
      <vt:lpstr>Data Visualization using Stacked Plot</vt:lpstr>
      <vt:lpstr>Data Visualization using Stacked Plot</vt:lpstr>
      <vt:lpstr>Data Visualization using Stacked Plot</vt:lpstr>
      <vt:lpstr>Data Visualization using Stacked Plot</vt:lpstr>
      <vt:lpstr>Data Visualization using Stacked Plot</vt:lpstr>
      <vt:lpstr>Data Visualization using Stacked Plot</vt:lpstr>
      <vt:lpstr>Data Visualization -  Medium of Activity</vt:lpstr>
      <vt:lpstr>Data Visualization -  Medium of Activity</vt:lpstr>
      <vt:lpstr>Data Visualization -  Medium of Activity</vt:lpstr>
      <vt:lpstr>Data Visualization -  Medium of Activity</vt:lpstr>
      <vt:lpstr>Insights from Data</vt:lpstr>
      <vt:lpstr>Insights from Data Cont.</vt:lpstr>
      <vt:lpstr>Actionable Insights</vt:lpstr>
      <vt:lpstr>Thank you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Facebook Data</dc:title>
  <dc:creator>ismail - [2010]</dc:creator>
  <cp:lastModifiedBy>ismail - [2010]</cp:lastModifiedBy>
  <cp:revision>16</cp:revision>
  <dcterms:created xsi:type="dcterms:W3CDTF">2020-09-24T06:25:50Z</dcterms:created>
  <dcterms:modified xsi:type="dcterms:W3CDTF">2020-09-28T06:31:11Z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TC100690441033</vt:lpwstr>
  </property>
</Properties>
</file>