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96" r:id="rId4"/>
    <p:sldId id="261" r:id="rId5"/>
    <p:sldId id="303" r:id="rId6"/>
    <p:sldId id="297" r:id="rId7"/>
    <p:sldId id="299" r:id="rId8"/>
    <p:sldId id="304" r:id="rId9"/>
    <p:sldId id="305" r:id="rId10"/>
    <p:sldId id="300" r:id="rId11"/>
    <p:sldId id="301" r:id="rId12"/>
    <p:sldId id="302" r:id="rId13"/>
    <p:sldId id="298" r:id="rId14"/>
    <p:sldId id="306" r:id="rId15"/>
    <p:sldId id="262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5F0A-3900-4B3A-8AB8-680771EFD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D4F4-5C13-40D3-9A4B-4554EAE24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87BB-1541-44CD-8429-C8B730A9C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508C-EF02-41DA-942B-B0C781EF58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9130-5BD4-4CB7-83B9-6C9F73749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C60C-83F0-49A3-BE82-739F6A630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271A-97E8-4DDF-8077-856250A1A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56ED-5A3F-4D84-A9E4-DED17566E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3326-592C-48D6-B068-389166EEA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B2EF-CFD2-4449-98CA-E57A8458C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2438AA5-6C71-4D6D-B3F7-ED5E7CECE8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3C4F15-FC87-4D3A-B8F1-244F1538F48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971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ML – House price prediction using Regression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7239000" cy="1752600"/>
          </a:xfrm>
        </p:spPr>
        <p:txBody>
          <a:bodyPr/>
          <a:lstStyle/>
          <a:p>
            <a:r>
              <a:rPr lang="en-US" dirty="0" smtClean="0"/>
              <a:t>Shashank Singh</a:t>
            </a:r>
          </a:p>
          <a:p>
            <a:r>
              <a:rPr lang="en-US" dirty="0" smtClean="0"/>
              <a:t>Nov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9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36"/>
    </mc:Choice>
    <mc:Fallback xmlns="">
      <p:transition spd="slow" advTm="1853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Creation and Evaluation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final data set containing 1460 rows and 236 columns, Linear regression model with and without </a:t>
            </a:r>
            <a:r>
              <a:rPr lang="en-US" dirty="0" err="1" smtClean="0"/>
              <a:t>GridSearchCV</a:t>
            </a:r>
            <a:r>
              <a:rPr lang="en-US" dirty="0" smtClean="0"/>
              <a:t> was created and executed.</a:t>
            </a:r>
          </a:p>
          <a:p>
            <a:r>
              <a:rPr lang="en-US" dirty="0" smtClean="0"/>
              <a:t>Here are the results- </a:t>
            </a:r>
          </a:p>
          <a:p>
            <a:pPr lvl="1"/>
            <a:r>
              <a:rPr lang="en-US" dirty="0" smtClean="0"/>
              <a:t>R squared Score for train data = 0.95</a:t>
            </a:r>
          </a:p>
          <a:p>
            <a:pPr lvl="1"/>
            <a:r>
              <a:rPr lang="en-US" dirty="0"/>
              <a:t>R squared Score for </a:t>
            </a:r>
            <a:r>
              <a:rPr lang="en-US" dirty="0" smtClean="0"/>
              <a:t>test data </a:t>
            </a:r>
            <a:r>
              <a:rPr lang="en-US" dirty="0"/>
              <a:t>= </a:t>
            </a:r>
            <a:r>
              <a:rPr lang="en-US" dirty="0" smtClean="0"/>
              <a:t>-</a:t>
            </a:r>
            <a:r>
              <a:rPr lang="en-US" dirty="0" smtClean="0"/>
              <a:t>0.00148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Conclusion</a:t>
            </a:r>
            <a:r>
              <a:rPr lang="en-US" dirty="0" smtClean="0"/>
              <a:t> – Score is excellent for Train data and unacceptable for test data. </a:t>
            </a:r>
            <a:r>
              <a:rPr lang="en-US" dirty="0" smtClean="0"/>
              <a:t>Clear </a:t>
            </a:r>
            <a:r>
              <a:rPr lang="en-US" dirty="0" smtClean="0"/>
              <a:t>case of Over fitting (Low Bias, High Variance)</a:t>
            </a:r>
            <a:endParaRPr lang="en-US" dirty="0"/>
          </a:p>
          <a:p>
            <a:r>
              <a:rPr lang="en-US" dirty="0" smtClean="0"/>
              <a:t>Hence we </a:t>
            </a:r>
            <a:r>
              <a:rPr lang="en-US" dirty="0" smtClean="0"/>
              <a:t>concluded that need </a:t>
            </a:r>
            <a:r>
              <a:rPr lang="en-US" dirty="0" smtClean="0"/>
              <a:t>to work on the feature set to make it more effective.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9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87"/>
    </mc:Choice>
    <mc:Fallback xmlns="">
      <p:transition spd="slow" advTm="2828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Data processing &amp; 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Applied Lasso regression for best parameter(alpha) and score for feature </a:t>
            </a:r>
            <a:r>
              <a:rPr lang="en-US" dirty="0"/>
              <a:t>selection using </a:t>
            </a:r>
            <a:r>
              <a:rPr lang="en-US" dirty="0" err="1"/>
              <a:t>SelectFromModel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relevant feature count became 69 from 236.</a:t>
            </a:r>
          </a:p>
          <a:p>
            <a:r>
              <a:rPr lang="en-US" dirty="0" smtClean="0"/>
              <a:t>A final dataset with relevant features was created for further processing.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5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87"/>
    </mc:Choice>
    <mc:Fallback xmlns="">
      <p:transition spd="slow" advTm="2828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Creation and Evaluation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reengineered final </a:t>
            </a:r>
            <a:r>
              <a:rPr lang="en-US" dirty="0"/>
              <a:t>data set containing 1460 rows and </a:t>
            </a:r>
            <a:r>
              <a:rPr lang="en-US" dirty="0" smtClean="0"/>
              <a:t>69 columns</a:t>
            </a:r>
            <a:r>
              <a:rPr lang="en-US" dirty="0"/>
              <a:t>, Linear regression model with and without </a:t>
            </a:r>
            <a:r>
              <a:rPr lang="en-US" dirty="0" err="1"/>
              <a:t>GridSearchCV</a:t>
            </a:r>
            <a:r>
              <a:rPr lang="en-US" dirty="0"/>
              <a:t> was created and executed.</a:t>
            </a:r>
          </a:p>
          <a:p>
            <a:r>
              <a:rPr lang="en-US" dirty="0"/>
              <a:t>Here are the results- </a:t>
            </a:r>
          </a:p>
          <a:p>
            <a:pPr lvl="1"/>
            <a:r>
              <a:rPr lang="en-US" dirty="0"/>
              <a:t>R squared Score for train data = </a:t>
            </a:r>
            <a:r>
              <a:rPr lang="en-US" dirty="0" smtClean="0"/>
              <a:t>0.917</a:t>
            </a:r>
            <a:endParaRPr lang="en-US" dirty="0"/>
          </a:p>
          <a:p>
            <a:pPr lvl="1"/>
            <a:r>
              <a:rPr lang="en-US" dirty="0"/>
              <a:t>R squared Score for test data = </a:t>
            </a:r>
            <a:r>
              <a:rPr lang="en-US" dirty="0" smtClean="0"/>
              <a:t>0.909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4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87"/>
    </mc:Choice>
    <mc:Fallback xmlns="">
      <p:transition spd="slow" advTm="28287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1st Model created with 236 features gave </a:t>
            </a:r>
            <a:r>
              <a:rPr lang="en-US" b="1" dirty="0"/>
              <a:t>excellent result</a:t>
            </a:r>
            <a:r>
              <a:rPr lang="en-US" dirty="0"/>
              <a:t> for </a:t>
            </a:r>
            <a:r>
              <a:rPr lang="en-US" b="1" dirty="0"/>
              <a:t>Train dataset</a:t>
            </a:r>
            <a:r>
              <a:rPr lang="en-US" dirty="0"/>
              <a:t>. But for </a:t>
            </a:r>
            <a:r>
              <a:rPr lang="en-US" b="1" dirty="0"/>
              <a:t>Test Dataset</a:t>
            </a:r>
            <a:r>
              <a:rPr lang="en-US" dirty="0"/>
              <a:t> result was very poor. A classic case of </a:t>
            </a:r>
            <a:r>
              <a:rPr lang="en-US" dirty="0" smtClean="0"/>
              <a:t>over fitting.</a:t>
            </a:r>
            <a:endParaRPr lang="en-US" dirty="0"/>
          </a:p>
          <a:p>
            <a:pPr lvl="1"/>
            <a:r>
              <a:rPr lang="en-US" dirty="0"/>
              <a:t>R squared Score for train data = 0.95</a:t>
            </a:r>
          </a:p>
          <a:p>
            <a:pPr lvl="1"/>
            <a:r>
              <a:rPr lang="en-US" dirty="0"/>
              <a:t>R squared Score for test data = -0.00148</a:t>
            </a:r>
          </a:p>
          <a:p>
            <a:r>
              <a:rPr lang="en-US" dirty="0"/>
              <a:t>We then used </a:t>
            </a:r>
            <a:r>
              <a:rPr lang="en-US" b="1" dirty="0"/>
              <a:t>Lasso </a:t>
            </a:r>
            <a:r>
              <a:rPr lang="en-US" b="1" dirty="0" smtClean="0"/>
              <a:t>Regression</a:t>
            </a:r>
            <a:r>
              <a:rPr lang="en-US" dirty="0"/>
              <a:t> for important </a:t>
            </a:r>
            <a:r>
              <a:rPr lang="en-US" b="1" dirty="0"/>
              <a:t>feature selection</a:t>
            </a:r>
            <a:r>
              <a:rPr lang="en-US" dirty="0"/>
              <a:t>. The data set reduced to </a:t>
            </a:r>
            <a:r>
              <a:rPr lang="en-US" b="1" dirty="0"/>
              <a:t>69 features from 236 features</a:t>
            </a:r>
            <a:r>
              <a:rPr lang="en-US" dirty="0"/>
              <a:t> originally.</a:t>
            </a:r>
          </a:p>
          <a:p>
            <a:pPr lvl="1"/>
            <a:r>
              <a:rPr lang="en-US" dirty="0"/>
              <a:t>R squared Score for train data = 0.917</a:t>
            </a:r>
          </a:p>
          <a:p>
            <a:pPr lvl="1"/>
            <a:r>
              <a:rPr lang="en-US" dirty="0"/>
              <a:t>R squared Score for test data = 0.909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0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Finally </a:t>
            </a:r>
            <a:r>
              <a:rPr lang="en-US" dirty="0" smtClean="0"/>
              <a:t>our </a:t>
            </a:r>
            <a:r>
              <a:rPr lang="en-US" dirty="0"/>
              <a:t>model is ready </a:t>
            </a:r>
            <a:r>
              <a:rPr lang="en-US" dirty="0" smtClean="0"/>
              <a:t>for deployment </a:t>
            </a:r>
            <a:r>
              <a:rPr lang="en-US" dirty="0"/>
              <a:t>to </a:t>
            </a:r>
            <a:r>
              <a:rPr lang="en-US" b="1" dirty="0"/>
              <a:t>predict house prices for new data with 90.9% accuracy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470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5"/>
    </mc:Choice>
    <mc:Fallback xmlns="">
      <p:transition spd="slow" advTm="123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House is the basic necessity of every Individual. Purchasing it is one of the biggest decision of life. The biggest factor influencing the buying decision is the House price.</a:t>
            </a:r>
          </a:p>
          <a:p>
            <a:endParaRPr lang="en-US" dirty="0" smtClean="0"/>
          </a:p>
          <a:p>
            <a:r>
              <a:rPr lang="en-US" dirty="0" smtClean="0"/>
              <a:t>For both Buyer and Seller the “</a:t>
            </a:r>
            <a:r>
              <a:rPr lang="en-US" b="1" dirty="0" smtClean="0"/>
              <a:t>right price</a:t>
            </a:r>
            <a:r>
              <a:rPr lang="en-US" dirty="0" smtClean="0"/>
              <a:t>” is important.</a:t>
            </a:r>
          </a:p>
          <a:p>
            <a:endParaRPr lang="en-US" dirty="0" smtClean="0"/>
          </a:p>
          <a:p>
            <a:r>
              <a:rPr lang="en-US" dirty="0" smtClean="0"/>
              <a:t>We are going to work on the House data to make a model which will learn the best way to predict the most optimum price based on many features that impact decision of buyer and ultimately the price of the house.</a:t>
            </a:r>
          </a:p>
        </p:txBody>
      </p:sp>
    </p:spTree>
    <p:extLst>
      <p:ext uri="{BB962C8B-B14F-4D97-AF65-F5344CB8AC3E}">
        <p14:creationId xmlns:p14="http://schemas.microsoft.com/office/powerpoint/2010/main" val="34832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512"/>
    </mc:Choice>
    <mc:Fallback xmlns="">
      <p:transition spd="slow" advTm="6451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Following steps were taken – </a:t>
            </a:r>
          </a:p>
          <a:p>
            <a:pPr lvl="1"/>
            <a:r>
              <a:rPr lang="en-US" dirty="0" smtClean="0"/>
              <a:t>Loading and analyzing the data </a:t>
            </a:r>
          </a:p>
          <a:p>
            <a:pPr lvl="1"/>
            <a:r>
              <a:rPr lang="en-US" dirty="0" smtClean="0"/>
              <a:t>Basic data processing – Visualizing/Cleaning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Feature Engineering</a:t>
            </a:r>
          </a:p>
          <a:p>
            <a:pPr lvl="1"/>
            <a:r>
              <a:rPr lang="en-US" dirty="0" smtClean="0"/>
              <a:t>Creating Linear Regression model </a:t>
            </a:r>
          </a:p>
          <a:p>
            <a:pPr lvl="1"/>
            <a:r>
              <a:rPr lang="en-US" dirty="0" smtClean="0"/>
              <a:t>Evaluating </a:t>
            </a:r>
            <a:r>
              <a:rPr lang="en-US" dirty="0" smtClean="0"/>
              <a:t>the model</a:t>
            </a:r>
          </a:p>
          <a:p>
            <a:pPr lvl="1"/>
            <a:r>
              <a:rPr lang="en-US" dirty="0" smtClean="0"/>
              <a:t>Based on the result more data processing </a:t>
            </a:r>
            <a:r>
              <a:rPr lang="en-US" dirty="0" smtClean="0"/>
              <a:t>done </a:t>
            </a:r>
            <a:r>
              <a:rPr lang="en-US" dirty="0" smtClean="0"/>
              <a:t>for feature selection </a:t>
            </a:r>
            <a:endParaRPr lang="en-US" dirty="0" smtClean="0"/>
          </a:p>
          <a:p>
            <a:pPr lvl="1"/>
            <a:r>
              <a:rPr lang="en-US" dirty="0" smtClean="0"/>
              <a:t>Recreate </a:t>
            </a:r>
            <a:r>
              <a:rPr lang="en-US" dirty="0" smtClean="0"/>
              <a:t>the model and evaluate again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Final model ready for deployment.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996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512"/>
    </mc:Choice>
    <mc:Fallback xmlns="">
      <p:transition spd="slow" advTm="6451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</a:t>
            </a:r>
            <a:r>
              <a:rPr lang="en-US" dirty="0" smtClean="0"/>
              <a:t>were 1460 </a:t>
            </a:r>
            <a:r>
              <a:rPr lang="en-US" dirty="0" smtClean="0"/>
              <a:t>observation and 80 features including target variable i.e. Sales Price.</a:t>
            </a:r>
          </a:p>
          <a:p>
            <a:r>
              <a:rPr lang="en-US" dirty="0" smtClean="0"/>
              <a:t> Distribution was as follows –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19 features had 1 or more missing values.</a:t>
            </a:r>
          </a:p>
          <a:p>
            <a:r>
              <a:rPr lang="en-US" dirty="0" smtClean="0"/>
              <a:t>Out of 19, 4 had more then 80% missing values. 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192637"/>
              </p:ext>
            </p:extLst>
          </p:nvPr>
        </p:nvGraphicFramePr>
        <p:xfrm>
          <a:off x="685800" y="3429000"/>
          <a:ext cx="7772401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5000"/>
                <a:gridCol w="1066800"/>
                <a:gridCol w="2514600"/>
                <a:gridCol w="2286001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Features Types</a:t>
                      </a:r>
                      <a:endParaRPr lang="en-US" sz="11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No. of Features </a:t>
                      </a:r>
                      <a:r>
                        <a:rPr lang="en-US" sz="1100" b="1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with Missing </a:t>
                      </a:r>
                      <a:r>
                        <a:rPr lang="en-US" sz="11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values</a:t>
                      </a:r>
                      <a:endParaRPr lang="en-US" sz="11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No. Features </a:t>
                      </a:r>
                      <a:r>
                        <a:rPr lang="en-US" sz="11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with no missing values</a:t>
                      </a:r>
                      <a:endParaRPr lang="en-US" sz="11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Categorical</a:t>
                      </a:r>
                      <a:endParaRPr lang="en-US" sz="11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43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16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27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Numerical</a:t>
                      </a:r>
                      <a:endParaRPr lang="en-US" sz="11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70C0"/>
                          </a:solidFill>
                          <a:effectLst/>
                        </a:rPr>
                        <a:t>37</a:t>
                      </a:r>
                      <a:endParaRPr lang="en-US" sz="11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34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Total</a:t>
                      </a:r>
                      <a:endParaRPr lang="en-US" sz="11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70C0"/>
                          </a:solidFill>
                          <a:effectLst/>
                        </a:rPr>
                        <a:t>80</a:t>
                      </a:r>
                      <a:endParaRPr lang="en-US" sz="11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19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61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83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87"/>
    </mc:Choice>
    <mc:Fallback xmlns="">
      <p:transition spd="slow" advTm="2828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for Missing values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61" y="1935163"/>
            <a:ext cx="6099078" cy="4389437"/>
          </a:xfrm>
        </p:spPr>
      </p:pic>
    </p:spTree>
    <p:extLst>
      <p:ext uri="{BB962C8B-B14F-4D97-AF65-F5344CB8AC3E}">
        <p14:creationId xmlns:p14="http://schemas.microsoft.com/office/powerpoint/2010/main" val="250465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&amp; Clean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with more then 80% missing values were dropped.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remaining 15 </a:t>
            </a:r>
            <a:r>
              <a:rPr lang="en-US" dirty="0" smtClean="0"/>
              <a:t>features, missing </a:t>
            </a:r>
            <a:r>
              <a:rPr lang="en-US" dirty="0"/>
              <a:t>values were replaced with median for Numerical features and with mode for Categorical features.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4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87"/>
    </mc:Choice>
    <mc:Fallback xmlns="">
      <p:transition spd="slow" advTm="2828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Categorical features handling –</a:t>
            </a:r>
          </a:p>
          <a:p>
            <a:pPr lvl="1"/>
            <a:r>
              <a:rPr lang="en-US" dirty="0"/>
              <a:t>39 columns were analyzed for OHE and Label Encoding</a:t>
            </a:r>
          </a:p>
          <a:p>
            <a:pPr lvl="1"/>
            <a:r>
              <a:rPr lang="en-US" dirty="0"/>
              <a:t>After analysis, One Hot Encoding was performed. </a:t>
            </a:r>
          </a:p>
          <a:p>
            <a:pPr lvl="1"/>
            <a:r>
              <a:rPr lang="en-US" dirty="0"/>
              <a:t>Column count became 236 from 76</a:t>
            </a:r>
            <a:r>
              <a:rPr lang="en-US" dirty="0" smtClean="0"/>
              <a:t>.</a:t>
            </a:r>
          </a:p>
          <a:p>
            <a:pPr marL="393192" lvl="1" indent="0">
              <a:buNone/>
            </a:pPr>
            <a:endParaRPr lang="en-US" dirty="0"/>
          </a:p>
          <a:p>
            <a:r>
              <a:rPr lang="en-US" dirty="0" smtClean="0"/>
              <a:t>Numerical features </a:t>
            </a:r>
            <a:r>
              <a:rPr lang="en-US" dirty="0"/>
              <a:t>handling –</a:t>
            </a:r>
          </a:p>
          <a:p>
            <a:pPr lvl="1"/>
            <a:r>
              <a:rPr lang="en-US" dirty="0" smtClean="0"/>
              <a:t>37 </a:t>
            </a:r>
            <a:r>
              <a:rPr lang="en-US" dirty="0"/>
              <a:t>columns were analyzed </a:t>
            </a:r>
            <a:endParaRPr lang="en-US" dirty="0" smtClean="0"/>
          </a:p>
          <a:p>
            <a:pPr lvl="1"/>
            <a:r>
              <a:rPr lang="en-US" dirty="0" smtClean="0"/>
              <a:t>Majority of them had discrete numeric values, so how extra processing done.</a:t>
            </a:r>
          </a:p>
          <a:p>
            <a:pPr lvl="1"/>
            <a:r>
              <a:rPr lang="en-US" dirty="0" smtClean="0"/>
              <a:t>For remaining features distribution curve against Sale price was plotted.  </a:t>
            </a:r>
            <a:endParaRPr lang="en-US" dirty="0"/>
          </a:p>
          <a:p>
            <a:pPr lvl="1"/>
            <a:r>
              <a:rPr lang="en-US" dirty="0" smtClean="0"/>
              <a:t>10 features did not had Gaussian distribution. Hence Log transformation was performed.</a:t>
            </a:r>
          </a:p>
          <a:p>
            <a:pPr lvl="1"/>
            <a:r>
              <a:rPr lang="en-US" dirty="0" smtClean="0"/>
              <a:t>Standard Scaling was then performed for 36 features except Target feature.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3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87"/>
    </mc:Choice>
    <mc:Fallback xmlns="">
      <p:transition spd="slow" advTm="2828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Correlation plot for Numerical Features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1"/>
            <a:ext cx="7772400" cy="4876800"/>
          </a:xfrm>
        </p:spPr>
      </p:pic>
    </p:spTree>
    <p:extLst>
      <p:ext uri="{BB962C8B-B14F-4D97-AF65-F5344CB8AC3E}">
        <p14:creationId xmlns:p14="http://schemas.microsoft.com/office/powerpoint/2010/main" val="33720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04088"/>
            <a:ext cx="8686800" cy="59131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Skewed distribution plot – Need Log Transformation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246" y="1574243"/>
            <a:ext cx="2727404" cy="1815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599" y="1540898"/>
            <a:ext cx="2777488" cy="18492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74" y="1610347"/>
            <a:ext cx="2618950" cy="17436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74" y="3923446"/>
            <a:ext cx="2843651" cy="1893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37" y="3875822"/>
            <a:ext cx="2785221" cy="18543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599" y="3904397"/>
            <a:ext cx="2806101" cy="186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0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4836</TotalTime>
  <Words>571</Words>
  <Application>Microsoft Office PowerPoint</Application>
  <PresentationFormat>On-screen Show (4:3)</PresentationFormat>
  <Paragraphs>89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ML – House price prediction using Regression Algorithms</vt:lpstr>
      <vt:lpstr>Problem Statement</vt:lpstr>
      <vt:lpstr>Approach</vt:lpstr>
      <vt:lpstr>Analyzing the Data</vt:lpstr>
      <vt:lpstr>Visualization for Missing values</vt:lpstr>
      <vt:lpstr>Data Visualization &amp; Clean up</vt:lpstr>
      <vt:lpstr>Feature Engineering</vt:lpstr>
      <vt:lpstr>Correlation plot for Numerical Features</vt:lpstr>
      <vt:lpstr>Skewed distribution plot – Need Log Transformation</vt:lpstr>
      <vt:lpstr>Model Creation and Evaluation I</vt:lpstr>
      <vt:lpstr>Additional Data processing &amp; Feature Engineering</vt:lpstr>
      <vt:lpstr>Model Creation and Evaluation II</vt:lpstr>
      <vt:lpstr>Summary</vt:lpstr>
      <vt:lpstr>Conclusion</vt:lpstr>
      <vt:lpstr>Thank you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Facebook Data</dc:title>
  <dc:creator>ismail - [2010]</dc:creator>
  <cp:lastModifiedBy>ismail - [2010]</cp:lastModifiedBy>
  <cp:revision>45</cp:revision>
  <dcterms:created xsi:type="dcterms:W3CDTF">2020-09-24T06:25:50Z</dcterms:created>
  <dcterms:modified xsi:type="dcterms:W3CDTF">2020-11-30T07:02:34Z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TC100690441033</vt:lpwstr>
  </property>
</Properties>
</file>