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0F58E5-C3D4-4644-8D87-D0D33F32BF31}">
  <a:tblStyle styleId="{830F58E5-C3D4-4644-8D87-D0D33F32BF3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DFD"/>
          </a:solidFill>
        </a:fill>
      </a:tcStyle>
    </a:wholeTbl>
    <a:band1H>
      <a:tcTxStyle/>
      <a:tcStyle>
        <a:tcBdr/>
        <a:fill>
          <a:solidFill>
            <a:srgbClr val="CDD8F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8FB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8EDFD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87692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07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344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6441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4235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363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7862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643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9146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7732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6173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549477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994986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918005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3772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83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392854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10753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472360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381784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580028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202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4609700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8DFD-E773-4F26-B81E-AA9567177086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61777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C8DFD-E773-4F26-B81E-AA9567177086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9798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233419" y="1588710"/>
            <a:ext cx="8222100" cy="15561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4800" b="0" i="0" u="none" strike="noStrike" cap="none" dirty="0" smtClean="0">
                <a:latin typeface="Verdana"/>
                <a:ea typeface="Verdana"/>
                <a:cs typeface="Verdana"/>
                <a:sym typeface="Verdana"/>
              </a:rPr>
              <a:t>Different types of Machine </a:t>
            </a:r>
            <a:r>
              <a:rPr lang="en" sz="4800" b="0" i="0" u="none" strike="noStrike" cap="none" dirty="0">
                <a:latin typeface="Verdana"/>
                <a:ea typeface="Verdana"/>
                <a:cs typeface="Verdana"/>
                <a:sym typeface="Verdana"/>
              </a:rPr>
              <a:t>learning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969729" y="519073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60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80069" y="607553"/>
            <a:ext cx="7809071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32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Types of Machine Learning System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3589390" y="2923705"/>
            <a:ext cx="1815300" cy="102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Traditional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System</a:t>
            </a:r>
          </a:p>
        </p:txBody>
      </p:sp>
      <p:grpSp>
        <p:nvGrpSpPr>
          <p:cNvPr id="74" name="Shape 74"/>
          <p:cNvGrpSpPr/>
          <p:nvPr/>
        </p:nvGrpSpPr>
        <p:grpSpPr>
          <a:xfrm>
            <a:off x="1450627" y="1788725"/>
            <a:ext cx="6092824" cy="3106539"/>
            <a:chOff x="1587" y="478730"/>
            <a:chExt cx="6092824" cy="3106539"/>
          </a:xfrm>
        </p:grpSpPr>
        <p:sp>
          <p:nvSpPr>
            <p:cNvPr id="75" name="Shape 75"/>
            <p:cNvSpPr/>
            <p:nvPr/>
          </p:nvSpPr>
          <p:spPr>
            <a:xfrm>
              <a:off x="1587" y="1861641"/>
              <a:ext cx="1603374" cy="801687"/>
            </a:xfrm>
            <a:prstGeom prst="roundRect">
              <a:avLst>
                <a:gd name="adj" fmla="val 10000"/>
              </a:avLst>
            </a:prstGeom>
            <a:solidFill>
              <a:srgbClr val="0076B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 txBox="1"/>
            <p:nvPr/>
          </p:nvSpPr>
          <p:spPr>
            <a:xfrm>
              <a:off x="25068" y="1885122"/>
              <a:ext cx="1556412" cy="754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Machine Learning</a:t>
              </a:r>
            </a:p>
          </p:txBody>
        </p:sp>
        <p:sp>
          <p:nvSpPr>
            <p:cNvPr id="77" name="Shape 77"/>
            <p:cNvSpPr/>
            <p:nvPr/>
          </p:nvSpPr>
          <p:spPr>
            <a:xfrm rot="-3310531">
              <a:off x="1364098" y="1783760"/>
              <a:ext cx="1123078" cy="355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25400" cap="flat" cmpd="sng">
              <a:solidFill>
                <a:srgbClr val="0C9D5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 txBox="1"/>
            <p:nvPr/>
          </p:nvSpPr>
          <p:spPr>
            <a:xfrm rot="-3310531">
              <a:off x="1897560" y="1773437"/>
              <a:ext cx="56153" cy="561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2246312" y="939700"/>
              <a:ext cx="1603374" cy="801687"/>
            </a:xfrm>
            <a:prstGeom prst="roundRect">
              <a:avLst>
                <a:gd name="adj" fmla="val 10000"/>
              </a:avLst>
            </a:prstGeom>
            <a:solidFill>
              <a:srgbClr val="0C9D5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x="2269793" y="963181"/>
              <a:ext cx="1556412" cy="754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Supervised Learning</a:t>
              </a:r>
            </a:p>
          </p:txBody>
        </p:sp>
        <p:sp>
          <p:nvSpPr>
            <p:cNvPr id="81" name="Shape 81"/>
            <p:cNvSpPr/>
            <p:nvPr/>
          </p:nvSpPr>
          <p:spPr>
            <a:xfrm rot="-2142401">
              <a:off x="3775450" y="1092305"/>
              <a:ext cx="789824" cy="355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 txBox="1"/>
            <p:nvPr/>
          </p:nvSpPr>
          <p:spPr>
            <a:xfrm rot="-2142401">
              <a:off x="4150616" y="1090313"/>
              <a:ext cx="39491" cy="394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4491037" y="478730"/>
              <a:ext cx="1603374" cy="801687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 txBox="1"/>
            <p:nvPr/>
          </p:nvSpPr>
          <p:spPr>
            <a:xfrm>
              <a:off x="4514518" y="502211"/>
              <a:ext cx="1556412" cy="754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Regression</a:t>
              </a:r>
            </a:p>
          </p:txBody>
        </p:sp>
        <p:sp>
          <p:nvSpPr>
            <p:cNvPr id="85" name="Shape 85"/>
            <p:cNvSpPr/>
            <p:nvPr/>
          </p:nvSpPr>
          <p:spPr>
            <a:xfrm rot="2142401">
              <a:off x="3775450" y="1553275"/>
              <a:ext cx="789824" cy="355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254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 txBox="1"/>
            <p:nvPr/>
          </p:nvSpPr>
          <p:spPr>
            <a:xfrm rot="2142401">
              <a:off x="4150616" y="1551284"/>
              <a:ext cx="39491" cy="394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4491037" y="1400671"/>
              <a:ext cx="1603374" cy="801687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 txBox="1"/>
            <p:nvPr/>
          </p:nvSpPr>
          <p:spPr>
            <a:xfrm>
              <a:off x="4514518" y="1424152"/>
              <a:ext cx="1556412" cy="754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Classification</a:t>
              </a:r>
            </a:p>
          </p:txBody>
        </p:sp>
        <p:sp>
          <p:nvSpPr>
            <p:cNvPr id="89" name="Shape 89"/>
            <p:cNvSpPr/>
            <p:nvPr/>
          </p:nvSpPr>
          <p:spPr>
            <a:xfrm>
              <a:off x="1604962" y="2244731"/>
              <a:ext cx="641349" cy="355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25400" cap="flat" cmpd="sng">
              <a:solidFill>
                <a:srgbClr val="0C9D5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1909603" y="2246451"/>
              <a:ext cx="32067" cy="320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2246312" y="1861641"/>
              <a:ext cx="1603374" cy="801687"/>
            </a:xfrm>
            <a:prstGeom prst="roundRect">
              <a:avLst>
                <a:gd name="adj" fmla="val 10000"/>
              </a:avLst>
            </a:prstGeom>
            <a:solidFill>
              <a:srgbClr val="0C9D5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 txBox="1"/>
            <p:nvPr/>
          </p:nvSpPr>
          <p:spPr>
            <a:xfrm>
              <a:off x="2269793" y="1885122"/>
              <a:ext cx="1556412" cy="754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Unsupervised Learning</a:t>
              </a:r>
            </a:p>
          </p:txBody>
        </p:sp>
        <p:sp>
          <p:nvSpPr>
            <p:cNvPr id="93" name="Shape 93"/>
            <p:cNvSpPr/>
            <p:nvPr/>
          </p:nvSpPr>
          <p:spPr>
            <a:xfrm rot="3310531">
              <a:off x="1364098" y="2705701"/>
              <a:ext cx="1123078" cy="355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25400" cap="flat" cmpd="sng">
              <a:solidFill>
                <a:srgbClr val="0C9D5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 txBox="1"/>
            <p:nvPr/>
          </p:nvSpPr>
          <p:spPr>
            <a:xfrm rot="3310531">
              <a:off x="1897560" y="2695378"/>
              <a:ext cx="56153" cy="561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2246312" y="2783582"/>
              <a:ext cx="1603374" cy="801687"/>
            </a:xfrm>
            <a:prstGeom prst="roundRect">
              <a:avLst>
                <a:gd name="adj" fmla="val 10000"/>
              </a:avLst>
            </a:prstGeom>
            <a:solidFill>
              <a:srgbClr val="0C9D5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2269793" y="2807063"/>
              <a:ext cx="1556412" cy="754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Reinforcement Learning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80069" y="607553"/>
            <a:ext cx="7809071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32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Supervised Learning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589390" y="2923705"/>
            <a:ext cx="1815300" cy="102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Traditional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System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598154" y="2592246"/>
            <a:ext cx="3176254" cy="9233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04" name="Shape 104"/>
          <p:cNvSpPr/>
          <p:nvPr/>
        </p:nvSpPr>
        <p:spPr>
          <a:xfrm>
            <a:off x="796307" y="2678997"/>
            <a:ext cx="1801847" cy="83657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3061B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Label</a:t>
            </a:r>
          </a:p>
        </p:txBody>
      </p:sp>
      <p:sp>
        <p:nvSpPr>
          <p:cNvPr id="105" name="Shape 105"/>
          <p:cNvSpPr/>
          <p:nvPr/>
        </p:nvSpPr>
        <p:spPr>
          <a:xfrm rot="-5400000">
            <a:off x="4340469" y="3552628"/>
            <a:ext cx="1562546" cy="14434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3061B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 Data</a:t>
            </a:r>
          </a:p>
        </p:txBody>
      </p:sp>
      <p:sp>
        <p:nvSpPr>
          <p:cNvPr id="106" name="Shape 106"/>
          <p:cNvSpPr/>
          <p:nvPr/>
        </p:nvSpPr>
        <p:spPr>
          <a:xfrm>
            <a:off x="4351227" y="1814468"/>
            <a:ext cx="2915437" cy="864529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25400" cap="flat" cmpd="sng">
            <a:solidFill>
              <a:srgbClr val="3061B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rgbClr val="BEE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6585019" y="2746076"/>
            <a:ext cx="1809951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E6FF"/>
              </a:buClr>
              <a:buSzPct val="250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BEE6FF"/>
                </a:solidFill>
                <a:latin typeface="Arial"/>
                <a:ea typeface="Arial"/>
                <a:cs typeface="Arial"/>
                <a:sym typeface="Arial"/>
              </a:rPr>
              <a:t>Predict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E6FF"/>
              </a:buClr>
              <a:buSzPct val="250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BEE6FF"/>
                </a:solidFill>
                <a:latin typeface="Arial"/>
                <a:ea typeface="Arial"/>
                <a:cs typeface="Arial"/>
                <a:sym typeface="Arial"/>
              </a:rPr>
              <a:t>Function 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71899" y="646463"/>
            <a:ext cx="7809071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3200" b="0" i="0" u="none" strike="noStrike" cap="none" dirty="0" smtClean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Supervised Learning</a:t>
            </a:r>
            <a:endParaRPr lang="en" sz="3200" b="0" i="0" u="none" strike="noStrike" cap="none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1075961" y="1961116"/>
            <a:ext cx="6600945" cy="1042254"/>
            <a:chOff x="5811" y="1510872"/>
            <a:chExt cx="6600945" cy="1042254"/>
          </a:xfrm>
        </p:grpSpPr>
        <p:sp>
          <p:nvSpPr>
            <p:cNvPr id="114" name="Shape 114"/>
            <p:cNvSpPr/>
            <p:nvPr/>
          </p:nvSpPr>
          <p:spPr>
            <a:xfrm>
              <a:off x="5811" y="1510872"/>
              <a:ext cx="1737090" cy="1042254"/>
            </a:xfrm>
            <a:prstGeom prst="roundRect">
              <a:avLst>
                <a:gd name="adj" fmla="val 10000"/>
              </a:avLst>
            </a:prstGeom>
            <a:solidFill>
              <a:srgbClr val="0C9D5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36338" y="1541399"/>
              <a:ext cx="1676036" cy="981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7625" tIns="87625" rIns="87625" bIns="87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3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1916611" y="1816600"/>
              <a:ext cx="368263" cy="43079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0C9D5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1916611" y="1902760"/>
              <a:ext cx="257784" cy="2584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2437739" y="1510872"/>
              <a:ext cx="1737090" cy="1042254"/>
            </a:xfrm>
            <a:prstGeom prst="roundRect">
              <a:avLst>
                <a:gd name="adj" fmla="val 10000"/>
              </a:avLst>
            </a:prstGeom>
            <a:solidFill>
              <a:srgbClr val="90C41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2468266" y="1541399"/>
              <a:ext cx="1676036" cy="981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7625" tIns="87625" rIns="87625" bIns="87625" anchor="ctr" anchorCtr="0">
              <a:noAutofit/>
            </a:bodyPr>
            <a:lstStyle/>
            <a:p>
              <a:pPr lvl="0" algn="ctr">
                <a:lnSpc>
                  <a:spcPct val="90000"/>
                </a:lnSpc>
                <a:buClr>
                  <a:schemeClr val="lt1"/>
                </a:buClr>
                <a:buSzPct val="25000"/>
              </a:pPr>
              <a:r>
                <a:rPr lang="en-US" sz="2300" dirty="0">
                  <a:solidFill>
                    <a:schemeClr val="lt1"/>
                  </a:solidFill>
                </a:rPr>
                <a:t>Supervised Learning</a:t>
              </a:r>
              <a:endParaRPr lang="en" sz="2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4348539" y="1816600"/>
              <a:ext cx="368263" cy="430798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DB413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4348539" y="1902760"/>
              <a:ext cx="257784" cy="2584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869666" y="1510872"/>
              <a:ext cx="1737090" cy="1042254"/>
            </a:xfrm>
            <a:prstGeom prst="roundRect">
              <a:avLst>
                <a:gd name="adj" fmla="val 10000"/>
              </a:avLst>
            </a:prstGeom>
            <a:solidFill>
              <a:srgbClr val="DB413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4900193" y="1541399"/>
              <a:ext cx="1676036" cy="981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87625" tIns="87625" rIns="87625" bIns="87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" sz="23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endParaRPr lang="en" sz="2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Shape 103"/>
          <p:cNvSpPr txBox="1"/>
          <p:nvPr/>
        </p:nvSpPr>
        <p:spPr>
          <a:xfrm>
            <a:off x="2986761" y="3761898"/>
            <a:ext cx="3176254" cy="9233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cxnSp>
        <p:nvCxnSpPr>
          <p:cNvPr id="3" name="Straight Arrow Connector 2"/>
          <p:cNvCxnSpPr>
            <a:stCxn id="114" idx="2"/>
          </p:cNvCxnSpPr>
          <p:nvPr/>
        </p:nvCxnSpPr>
        <p:spPr>
          <a:xfrm>
            <a:off x="1944506" y="3003370"/>
            <a:ext cx="1291063" cy="106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93811" y="3002392"/>
            <a:ext cx="3523488" cy="98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2" idx="2"/>
          </p:cNvCxnSpPr>
          <p:nvPr/>
        </p:nvCxnSpPr>
        <p:spPr>
          <a:xfrm flipH="1">
            <a:off x="4860578" y="3003370"/>
            <a:ext cx="1947783" cy="97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71899" y="646463"/>
            <a:ext cx="7809071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32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Regression (Predicting house price)</a:t>
            </a:r>
          </a:p>
        </p:txBody>
      </p:sp>
      <p:graphicFrame>
        <p:nvGraphicFramePr>
          <p:cNvPr id="129" name="Shape 129"/>
          <p:cNvGraphicFramePr/>
          <p:nvPr/>
        </p:nvGraphicFramePr>
        <p:xfrm>
          <a:off x="331642" y="1882779"/>
          <a:ext cx="2813550" cy="2936700"/>
        </p:xfrm>
        <a:graphic>
          <a:graphicData uri="http://schemas.openxmlformats.org/drawingml/2006/table">
            <a:tbl>
              <a:tblPr firstRow="1" bandRow="1">
                <a:noFill/>
                <a:tableStyleId>{830F58E5-C3D4-4644-8D87-D0D33F32BF31}</a:tableStyleId>
              </a:tblPr>
              <a:tblGrid>
                <a:gridCol w="1594350"/>
                <a:gridCol w="1219200"/>
              </a:tblGrid>
              <a:tr h="57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Size (in square foot) = X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Price = Y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2104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399900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1600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329900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2400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369000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1416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232000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3000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539900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1985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299900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u="none" strike="noStrike" cap="none"/>
                        <a:t>1534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???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0" name="Shape 130"/>
          <p:cNvCxnSpPr/>
          <p:nvPr/>
        </p:nvCxnSpPr>
        <p:spPr>
          <a:xfrm>
            <a:off x="3647872" y="4708188"/>
            <a:ext cx="3474720" cy="0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1" name="Shape 131"/>
          <p:cNvCxnSpPr/>
          <p:nvPr/>
        </p:nvCxnSpPr>
        <p:spPr>
          <a:xfrm rot="10800000">
            <a:off x="3647872" y="1919591"/>
            <a:ext cx="16213" cy="2788597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2" name="Shape 132"/>
          <p:cNvSpPr txBox="1"/>
          <p:nvPr/>
        </p:nvSpPr>
        <p:spPr>
          <a:xfrm>
            <a:off x="4947487" y="4835723"/>
            <a:ext cx="875490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</a:p>
        </p:txBody>
      </p:sp>
      <p:sp>
        <p:nvSpPr>
          <p:cNvPr id="133" name="Shape 133"/>
          <p:cNvSpPr txBox="1"/>
          <p:nvPr/>
        </p:nvSpPr>
        <p:spPr>
          <a:xfrm rot="-5400000">
            <a:off x="2976665" y="3021381"/>
            <a:ext cx="875490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</a:p>
        </p:txBody>
      </p:sp>
      <p:grpSp>
        <p:nvGrpSpPr>
          <p:cNvPr id="134" name="Shape 134"/>
          <p:cNvGrpSpPr/>
          <p:nvPr/>
        </p:nvGrpSpPr>
        <p:grpSpPr>
          <a:xfrm>
            <a:off x="4124527" y="2822796"/>
            <a:ext cx="2844505" cy="1416518"/>
            <a:chOff x="4124527" y="2822796"/>
            <a:chExt cx="2844505" cy="1416518"/>
          </a:xfrm>
        </p:grpSpPr>
        <p:sp>
          <p:nvSpPr>
            <p:cNvPr id="135" name="Shape 135"/>
            <p:cNvSpPr/>
            <p:nvPr/>
          </p:nvSpPr>
          <p:spPr>
            <a:xfrm>
              <a:off x="4124527" y="4056434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chemeClr val="accent2"/>
            </a:solidFill>
            <a:ln w="25400" cap="flat" cmpd="sng">
              <a:solidFill>
                <a:srgbClr val="0A724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4302867" y="3474550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chemeClr val="accent2"/>
            </a:solidFill>
            <a:ln w="25400" cap="flat" cmpd="sng">
              <a:solidFill>
                <a:srgbClr val="0A724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4481208" y="4040091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chemeClr val="accent2"/>
            </a:solidFill>
            <a:ln w="25400" cap="flat" cmpd="sng">
              <a:solidFill>
                <a:srgbClr val="0A724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4174370" y="2822796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chemeClr val="accent2"/>
            </a:solidFill>
            <a:ln w="25400" cap="flat" cmpd="sng">
              <a:solidFill>
                <a:srgbClr val="0A724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4685442" y="3215493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chemeClr val="accent2"/>
            </a:solidFill>
            <a:ln w="25400" cap="flat" cmpd="sng">
              <a:solidFill>
                <a:srgbClr val="0A724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5822977" y="2922501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chemeClr val="accent2"/>
            </a:solidFill>
            <a:ln w="25400" cap="flat" cmpd="sng">
              <a:solidFill>
                <a:srgbClr val="0A724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5320425" y="3175269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chemeClr val="accent2"/>
            </a:solidFill>
            <a:ln w="25400" cap="flat" cmpd="sng">
              <a:solidFill>
                <a:srgbClr val="0A724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6716113" y="3039570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chemeClr val="accent2"/>
            </a:solidFill>
            <a:ln w="25400" cap="flat" cmpd="sng">
              <a:solidFill>
                <a:srgbClr val="0A724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5321932" y="3999929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chemeClr val="accent2"/>
            </a:solidFill>
            <a:ln w="25400" cap="flat" cmpd="sng">
              <a:solidFill>
                <a:srgbClr val="0A724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4734127" y="3552693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chemeClr val="accent2"/>
            </a:solidFill>
            <a:ln w="25400" cap="flat" cmpd="sng">
              <a:solidFill>
                <a:srgbClr val="0A724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5429539" y="3485683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chemeClr val="accent2"/>
            </a:solidFill>
            <a:ln w="25400" cap="flat" cmpd="sng">
              <a:solidFill>
                <a:srgbClr val="0A724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6" name="Shape 146"/>
          <p:cNvCxnSpPr/>
          <p:nvPr/>
        </p:nvCxnSpPr>
        <p:spPr>
          <a:xfrm rot="10800000" flipH="1">
            <a:off x="3870251" y="2264735"/>
            <a:ext cx="3827721" cy="191807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7" name="Shape 147"/>
          <p:cNvCxnSpPr/>
          <p:nvPr/>
        </p:nvCxnSpPr>
        <p:spPr>
          <a:xfrm>
            <a:off x="6447097" y="2922501"/>
            <a:ext cx="38763" cy="1785687"/>
          </a:xfrm>
          <a:prstGeom prst="straightConnector1">
            <a:avLst/>
          </a:prstGeom>
          <a:noFill/>
          <a:ln w="34925" cap="flat" cmpd="sng">
            <a:solidFill>
              <a:srgbClr val="0075B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Shape 148"/>
          <p:cNvSpPr txBox="1"/>
          <p:nvPr/>
        </p:nvSpPr>
        <p:spPr>
          <a:xfrm>
            <a:off x="7904138" y="1919591"/>
            <a:ext cx="112705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Slope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Intercept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114763" y="4835722"/>
            <a:ext cx="1007830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Size</a:t>
            </a:r>
          </a:p>
        </p:txBody>
      </p:sp>
      <p:cxnSp>
        <p:nvCxnSpPr>
          <p:cNvPr id="150" name="Shape 150"/>
          <p:cNvCxnSpPr/>
          <p:nvPr/>
        </p:nvCxnSpPr>
        <p:spPr>
          <a:xfrm rot="10800000" flipH="1">
            <a:off x="3655978" y="2914236"/>
            <a:ext cx="2789612" cy="34935"/>
          </a:xfrm>
          <a:prstGeom prst="straightConnector1">
            <a:avLst/>
          </a:prstGeom>
          <a:noFill/>
          <a:ln w="34925" cap="flat" cmpd="sng">
            <a:solidFill>
              <a:srgbClr val="0075B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Shape 151"/>
          <p:cNvSpPr/>
          <p:nvPr/>
        </p:nvSpPr>
        <p:spPr>
          <a:xfrm>
            <a:off x="3568299" y="2873388"/>
            <a:ext cx="195627" cy="166182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rgbClr val="9F312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4867043" y="2020575"/>
            <a:ext cx="1215309" cy="4001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8179"/>
            </a:stretch>
          </a:blip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80069" y="607553"/>
            <a:ext cx="7809071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32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Classification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595901" y="1982912"/>
            <a:ext cx="6739847" cy="9233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regression All output values are continuous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While in classification all output value are discrete.</a:t>
            </a:r>
          </a:p>
        </p:txBody>
      </p:sp>
      <p:cxnSp>
        <p:nvCxnSpPr>
          <p:cNvPr id="159" name="Shape 159"/>
          <p:cNvCxnSpPr/>
          <p:nvPr/>
        </p:nvCxnSpPr>
        <p:spPr>
          <a:xfrm>
            <a:off x="5161356" y="4952581"/>
            <a:ext cx="3474720" cy="0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0" name="Shape 160"/>
          <p:cNvCxnSpPr/>
          <p:nvPr/>
        </p:nvCxnSpPr>
        <p:spPr>
          <a:xfrm rot="10800000">
            <a:off x="5285910" y="2943273"/>
            <a:ext cx="50985" cy="2200228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1" name="Shape 161"/>
          <p:cNvCxnSpPr/>
          <p:nvPr/>
        </p:nvCxnSpPr>
        <p:spPr>
          <a:xfrm rot="10800000" flipH="1">
            <a:off x="5819380" y="2619634"/>
            <a:ext cx="2428033" cy="2250403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" name="Shape 162"/>
          <p:cNvGrpSpPr/>
          <p:nvPr/>
        </p:nvGrpSpPr>
        <p:grpSpPr>
          <a:xfrm>
            <a:off x="5604167" y="2900019"/>
            <a:ext cx="3200257" cy="1877848"/>
            <a:chOff x="1414627" y="2888036"/>
            <a:chExt cx="3200257" cy="1877848"/>
          </a:xfrm>
        </p:grpSpPr>
        <p:sp>
          <p:nvSpPr>
            <p:cNvPr id="163" name="Shape 163"/>
            <p:cNvSpPr/>
            <p:nvPr/>
          </p:nvSpPr>
          <p:spPr>
            <a:xfrm>
              <a:off x="1414627" y="3093217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589477" y="3269189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867540" y="3192554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2243511" y="2925067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2214193" y="3222955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880627" y="2888036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880627" y="3541789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2340652" y="3471856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538912" y="3639799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2012395" y="3823632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743441" y="3911580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3068542" y="3757686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00B050"/>
            </a:solidFill>
            <a:ln w="2540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3268165" y="3666246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00B050"/>
            </a:solidFill>
            <a:ln w="2540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2926047" y="3946006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00B050"/>
            </a:solidFill>
            <a:ln w="2540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2572325" y="4235298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00B050"/>
            </a:solidFill>
            <a:ln w="2540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3289106" y="4583004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00B050"/>
            </a:solidFill>
            <a:ln w="2540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3289106" y="3946006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00B050"/>
            </a:solidFill>
            <a:ln w="2540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3503136" y="3666246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00B050"/>
            </a:solidFill>
            <a:ln w="2540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2906202" y="4229040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00B050"/>
            </a:solidFill>
            <a:ln w="2540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3336261" y="4198399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00B050"/>
            </a:solidFill>
            <a:ln w="2540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4361965" y="4327251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00B050"/>
            </a:solidFill>
            <a:ln w="2540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3741580" y="3972419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00B050"/>
            </a:solidFill>
            <a:ln w="2540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3649870" y="3608847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00B050"/>
            </a:solidFill>
            <a:ln w="2540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80069" y="607553"/>
            <a:ext cx="7809071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32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Unsupervised learning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3589390" y="2923705"/>
            <a:ext cx="1815300" cy="102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Traditional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Verdana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System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2569645" y="2549217"/>
            <a:ext cx="1728999" cy="9233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93" name="Shape 193"/>
          <p:cNvSpPr/>
          <p:nvPr/>
        </p:nvSpPr>
        <p:spPr>
          <a:xfrm rot="-5400000">
            <a:off x="2830168" y="3532080"/>
            <a:ext cx="1562546" cy="14434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3061B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 Data</a:t>
            </a:r>
          </a:p>
        </p:txBody>
      </p:sp>
      <p:sp>
        <p:nvSpPr>
          <p:cNvPr id="194" name="Shape 194"/>
          <p:cNvSpPr/>
          <p:nvPr/>
        </p:nvSpPr>
        <p:spPr>
          <a:xfrm>
            <a:off x="2840926" y="1793920"/>
            <a:ext cx="2915437" cy="864529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25400" cap="flat" cmpd="sng">
            <a:solidFill>
              <a:srgbClr val="3061B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rgbClr val="BEE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5074718" y="2725528"/>
            <a:ext cx="1809951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E6FF"/>
              </a:buClr>
              <a:buSzPct val="25000"/>
              <a:buFont typeface="Arial"/>
              <a:buNone/>
            </a:pPr>
            <a:r>
              <a:rPr lang="en" sz="2400" b="1" i="0" u="none" strike="noStrike" cap="none">
                <a:solidFill>
                  <a:srgbClr val="BEE6FF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E6FF"/>
              </a:buClr>
              <a:buSzPct val="25000"/>
              <a:buFont typeface="Arial"/>
              <a:buNone/>
            </a:pPr>
            <a:r>
              <a:rPr lang="en" sz="2400" b="1" i="0" u="none" strike="noStrike" cap="none">
                <a:solidFill>
                  <a:srgbClr val="BEE6FF"/>
                </a:solidFill>
                <a:latin typeface="Arial"/>
                <a:ea typeface="Arial"/>
                <a:cs typeface="Arial"/>
                <a:sym typeface="Arial"/>
              </a:rPr>
              <a:t>Function 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2596113" y="2954522"/>
            <a:ext cx="2012225" cy="156783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1057432" y="2147393"/>
            <a:ext cx="1952511" cy="1395733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80069" y="607553"/>
            <a:ext cx="7809071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3200" b="0" i="0" u="none" strike="noStrike" cap="none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Unsupervised Learning</a:t>
            </a:r>
          </a:p>
        </p:txBody>
      </p:sp>
      <p:cxnSp>
        <p:nvCxnSpPr>
          <p:cNvPr id="203" name="Shape 203"/>
          <p:cNvCxnSpPr/>
          <p:nvPr/>
        </p:nvCxnSpPr>
        <p:spPr>
          <a:xfrm>
            <a:off x="678640" y="4646543"/>
            <a:ext cx="3474720" cy="0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4" name="Shape 204"/>
          <p:cNvCxnSpPr/>
          <p:nvPr/>
        </p:nvCxnSpPr>
        <p:spPr>
          <a:xfrm rot="10800000">
            <a:off x="678640" y="1857946"/>
            <a:ext cx="16213" cy="2788597"/>
          </a:xfrm>
          <a:prstGeom prst="straightConnector1">
            <a:avLst/>
          </a:prstGeom>
          <a:noFill/>
          <a:ln w="9525" cap="flat" cmpd="sng">
            <a:solidFill>
              <a:srgbClr val="0075BC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205" name="Shape 205"/>
          <p:cNvGrpSpPr/>
          <p:nvPr/>
        </p:nvGrpSpPr>
        <p:grpSpPr>
          <a:xfrm>
            <a:off x="1498081" y="2244198"/>
            <a:ext cx="3124362" cy="1866413"/>
            <a:chOff x="1498081" y="2244198"/>
            <a:chExt cx="3124362" cy="1866413"/>
          </a:xfrm>
        </p:grpSpPr>
        <p:sp>
          <p:nvSpPr>
            <p:cNvPr id="206" name="Shape 206"/>
            <p:cNvSpPr/>
            <p:nvPr/>
          </p:nvSpPr>
          <p:spPr>
            <a:xfrm>
              <a:off x="1546471" y="2984526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1498081" y="2449379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2019954" y="3168359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1672931" y="2625351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1950994" y="2548716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2326965" y="2281229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2297647" y="2579117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964081" y="2244198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751000" y="3256307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964081" y="2897951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2424106" y="2828018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3076101" y="3102413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3275724" y="3010973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933606" y="3290733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2579884" y="3580025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3296665" y="3927731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3296665" y="3290733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3510695" y="3010973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2913761" y="3573767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3343820" y="3543126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4369524" y="3671978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3749139" y="3317146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3657429" y="2953574"/>
              <a:ext cx="252919" cy="182880"/>
            </a:xfrm>
            <a:prstGeom prst="mathMultiply">
              <a:avLst>
                <a:gd name="adj1" fmla="val 2352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80069" y="607553"/>
            <a:ext cx="7809071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3200" b="0" i="0" u="none" strike="noStrike" cap="none" dirty="0" smtClean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Summary</a:t>
            </a:r>
            <a:endParaRPr lang="en" sz="3200" b="0" i="0" u="none" strike="noStrike" cap="none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775674"/>
              </p:ext>
            </p:extLst>
          </p:nvPr>
        </p:nvGraphicFramePr>
        <p:xfrm>
          <a:off x="1132114" y="1818751"/>
          <a:ext cx="5171552" cy="1989573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92888"/>
                <a:gridCol w="1292888"/>
                <a:gridCol w="1292888"/>
                <a:gridCol w="1292888"/>
              </a:tblGrid>
              <a:tr h="4567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Given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 Given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Continuous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Discrete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3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Unsupervised Learning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427" y="2289698"/>
            <a:ext cx="367479" cy="47632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830" y="2282648"/>
            <a:ext cx="367479" cy="47632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428" y="2751924"/>
            <a:ext cx="367479" cy="47632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829" y="2751924"/>
            <a:ext cx="367479" cy="47632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427" y="3228251"/>
            <a:ext cx="367479" cy="476327"/>
          </a:xfrm>
          <a:prstGeom prst="rect">
            <a:avLst/>
          </a:prstGeom>
        </p:spPr>
      </p:pic>
      <p:pic>
        <p:nvPicPr>
          <p:cNvPr id="1026" name="Picture 2" descr="https://upload.wikimedia.org/wikipedia/commons/thumb/8/8c/Fxemoji_u274C.svg/1024px-Fxemoji_u274C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297" y="3230660"/>
            <a:ext cx="478542" cy="47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69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</TotalTime>
  <Words>119</Words>
  <Application>Microsoft Office PowerPoint</Application>
  <PresentationFormat>On-screen Show (16:9)</PresentationFormat>
  <Paragraphs>68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Verdana</vt:lpstr>
      <vt:lpstr>Calibri</vt:lpstr>
      <vt:lpstr>Roboto</vt:lpstr>
      <vt:lpstr>Noto Sans Symbols</vt:lpstr>
      <vt:lpstr>Calibri Light</vt:lpstr>
      <vt:lpstr>Arial</vt:lpstr>
      <vt:lpstr>Office Theme</vt:lpstr>
      <vt:lpstr>Different types of Machine learning System</vt:lpstr>
      <vt:lpstr>Types of Machine Learning System</vt:lpstr>
      <vt:lpstr>Supervised Learning</vt:lpstr>
      <vt:lpstr>Supervised Learning</vt:lpstr>
      <vt:lpstr>Regression (Predicting house price)</vt:lpstr>
      <vt:lpstr>Classification</vt:lpstr>
      <vt:lpstr>Unsupervised learning</vt:lpstr>
      <vt:lpstr>Unsupervised Learning</vt:lpstr>
      <vt:lpstr>Summary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Machine learning System</dc:title>
  <dc:creator>ankit mistry</dc:creator>
  <cp:lastModifiedBy>ankit mistry</cp:lastModifiedBy>
  <cp:revision>8</cp:revision>
  <dcterms:modified xsi:type="dcterms:W3CDTF">2018-01-19T05:00:07Z</dcterms:modified>
</cp:coreProperties>
</file>