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3E65-65C7-4767-A388-E3EA42FB1C7D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5560-3A61-4152-8500-374A8F574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80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3E65-65C7-4767-A388-E3EA42FB1C7D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5560-3A61-4152-8500-374A8F574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9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3E65-65C7-4767-A388-E3EA42FB1C7D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5560-3A61-4152-8500-374A8F574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96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3E65-65C7-4767-A388-E3EA42FB1C7D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5560-3A61-4152-8500-374A8F574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5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3E65-65C7-4767-A388-E3EA42FB1C7D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5560-3A61-4152-8500-374A8F574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91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3E65-65C7-4767-A388-E3EA42FB1C7D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5560-3A61-4152-8500-374A8F574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0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3E65-65C7-4767-A388-E3EA42FB1C7D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5560-3A61-4152-8500-374A8F574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3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3E65-65C7-4767-A388-E3EA42FB1C7D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5560-3A61-4152-8500-374A8F574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80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3E65-65C7-4767-A388-E3EA42FB1C7D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5560-3A61-4152-8500-374A8F574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6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3E65-65C7-4767-A388-E3EA42FB1C7D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5560-3A61-4152-8500-374A8F574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0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3E65-65C7-4767-A388-E3EA42FB1C7D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5560-3A61-4152-8500-374A8F574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6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C3E65-65C7-4767-A388-E3EA42FB1C7D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35560-3A61-4152-8500-374A8F574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4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EEE5201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AUTONOMOUS AND INTELLIGENT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06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 vs Automated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Autonomous systems are designed to operate independently, making decisions based on real-time data and adapting to changing environments.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 contrast, automated systems follow predefined rules and scripts, lacking the ability to adapt dynamically to unforeseen circumstances.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639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 Characteristics: Autonomous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Decision-Making</a:t>
            </a:r>
            <a:r>
              <a:rPr lang="en-US" dirty="0" smtClean="0"/>
              <a:t>: Autonomous systems utilize advanced algorithms and machine learning to make informed decisions. Automated systems rely on fixed programming, which limits their flexibility.</a:t>
            </a:r>
          </a:p>
          <a:p>
            <a:r>
              <a:rPr lang="en-US" b="1" dirty="0" smtClean="0"/>
              <a:t>Adaptability</a:t>
            </a:r>
            <a:r>
              <a:rPr lang="en-US" dirty="0" smtClean="0"/>
              <a:t>: Autonomous systems can learn from their experiences and adjust their operations accordingly. Automated systems do not possess this capability, making them less effective in unpredictable situations.</a:t>
            </a:r>
          </a:p>
          <a:p>
            <a:r>
              <a:rPr lang="en-US" b="1" dirty="0" smtClean="0"/>
              <a:t>Complexity of Tasks</a:t>
            </a:r>
            <a:r>
              <a:rPr lang="en-US" dirty="0" smtClean="0"/>
              <a:t>: Autonomous systems are capable of handling complex tasks that require reasoning and judgment, while automated systems are best suited for repetitive, straightforward tasks.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37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526062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As society relies more and more on </a:t>
            </a:r>
            <a:r>
              <a:rPr lang="en-US" dirty="0" err="1" smtClean="0"/>
              <a:t>uncrewed</a:t>
            </a:r>
            <a:r>
              <a:rPr lang="en-US" dirty="0" smtClean="0"/>
              <a:t> air, space, and ground systems to carry out complex missions with little oversight, the need for trusted, verifiable, self-learning autonomous systems and high-integrity algorithms has grown tremendously.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Autonomy focuses on developing embodied intelligent systems, ranging from autonomous drones to self-driving cars and robots, that can physically operate in complex environments with minimal human supervision.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12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Intelligent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Intelligent systems that can </a:t>
            </a:r>
          </a:p>
          <a:p>
            <a:r>
              <a:rPr lang="en-US" dirty="0" smtClean="0"/>
              <a:t>learn </a:t>
            </a:r>
          </a:p>
          <a:p>
            <a:r>
              <a:rPr lang="en-US" dirty="0" smtClean="0"/>
              <a:t>make decisions </a:t>
            </a:r>
          </a:p>
          <a:p>
            <a:r>
              <a:rPr lang="en-US" dirty="0" smtClean="0"/>
              <a:t>and operate autonomously, i.e., without human intervention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656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Self-driving vehicles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067" y="1825624"/>
            <a:ext cx="11116733" cy="48348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Self-driving vehicles </a:t>
            </a:r>
            <a:r>
              <a:rPr lang="en-US" dirty="0"/>
              <a:t>promise to make transportation safer </a:t>
            </a:r>
            <a:r>
              <a:rPr lang="en-US" dirty="0" smtClean="0"/>
              <a:t>by removing </a:t>
            </a:r>
            <a:r>
              <a:rPr lang="en-US" dirty="0"/>
              <a:t>human error from the equation. AI-enabled </a:t>
            </a:r>
            <a:r>
              <a:rPr lang="en-US" dirty="0" smtClean="0"/>
              <a:t>cars could </a:t>
            </a:r>
            <a:r>
              <a:rPr lang="en-US" dirty="0"/>
              <a:t>make split-second decisions and respond more </a:t>
            </a:r>
            <a:r>
              <a:rPr lang="en-US" dirty="0" smtClean="0"/>
              <a:t>quickly to </a:t>
            </a:r>
            <a:r>
              <a:rPr lang="en-US" dirty="0"/>
              <a:t>dangerous road conditions. Proponents also believe </a:t>
            </a:r>
            <a:r>
              <a:rPr lang="en-US" dirty="0" smtClean="0"/>
              <a:t>that autonomous </a:t>
            </a:r>
            <a:r>
              <a:rPr lang="en-US" dirty="0"/>
              <a:t>vehicles will ease congestion in the nation’s </a:t>
            </a:r>
            <a:r>
              <a:rPr lang="en-US" dirty="0" smtClean="0"/>
              <a:t>most traffic-plagued </a:t>
            </a:r>
            <a:r>
              <a:rPr lang="en-US" dirty="0"/>
              <a:t>cities. Self-driving cars would be able </a:t>
            </a:r>
            <a:r>
              <a:rPr lang="en-US" dirty="0" smtClean="0"/>
              <a:t>to communicate </a:t>
            </a:r>
            <a:r>
              <a:rPr lang="en-US" dirty="0"/>
              <a:t>with each other to efficiently move </a:t>
            </a:r>
            <a:r>
              <a:rPr lang="en-US" dirty="0" smtClean="0"/>
              <a:t>through intersections </a:t>
            </a:r>
            <a:r>
              <a:rPr lang="en-US" dirty="0"/>
              <a:t>and navigate commuter bottlenecks.</a:t>
            </a:r>
          </a:p>
        </p:txBody>
      </p:sp>
    </p:spTree>
    <p:extLst>
      <p:ext uri="{BB962C8B-B14F-4D97-AF65-F5344CB8AC3E}">
        <p14:creationId xmlns:p14="http://schemas.microsoft.com/office/powerpoint/2010/main" val="2771996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8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AI is already a familiar face in the healthcare industry: </a:t>
            </a:r>
            <a:r>
              <a:rPr lang="en-US" dirty="0" smtClean="0"/>
              <a:t>scheduling </a:t>
            </a:r>
            <a:r>
              <a:rPr lang="en-US" dirty="0" err="1" smtClean="0"/>
              <a:t>chatbots</a:t>
            </a:r>
            <a:r>
              <a:rPr lang="en-US" dirty="0"/>
              <a:t>, sensor-equipped medical devices and </a:t>
            </a:r>
            <a:r>
              <a:rPr lang="en-US" dirty="0" smtClean="0"/>
              <a:t>patient-diagnosing algorithms </a:t>
            </a:r>
            <a:r>
              <a:rPr lang="en-US" dirty="0"/>
              <a:t>are all currently in use or being piloted in </a:t>
            </a:r>
            <a:r>
              <a:rPr lang="en-US" dirty="0" smtClean="0"/>
              <a:t>different markets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Advancements in robotics and autonomous systems will further </a:t>
            </a:r>
            <a:r>
              <a:rPr lang="en-US" dirty="0" smtClean="0"/>
              <a:t>drive innovation </a:t>
            </a:r>
            <a:r>
              <a:rPr lang="en-US" dirty="0"/>
              <a:t>in healthcare, improving the quality of care and </a:t>
            </a:r>
            <a:r>
              <a:rPr lang="en-US" dirty="0" smtClean="0"/>
              <a:t>providing specialized </a:t>
            </a:r>
            <a:r>
              <a:rPr lang="en-US" dirty="0"/>
              <a:t>treatments.</a:t>
            </a:r>
          </a:p>
        </p:txBody>
      </p:sp>
    </p:spTree>
    <p:extLst>
      <p:ext uri="{BB962C8B-B14F-4D97-AF65-F5344CB8AC3E}">
        <p14:creationId xmlns:p14="http://schemas.microsoft.com/office/powerpoint/2010/main" val="3099182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Surgery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1112"/>
            <a:ext cx="10515600" cy="524933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Remote surgery is one of the most compelling applications </a:t>
            </a:r>
            <a:r>
              <a:rPr lang="en-US" dirty="0" smtClean="0"/>
              <a:t>for sophisticated </a:t>
            </a:r>
            <a:r>
              <a:rPr lang="en-US" dirty="0"/>
              <a:t>robotics, allowing doctors to perform </a:t>
            </a:r>
            <a:r>
              <a:rPr lang="en-US" dirty="0" smtClean="0"/>
              <a:t>complex procedures without being physically present. This technology could enable </a:t>
            </a:r>
            <a:r>
              <a:rPr lang="en-US" dirty="0"/>
              <a:t>specialists to perform life-saving surgeries on patients </a:t>
            </a:r>
            <a:r>
              <a:rPr lang="en-US" dirty="0" smtClean="0"/>
              <a:t>across the </a:t>
            </a:r>
            <a:r>
              <a:rPr lang="en-US" dirty="0"/>
              <a:t>country or even planet, without ever coming into contact </a:t>
            </a:r>
            <a:r>
              <a:rPr lang="en-US" dirty="0" smtClean="0"/>
              <a:t>with them</a:t>
            </a:r>
            <a:r>
              <a:rPr lang="en-US" dirty="0"/>
              <a:t>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In </a:t>
            </a:r>
            <a:r>
              <a:rPr lang="en-US" dirty="0"/>
              <a:t>China, for instance, a neurosurgeon successfully </a:t>
            </a:r>
            <a:r>
              <a:rPr lang="en-US" dirty="0" smtClean="0"/>
              <a:t>performed brain </a:t>
            </a:r>
            <a:r>
              <a:rPr lang="en-US" dirty="0"/>
              <a:t>surgery on a patient with Parkinson’s Disease who was </a:t>
            </a:r>
            <a:r>
              <a:rPr lang="en-US" dirty="0" smtClean="0"/>
              <a:t>located more </a:t>
            </a:r>
            <a:r>
              <a:rPr lang="en-US" dirty="0"/>
              <a:t>than 1,800 miles away.</a:t>
            </a:r>
          </a:p>
        </p:txBody>
      </p:sp>
    </p:spTree>
    <p:extLst>
      <p:ext uri="{BB962C8B-B14F-4D97-AF65-F5344CB8AC3E}">
        <p14:creationId xmlns:p14="http://schemas.microsoft.com/office/powerpoint/2010/main" val="1155830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1993"/>
            <a:ext cx="10515600" cy="919163"/>
          </a:xfrm>
        </p:spPr>
        <p:txBody>
          <a:bodyPr/>
          <a:lstStyle/>
          <a:p>
            <a:r>
              <a:rPr lang="en-US" dirty="0" smtClean="0"/>
              <a:t>Space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489" y="1467556"/>
            <a:ext cx="11729155" cy="5215466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Space exploration presents a number of challenges, not least </a:t>
            </a:r>
            <a:r>
              <a:rPr lang="en-US" dirty="0" smtClean="0"/>
              <a:t>of which </a:t>
            </a:r>
            <a:r>
              <a:rPr lang="en-US" dirty="0"/>
              <a:t>is the inhospitable environment that must be traversed </a:t>
            </a:r>
            <a:r>
              <a:rPr lang="en-US" dirty="0" smtClean="0"/>
              <a:t>to support </a:t>
            </a:r>
            <a:r>
              <a:rPr lang="en-US" dirty="0"/>
              <a:t>further research. Robotics and autonomous systems </a:t>
            </a:r>
            <a:r>
              <a:rPr lang="en-US" dirty="0" smtClean="0"/>
              <a:t>are an </a:t>
            </a:r>
            <a:r>
              <a:rPr lang="en-US" dirty="0"/>
              <a:t>ideal solution to that problem, and satellites, probes and </a:t>
            </a:r>
            <a:r>
              <a:rPr lang="en-US" dirty="0" smtClean="0"/>
              <a:t>other devices </a:t>
            </a:r>
            <a:r>
              <a:rPr lang="en-US" dirty="0"/>
              <a:t>have provided the human race with invaluable </a:t>
            </a:r>
            <a:r>
              <a:rPr lang="en-US" dirty="0" smtClean="0"/>
              <a:t>information about </a:t>
            </a:r>
            <a:r>
              <a:rPr lang="en-US" dirty="0"/>
              <a:t>neighboring </a:t>
            </a:r>
            <a:r>
              <a:rPr lang="en-US" dirty="0" smtClean="0"/>
              <a:t>planets and </a:t>
            </a:r>
            <a:r>
              <a:rPr lang="en-US" dirty="0"/>
              <a:t>the greater universe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Even with remotely controlled robotics, there are problems that </a:t>
            </a:r>
            <a:r>
              <a:rPr lang="en-US" dirty="0" smtClean="0"/>
              <a:t>need to </a:t>
            </a:r>
            <a:r>
              <a:rPr lang="en-US" dirty="0"/>
              <a:t>be addressed. Communication delays between probes and </a:t>
            </a:r>
            <a:r>
              <a:rPr lang="en-US" dirty="0" smtClean="0"/>
              <a:t>human operators </a:t>
            </a:r>
            <a:r>
              <a:rPr lang="en-US" dirty="0"/>
              <a:t>located light-years apart would prevent either from </a:t>
            </a:r>
            <a:r>
              <a:rPr lang="en-US" dirty="0" smtClean="0"/>
              <a:t>making split-second </a:t>
            </a:r>
            <a:r>
              <a:rPr lang="en-US" dirty="0"/>
              <a:t>decisions. Consider that NASA employees </a:t>
            </a:r>
            <a:r>
              <a:rPr lang="en-US" dirty="0" smtClean="0"/>
              <a:t>experienced up </a:t>
            </a:r>
            <a:r>
              <a:rPr lang="en-US" dirty="0"/>
              <a:t>to 20-minute delays when sending instructions to the Mars rover.</a:t>
            </a:r>
          </a:p>
        </p:txBody>
      </p:sp>
    </p:spTree>
    <p:extLst>
      <p:ext uri="{BB962C8B-B14F-4D97-AF65-F5344CB8AC3E}">
        <p14:creationId xmlns:p14="http://schemas.microsoft.com/office/powerpoint/2010/main" val="237481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548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EEE5201</vt:lpstr>
      <vt:lpstr>Autonomous vs Automated</vt:lpstr>
      <vt:lpstr>Key Characteristics: Autonomous Systems</vt:lpstr>
      <vt:lpstr>Autonomous Systems</vt:lpstr>
      <vt:lpstr>Intelligent systems</vt:lpstr>
      <vt:lpstr>Self-driving vehicles</vt:lpstr>
      <vt:lpstr>Healthcare</vt:lpstr>
      <vt:lpstr>Remote Surgery</vt:lpstr>
      <vt:lpstr>Space Exploration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EEE5201</dc:title>
  <dc:creator>User</dc:creator>
  <cp:lastModifiedBy>User</cp:lastModifiedBy>
  <cp:revision>19</cp:revision>
  <dcterms:created xsi:type="dcterms:W3CDTF">2025-02-18T01:10:57Z</dcterms:created>
  <dcterms:modified xsi:type="dcterms:W3CDTF">2025-02-18T01:48:46Z</dcterms:modified>
</cp:coreProperties>
</file>