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63" r:id="rId3"/>
    <p:sldId id="264" r:id="rId4"/>
    <p:sldId id="265" r:id="rId5"/>
    <p:sldId id="256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424062503 - MD. INTIKHAB SHAHRIAR HASAN" initials="M" lastIdx="1" clrIdx="0">
    <p:extLst>
      <p:ext uri="{19B8F6BF-5375-455C-9EA6-DF929625EA0E}">
        <p15:presenceInfo xmlns:p15="http://schemas.microsoft.com/office/powerpoint/2012/main" userId="S::0424062503@eee.buet.ac.bd::56d0d308-b820-47a3-9a82-cbeee6c5f3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427"/>
    <a:srgbClr val="BFB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6DC7-864D-40FC-B24F-AE56033B99E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F933-4901-4E74-A4CE-C64BD9B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E38A-DCC2-CA56-6603-F7E89B02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E4C65-70BC-AFF3-E446-591B8EDE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E233-B246-E02A-DE7E-1956C77E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27B4-2C10-9DAD-1831-D5D5792A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A4F1-870C-05B7-8074-9D0C8F2F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B6BE-91AC-6172-2B1C-D52928B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09E2E-C50E-5D1C-DCE5-73A281AC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676B-09BD-D32A-0A82-0C6D2C0E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34A1-7165-5813-AF9F-75AA15F9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EF31-76FC-AB1D-4BD0-43110D43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55ECE-8724-F985-7676-C1D36A05D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25883-1061-CA2D-77F0-330F061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0C0C-E286-BEF7-3CC1-D0B4B585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A361-AFD4-70D0-5D3F-DDA5A3A6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1542-199A-CDC8-DA16-0017ECD6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93AF-F7B9-8974-80FD-5B7F105F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4368-7D78-6317-4579-D9C5D4C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DB73-0E5F-F607-AF45-C23B34CA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F549-9170-FBB1-3861-3A6EE063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4CC3-F16A-7C79-C2EC-153E38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9B1F-7096-A6FE-7F2E-201F777A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74CE-1DAE-67B1-92F7-B49A58FF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9098-05FC-EAEE-521B-FED4B38D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DC9C-C0CC-4F2C-0FE0-3B0F32F8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3AE4-9751-634A-C309-C73D944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080-1DFD-D170-B122-A0136F97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331F-290E-0696-0CCA-4526E2835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7BA1-1F9C-61BF-A398-C2BAAC52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4CDD-9F08-0CEF-D8DF-7044C38E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0B62-2CDB-11BD-B396-96863F62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0C6D9-263C-A267-8C46-9D16F0F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1AE2-50F9-B052-F4BC-FC9EE5EE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4C3-20E0-36CA-A7A5-A43AB245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1430-9272-BE7D-B7BD-654591C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4596-43A7-5F01-0669-7A4F8F01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FE1A2-03C8-F41F-D709-6FAEFDC2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8D722-44B3-A24D-CADF-0E6F0D1A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A267E-51CA-425B-D68F-01A16BFF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DB19F-C7C7-8A4F-EFAA-1E6642DB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E07F-DF43-4906-35DD-06E047BE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BEB06-1CBA-CC5E-82D0-45D2A45D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7FC18-0516-E9D4-86D4-EEADC0C4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A1086-D31C-B6E4-B692-5DEBCA3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F6E6F-0814-181A-87FD-921F55D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3F04-919B-CA80-0800-8A47A2F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9AC38-4CAF-26A6-35F8-4477050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9891-C4FA-5876-4217-CCB8E5AC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339A-0906-3F54-A3C2-23AC8D16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E8441-ADF3-DBA2-45D7-1D872C47D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D396-6EB6-B9DD-CF19-1C37E551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D300-D60E-6D76-1DAA-7427DFF8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7948F-98E1-3606-7F56-DA4F309B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59B9-05BD-C5F1-DA4D-8AFD1177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79441-FA82-035C-9480-0D5098C5B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563E-FE91-0477-8E39-6F266BDD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8E5F-F097-072F-9166-B9461018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899B6-3D00-DD91-2057-EBD6BE6E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E869-435D-ED36-917A-28FE5913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9100E-B563-8022-08AF-8002CA79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7F52-BA7F-33BF-96DF-E151F527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F1FD-7F70-B86E-5C15-6E388B050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4AC8-C484-422E-BCAC-DA725ECA107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2B5F-CFD7-28EB-4160-C67FD08E8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218B-C679-56F1-9823-018028CA2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ijerph20065140" TargetMode="External"/><Relationship Id="rId2" Type="http://schemas.openxmlformats.org/officeDocument/2006/relationships/hyperlink" Target="https://doi.org/10.1016/j.apacoust.2024.10988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ejlok1/toronto-emotional-speech-set-tes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6ADB-DAA8-40FA-89B2-D057B0A338B4}"/>
              </a:ext>
            </a:extLst>
          </p:cNvPr>
          <p:cNvSpPr txBox="1">
            <a:spLocks/>
          </p:cNvSpPr>
          <p:nvPr/>
        </p:nvSpPr>
        <p:spPr>
          <a:xfrm>
            <a:off x="583161" y="3794566"/>
            <a:ext cx="11025671" cy="1371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2800" dirty="0">
                <a:latin typeface="Roboto" pitchFamily="2" charset="0"/>
                <a:ea typeface="Roboto" pitchFamily="2" charset="0"/>
                <a:cs typeface="Oswald"/>
                <a:sym typeface="Oswald"/>
              </a:rPr>
              <a:t>EEE 6608: Machine Learning &amp; Pattern Recognition</a:t>
            </a:r>
            <a:br>
              <a:rPr lang="en" sz="1800" b="1" dirty="0">
                <a:latin typeface="Roboto" pitchFamily="2" charset="0"/>
                <a:ea typeface="Roboto" pitchFamily="2" charset="0"/>
                <a:cs typeface="Oswald"/>
                <a:sym typeface="Oswald"/>
              </a:rPr>
            </a:br>
            <a:endParaRPr lang="en" sz="1800" b="1" dirty="0">
              <a:latin typeface="Roboto" pitchFamily="2" charset="0"/>
              <a:ea typeface="Roboto" pitchFamily="2" charset="0"/>
              <a:cs typeface="Oswald"/>
              <a:sym typeface="Oswald"/>
            </a:endParaRPr>
          </a:p>
          <a:p>
            <a:pPr algn="ctr"/>
            <a:br>
              <a:rPr lang="en" sz="1800" b="1" dirty="0">
                <a:latin typeface="Roboto" pitchFamily="2" charset="0"/>
                <a:ea typeface="Roboto" pitchFamily="2" charset="0"/>
                <a:cs typeface="Oswald"/>
                <a:sym typeface="Oswald"/>
              </a:rPr>
            </a:br>
            <a:r>
              <a:rPr lang="en" sz="4000" dirty="0">
                <a:latin typeface="Roboto" pitchFamily="2" charset="0"/>
                <a:ea typeface="Roboto" pitchFamily="2" charset="0"/>
                <a:cs typeface="Oswald"/>
                <a:sym typeface="Oswald"/>
              </a:rPr>
              <a:t>Speech Emotion Recognition Using 1D CNN</a:t>
            </a:r>
            <a:endParaRPr lang="en-GB" sz="4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F1C19-5422-485F-849E-5AD16EC12001}"/>
              </a:ext>
            </a:extLst>
          </p:cNvPr>
          <p:cNvSpPr txBox="1"/>
          <p:nvPr/>
        </p:nvSpPr>
        <p:spPr>
          <a:xfrm>
            <a:off x="0" y="552419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Name: Md. Intikhab Shahriar Hasan</a:t>
            </a:r>
          </a:p>
          <a:p>
            <a:pPr algn="ctr"/>
            <a:r>
              <a:rPr lang="en-US" sz="2000" dirty="0"/>
              <a:t>Roll No.: 0424062503</a:t>
            </a:r>
          </a:p>
          <a:p>
            <a:pPr algn="ctr"/>
            <a:r>
              <a:rPr lang="en-US" sz="2000" dirty="0"/>
              <a:t>Session: April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94FA9-23F0-1F80-28B9-C87EEB13C3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8135" y="1899524"/>
            <a:ext cx="1355725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AB162-A5D0-0F97-55A3-0521B23AA97C}"/>
              </a:ext>
            </a:extLst>
          </p:cNvPr>
          <p:cNvSpPr txBox="1"/>
          <p:nvPr/>
        </p:nvSpPr>
        <p:spPr>
          <a:xfrm>
            <a:off x="3087002" y="0"/>
            <a:ext cx="6017994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Department of Electrical &amp; Electronic Engineering</a:t>
            </a:r>
          </a:p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Bangladesh University of Engineering and Technology</a:t>
            </a:r>
          </a:p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Dhaka, Bangladesh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B5ADF-3F72-702E-8A3D-9CCE3880DC52}"/>
              </a:ext>
            </a:extLst>
          </p:cNvPr>
          <p:cNvSpPr txBox="1"/>
          <p:nvPr/>
        </p:nvSpPr>
        <p:spPr>
          <a:xfrm>
            <a:off x="4487879" y="0"/>
            <a:ext cx="447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Speech Emotion Recognition (SER)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BA973C-84F0-3C31-33CA-188B4AC3CA20}"/>
              </a:ext>
            </a:extLst>
          </p:cNvPr>
          <p:cNvSpPr txBox="1"/>
          <p:nvPr/>
        </p:nvSpPr>
        <p:spPr>
          <a:xfrm>
            <a:off x="394329" y="461665"/>
            <a:ext cx="544042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Emotion Recognition?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CharisSIL"/>
              </a:rPr>
              <a:t>Emotion Recognition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is the ability to precisely infer human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facial expressions, body language, speech patterns, and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/>
              <a:t>Why it’s important?</a:t>
            </a:r>
          </a:p>
          <a:p>
            <a:endParaRPr lang="en-US" sz="2000" dirty="0"/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Human-Computer Interaction (HCI) &amp; Robotics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M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ore intuitive and responsive to user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Mental Health and Well-being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etecting signs of stress, anxiety, or depression,</a:t>
            </a:r>
            <a:r>
              <a:rPr lang="en-US" dirty="0">
                <a:solidFill>
                  <a:srgbClr val="202124"/>
                </a:solidFill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enabling timely interventions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Security &amp; Surveillance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U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nusual or aggressive behaviors from emotional cues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rgbClr val="202124"/>
              </a:solidFill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Marketing and Customer Experience</a:t>
            </a:r>
          </a:p>
          <a:p>
            <a:r>
              <a:rPr lang="en-US" b="1" dirty="0">
                <a:solidFill>
                  <a:srgbClr val="202124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auge consumer reactions to products, services,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04DDF-7072-B227-03E9-C59957E0FF85}"/>
              </a:ext>
            </a:extLst>
          </p:cNvPr>
          <p:cNvSpPr txBox="1"/>
          <p:nvPr/>
        </p:nvSpPr>
        <p:spPr>
          <a:xfrm>
            <a:off x="6883162" y="3687292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 using speech signals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03B33-0E2F-21B5-5C69-D6578D5829AE}"/>
              </a:ext>
            </a:extLst>
          </p:cNvPr>
          <p:cNvGrpSpPr/>
          <p:nvPr/>
        </p:nvGrpSpPr>
        <p:grpSpPr>
          <a:xfrm>
            <a:off x="6096000" y="2135220"/>
            <a:ext cx="5823946" cy="1293780"/>
            <a:chOff x="6092747" y="1876929"/>
            <a:chExt cx="5823946" cy="129378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85287B-E407-8132-1BE1-F3FC4E2B8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747" y="1909284"/>
              <a:ext cx="1261425" cy="12614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54863E2-9DC8-2FD2-CD21-EFD46158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145" y="1876929"/>
              <a:ext cx="1261425" cy="1261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AF8570F-B5CC-9964-DCE7-6285AD2CA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891200" y="1960857"/>
              <a:ext cx="505423" cy="5054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4E319C8-EFF3-485E-ACDD-F3660A2D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780" y="2503679"/>
              <a:ext cx="476844" cy="47684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2C489B-C70A-A587-94AA-D0F1E0329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3" y="2520268"/>
              <a:ext cx="473067" cy="47306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BF8CF87-F5EF-FF7D-4AFA-BA7182C2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35622" y="2520269"/>
              <a:ext cx="473066" cy="47306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E22211-2391-6A9A-999C-DE34171D0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443624" y="1960857"/>
              <a:ext cx="473069" cy="4730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28766DB-034D-C3ED-C282-3744B13C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4" y="2013803"/>
              <a:ext cx="473066" cy="47306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5867F49-19CC-46EE-7D57-DA36C54B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852" y="1994915"/>
              <a:ext cx="473066" cy="47306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E8E40EF-5E1E-64C0-B71F-F481FABB975F}"/>
                </a:ext>
              </a:extLst>
            </p:cNvPr>
            <p:cNvCxnSpPr>
              <a:cxnSpLocks/>
            </p:cNvCxnSpPr>
            <p:nvPr/>
          </p:nvCxnSpPr>
          <p:spPr>
            <a:xfrm>
              <a:off x="7485530" y="2454072"/>
              <a:ext cx="3689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3BD151-8206-6406-E9BE-DDBC9C872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68117" y="2436339"/>
              <a:ext cx="3669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06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BB8B6-9A95-D20F-F18D-FEDAA95C00AA}"/>
              </a:ext>
            </a:extLst>
          </p:cNvPr>
          <p:cNvSpPr txBox="1"/>
          <p:nvPr/>
        </p:nvSpPr>
        <p:spPr>
          <a:xfrm>
            <a:off x="4491132" y="0"/>
            <a:ext cx="447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Speech Emotion Recognition (SER)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64C47-3041-D732-3594-DDE1C5108B45}"/>
              </a:ext>
            </a:extLst>
          </p:cNvPr>
          <p:cNvSpPr txBox="1"/>
          <p:nvPr/>
        </p:nvSpPr>
        <p:spPr>
          <a:xfrm>
            <a:off x="388121" y="605100"/>
            <a:ext cx="65326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Advantages of Emotion Recognition from speech signals:</a:t>
            </a:r>
          </a:p>
          <a:p>
            <a:endParaRPr lang="en-US" dirty="0"/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Non-Intrusive and Privacy-Friendly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O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nly audio input is required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dirty="0">
                <a:solidFill>
                  <a:srgbClr val="202124"/>
                </a:solidFill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ameras capture visual data, intruding on privacy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Effective in Low-Visibility Conditions </a:t>
            </a:r>
          </a:p>
          <a:p>
            <a:r>
              <a:rPr lang="en-US" b="1" dirty="0">
                <a:solidFill>
                  <a:srgbClr val="202124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W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orks in low-light, dark, or visually obstructed environments</a:t>
            </a: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Suitable for phone calls or virtual meetings without video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Unobstructed by Physical Appearance or Expression Limitations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an detect emotions even if a person’s face is obscured, hidden, or masked, </a:t>
            </a:r>
            <a:r>
              <a:rPr lang="en-US" dirty="0" err="1">
                <a:solidFill>
                  <a:srgbClr val="202124"/>
                </a:solidFill>
              </a:rPr>
              <a:t>eg.</a:t>
            </a:r>
            <a:r>
              <a:rPr lang="en-US" dirty="0">
                <a:solidFill>
                  <a:srgbClr val="202124"/>
                </a:solidFill>
              </a:rPr>
              <a:t> i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 online meetings or while wearing face masks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Can detect emotions that are not strongly expressed in facial features,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eg.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sounds angry </a:t>
            </a:r>
            <a:r>
              <a:rPr lang="en-US" dirty="0">
                <a:solidFill>
                  <a:srgbClr val="202124"/>
                </a:solidFill>
              </a:rPr>
              <a:t>but the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facial expression is </a:t>
            </a:r>
            <a:r>
              <a:rPr lang="en-US" dirty="0">
                <a:solidFill>
                  <a:srgbClr val="202124"/>
                </a:solidFill>
              </a:rPr>
              <a:t>neutral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Works in Unstructured and Natural Conversations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Text-based approaches struggles with sarcasm, irony, or subtle emotions that aren’t conveyed in words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SER works while emotions are conveyed through tone, pitch, and vocal intonation, even if the words themselves are neutral.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415AD-846B-DEEC-4E92-60B9245C13E7}"/>
              </a:ext>
            </a:extLst>
          </p:cNvPr>
          <p:cNvGrpSpPr/>
          <p:nvPr/>
        </p:nvGrpSpPr>
        <p:grpSpPr>
          <a:xfrm>
            <a:off x="6096000" y="1249305"/>
            <a:ext cx="5823946" cy="1293780"/>
            <a:chOff x="6092747" y="1876929"/>
            <a:chExt cx="5823946" cy="12937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7E5F0F-4DCC-D5E2-BE61-79C2BF65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747" y="1909284"/>
              <a:ext cx="1261425" cy="1261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BDC6C6-E165-B551-2813-FE0E84D4B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145" y="1876929"/>
              <a:ext cx="1261425" cy="1261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FD5407-2CC5-BF71-32E7-EC84BA23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891200" y="1960857"/>
              <a:ext cx="505423" cy="5054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2C1C97-5FA0-FE6A-8A90-ADE99759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780" y="2503679"/>
              <a:ext cx="476844" cy="4768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5911B1-69BC-4E12-0D9A-135AC2771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3" y="2520268"/>
              <a:ext cx="473067" cy="4730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732D13-7A7D-60F1-3619-E3060D30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35622" y="2520269"/>
              <a:ext cx="473066" cy="4730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408A10-84D1-5D0D-488A-67854682A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443624" y="1960857"/>
              <a:ext cx="473069" cy="4730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C9381A-9814-AE8E-5547-D5D0F2A8B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4" y="2013803"/>
              <a:ext cx="473066" cy="47306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A9C6E5-1D4D-E703-4968-314CB62D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852" y="1994915"/>
              <a:ext cx="473066" cy="473066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438067C-B9A6-93A3-7C8D-C48851869E3A}"/>
                </a:ext>
              </a:extLst>
            </p:cNvPr>
            <p:cNvCxnSpPr>
              <a:cxnSpLocks/>
            </p:cNvCxnSpPr>
            <p:nvPr/>
          </p:nvCxnSpPr>
          <p:spPr>
            <a:xfrm>
              <a:off x="7485530" y="2454072"/>
              <a:ext cx="3689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ED6B99-D937-E1CE-2CE0-A5C0A94D9150}"/>
                </a:ext>
              </a:extLst>
            </p:cNvPr>
            <p:cNvCxnSpPr>
              <a:cxnSpLocks/>
            </p:cNvCxnSpPr>
            <p:nvPr/>
          </p:nvCxnSpPr>
          <p:spPr>
            <a:xfrm>
              <a:off x="9368117" y="2436339"/>
              <a:ext cx="3669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02DFED-105C-030A-FBC4-76DC0B89A276}"/>
              </a:ext>
            </a:extLst>
          </p:cNvPr>
          <p:cNvSpPr txBox="1"/>
          <p:nvPr/>
        </p:nvSpPr>
        <p:spPr>
          <a:xfrm>
            <a:off x="6886415" y="3059668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 using speech signals</a:t>
            </a:r>
          </a:p>
        </p:txBody>
      </p:sp>
    </p:spTree>
    <p:extLst>
      <p:ext uri="{BB962C8B-B14F-4D97-AF65-F5344CB8AC3E}">
        <p14:creationId xmlns:p14="http://schemas.microsoft.com/office/powerpoint/2010/main" val="50254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CDC9E-1E14-9363-702E-5B4E7B0126D0}"/>
              </a:ext>
            </a:extLst>
          </p:cNvPr>
          <p:cNvSpPr txBox="1"/>
          <p:nvPr/>
        </p:nvSpPr>
        <p:spPr>
          <a:xfrm>
            <a:off x="4257900" y="0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Emotional Speech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AB5732-7105-113B-343E-7697C7C3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06280"/>
              </p:ext>
            </p:extLst>
          </p:nvPr>
        </p:nvGraphicFramePr>
        <p:xfrm>
          <a:off x="378753" y="3300377"/>
          <a:ext cx="11331388" cy="24732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32847">
                  <a:extLst>
                    <a:ext uri="{9D8B030D-6E8A-4147-A177-3AD203B41FA5}">
                      <a16:colId xmlns:a16="http://schemas.microsoft.com/office/drawing/2014/main" val="2240823996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1496348032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39572366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2121440961"/>
                    </a:ext>
                  </a:extLst>
                </a:gridCol>
              </a:tblGrid>
              <a:tr h="382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Extracted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742550"/>
                  </a:ext>
                </a:extLst>
              </a:tr>
              <a:tr h="1187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Time &amp; Freq domain Features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Ensembling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(CNNs), B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-FCN), C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 with transformer) Networks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99.857 %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2272"/>
                  </a:ext>
                </a:extLst>
              </a:tr>
              <a:tr h="901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 Spectrogram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CNN+LSTM+Attention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268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6EB1ED-FF11-1360-C076-F59990E18A6E}"/>
              </a:ext>
            </a:extLst>
          </p:cNvPr>
          <p:cNvSpPr txBox="1"/>
          <p:nvPr/>
        </p:nvSpPr>
        <p:spPr>
          <a:xfrm>
            <a:off x="-1" y="645789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[6] </a:t>
            </a:r>
            <a:r>
              <a:rPr lang="en-US" sz="1000" dirty="0" err="1"/>
              <a:t>Mengsheng</a:t>
            </a:r>
            <a:r>
              <a:rPr lang="en-US" sz="1000" dirty="0"/>
              <a:t> Wang, Hongbin Ma, Yingli Wang, </a:t>
            </a:r>
            <a:r>
              <a:rPr lang="en-US" sz="1000" dirty="0" err="1"/>
              <a:t>Xianhe</a:t>
            </a:r>
            <a:r>
              <a:rPr lang="en-US" sz="1000" dirty="0"/>
              <a:t> Sun, Design of smart home system speech emotion recognition model based on ensemble deep learning and feature fusion. </a:t>
            </a:r>
            <a:r>
              <a:rPr lang="en-US" sz="1000">
                <a:hlinkClick r:id="rId2"/>
              </a:rPr>
              <a:t>https://doi.org/10.1016/j.apacoust.2024.109886</a:t>
            </a:r>
            <a:r>
              <a:rPr lang="en-US" sz="1000"/>
              <a:t> </a:t>
            </a:r>
            <a:r>
              <a:rPr lang="en-US" sz="1000" dirty="0"/>
              <a:t>	</a:t>
            </a:r>
          </a:p>
          <a:p>
            <a:r>
              <a:rPr lang="en-US" sz="1000" dirty="0"/>
              <a:t>[7] 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Singh J,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Saheer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LB, Faust O. Speech Emotion Recognition Using Attention Model. 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International Journal of Environmental Research and Public Health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. 2023; 20(6):5140. </a:t>
            </a:r>
            <a:r>
              <a:rPr lang="en-US" sz="1000" b="0" i="0" dirty="0">
                <a:solidFill>
                  <a:srgbClr val="222222"/>
                </a:solidFill>
                <a:effectLst/>
                <a:hlinkClick r:id="rId3"/>
              </a:rPr>
              <a:t>https://doi.org/10.3390/ijerph20065140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5FF6C-DB7A-A50A-5354-5F5DA86C0E3B}"/>
              </a:ext>
            </a:extLst>
          </p:cNvPr>
          <p:cNvSpPr txBox="1"/>
          <p:nvPr/>
        </p:nvSpPr>
        <p:spPr>
          <a:xfrm>
            <a:off x="5272601" y="2524662"/>
            <a:ext cx="164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Prior 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46C2-E299-0A04-9408-3B12F021B2AC}"/>
              </a:ext>
            </a:extLst>
          </p:cNvPr>
          <p:cNvSpPr txBox="1"/>
          <p:nvPr/>
        </p:nvSpPr>
        <p:spPr>
          <a:xfrm>
            <a:off x="378753" y="770336"/>
            <a:ext cx="4573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Toronto Emotional Speech Set (TESS)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2800 speech samples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 actors, 1400 samples per speaker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7 different emotion classes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400 sample audios for each of the classes</a:t>
            </a:r>
          </a:p>
        </p:txBody>
      </p:sp>
    </p:spTree>
    <p:extLst>
      <p:ext uri="{BB962C8B-B14F-4D97-AF65-F5344CB8AC3E}">
        <p14:creationId xmlns:p14="http://schemas.microsoft.com/office/powerpoint/2010/main" val="209835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9ABD2-5036-A0EA-F083-289F8AEA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1" y="1153158"/>
            <a:ext cx="1106380" cy="110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640D4-1FCA-93CC-3F25-C28EFB4C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01" y="1274979"/>
            <a:ext cx="1488141" cy="65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93054-D729-5C65-7FCF-84CEABF67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9859" y="3938598"/>
            <a:ext cx="1498632" cy="149863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CDB1A5F-4741-1E5D-169A-6B8E779A6C25}"/>
              </a:ext>
            </a:extLst>
          </p:cNvPr>
          <p:cNvGrpSpPr/>
          <p:nvPr/>
        </p:nvGrpSpPr>
        <p:grpSpPr>
          <a:xfrm rot="16200000">
            <a:off x="10612026" y="877006"/>
            <a:ext cx="493058" cy="1692217"/>
            <a:chOff x="5710518" y="916512"/>
            <a:chExt cx="493058" cy="1692217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C0BDC616-4671-D2A0-9A86-D79C3F741ED1}"/>
                </a:ext>
              </a:extLst>
            </p:cNvPr>
            <p:cNvSpPr/>
            <p:nvPr/>
          </p:nvSpPr>
          <p:spPr>
            <a:xfrm>
              <a:off x="5710518" y="216311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7D1CDFBB-A06D-A700-64DE-DEC6DF5BD1E2}"/>
                </a:ext>
              </a:extLst>
            </p:cNvPr>
            <p:cNvSpPr/>
            <p:nvPr/>
          </p:nvSpPr>
          <p:spPr>
            <a:xfrm>
              <a:off x="5710518" y="1837341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1D4E04C-AE1C-2213-A652-D86274B64E25}"/>
                </a:ext>
              </a:extLst>
            </p:cNvPr>
            <p:cNvSpPr/>
            <p:nvPr/>
          </p:nvSpPr>
          <p:spPr>
            <a:xfrm>
              <a:off x="5710518" y="151156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3DE8A023-3DF2-A92D-B6CF-785F69DB0B01}"/>
                </a:ext>
              </a:extLst>
            </p:cNvPr>
            <p:cNvSpPr/>
            <p:nvPr/>
          </p:nvSpPr>
          <p:spPr>
            <a:xfrm>
              <a:off x="5710518" y="1212685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A735035-E6BE-D978-792B-95423C50EF99}"/>
                </a:ext>
              </a:extLst>
            </p:cNvPr>
            <p:cNvSpPr/>
            <p:nvPr/>
          </p:nvSpPr>
          <p:spPr>
            <a:xfrm>
              <a:off x="5710518" y="916512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EE63E6-8457-DA9F-669A-AE62FDEF89CC}"/>
              </a:ext>
            </a:extLst>
          </p:cNvPr>
          <p:cNvGrpSpPr/>
          <p:nvPr/>
        </p:nvGrpSpPr>
        <p:grpSpPr>
          <a:xfrm>
            <a:off x="7117445" y="3229164"/>
            <a:ext cx="1337221" cy="2894855"/>
            <a:chOff x="5859080" y="3647953"/>
            <a:chExt cx="1337221" cy="289485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2787FE1-6D88-2A82-FC5D-D792300A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4481743"/>
              <a:ext cx="370554" cy="37055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4230EE-6614-5614-441D-7EB099CED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533" y="3647953"/>
              <a:ext cx="370554" cy="37055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F8F417-0D82-7D26-40FE-13127942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667" y="6167174"/>
              <a:ext cx="375634" cy="3756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B7B377-5187-7383-9534-D2B5DE3C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5743365"/>
              <a:ext cx="368863" cy="36886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A30DC4C-FB82-3FC3-29C3-49BD0235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5322258"/>
              <a:ext cx="373943" cy="3739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05F9225-E277-4D44-E4EE-80A50D2C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4902847"/>
              <a:ext cx="372247" cy="37224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4E012F-41C0-CC92-F307-AD2A23034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533" y="4065671"/>
              <a:ext cx="370554" cy="3705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86E0C-DBD8-9EF1-A6B1-3AF6A9BCF6AE}"/>
                </a:ext>
              </a:extLst>
            </p:cNvPr>
            <p:cNvSpPr txBox="1"/>
            <p:nvPr/>
          </p:nvSpPr>
          <p:spPr>
            <a:xfrm>
              <a:off x="6033776" y="3648564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Angry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C40015-A3D8-4C41-EFC5-6CBD39D5C634}"/>
                </a:ext>
              </a:extLst>
            </p:cNvPr>
            <p:cNvSpPr txBox="1"/>
            <p:nvPr/>
          </p:nvSpPr>
          <p:spPr>
            <a:xfrm>
              <a:off x="5981582" y="4875488"/>
              <a:ext cx="786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Happy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750DEE-7C5C-BA71-FE66-7FA74A2535C7}"/>
                </a:ext>
              </a:extLst>
            </p:cNvPr>
            <p:cNvSpPr txBox="1"/>
            <p:nvPr/>
          </p:nvSpPr>
          <p:spPr>
            <a:xfrm>
              <a:off x="5902843" y="4061060"/>
              <a:ext cx="86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Disgust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C0F753-9773-FCE7-72FE-979520AB4B99}"/>
                </a:ext>
              </a:extLst>
            </p:cNvPr>
            <p:cNvSpPr txBox="1"/>
            <p:nvPr/>
          </p:nvSpPr>
          <p:spPr>
            <a:xfrm>
              <a:off x="5859080" y="6167828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Surprise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80FA05-1112-CCA3-DE49-E63EBC8327B0}"/>
                </a:ext>
              </a:extLst>
            </p:cNvPr>
            <p:cNvSpPr txBox="1"/>
            <p:nvPr/>
          </p:nvSpPr>
          <p:spPr>
            <a:xfrm>
              <a:off x="6139348" y="574420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9F72C-BF10-526B-5C75-AB81B21BBECD}"/>
                </a:ext>
              </a:extLst>
            </p:cNvPr>
            <p:cNvSpPr txBox="1"/>
            <p:nvPr/>
          </p:nvSpPr>
          <p:spPr>
            <a:xfrm>
              <a:off x="6104179" y="4482354"/>
              <a:ext cx="593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9A1294-C9E2-5231-EBE0-9B9EC7932EDF}"/>
                </a:ext>
              </a:extLst>
            </p:cNvPr>
            <p:cNvSpPr txBox="1"/>
            <p:nvPr/>
          </p:nvSpPr>
          <p:spPr>
            <a:xfrm>
              <a:off x="5891910" y="5320584"/>
              <a:ext cx="88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Neutral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5A02183-969C-FDF8-8CF7-BC1EDAF23825}"/>
              </a:ext>
            </a:extLst>
          </p:cNvPr>
          <p:cNvSpPr txBox="1"/>
          <p:nvPr/>
        </p:nvSpPr>
        <p:spPr>
          <a:xfrm>
            <a:off x="658838" y="222668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Subject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A5A2F-43EC-490C-6EA4-96BD38913137}"/>
              </a:ext>
            </a:extLst>
          </p:cNvPr>
          <p:cNvSpPr txBox="1"/>
          <p:nvPr/>
        </p:nvSpPr>
        <p:spPr>
          <a:xfrm>
            <a:off x="246577" y="713713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Capturing Speech Signal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669B7B-5ED7-835F-2281-F325656072FA}"/>
              </a:ext>
            </a:extLst>
          </p:cNvPr>
          <p:cNvSpPr txBox="1"/>
          <p:nvPr/>
        </p:nvSpPr>
        <p:spPr>
          <a:xfrm>
            <a:off x="3520407" y="713713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B07C63-E57D-FAD7-B3E8-AEBB1497E654}"/>
              </a:ext>
            </a:extLst>
          </p:cNvPr>
          <p:cNvSpPr txBox="1"/>
          <p:nvPr/>
        </p:nvSpPr>
        <p:spPr>
          <a:xfrm>
            <a:off x="3110752" y="2084286"/>
            <a:ext cx="253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Offset &amp; Clipping Duration/ Zero Padding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872F69E-98AB-7489-BFDE-065E10910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5343"/>
              </p:ext>
            </p:extLst>
          </p:nvPr>
        </p:nvGraphicFramePr>
        <p:xfrm>
          <a:off x="6444165" y="1209172"/>
          <a:ext cx="2090970" cy="1010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90970">
                  <a:extLst>
                    <a:ext uri="{9D8B030D-6E8A-4147-A177-3AD203B41FA5}">
                      <a16:colId xmlns:a16="http://schemas.microsoft.com/office/drawing/2014/main" val="2718323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Extraction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Mel-Frequency Cepstral 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4136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943BD4-5177-551E-EEE4-F1316096316C}"/>
              </a:ext>
            </a:extLst>
          </p:cNvPr>
          <p:cNvCxnSpPr>
            <a:cxnSpLocks/>
          </p:cNvCxnSpPr>
          <p:nvPr/>
        </p:nvCxnSpPr>
        <p:spPr>
          <a:xfrm>
            <a:off x="243615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E9295B-5D53-44BC-A084-CAF3C6BFC586}"/>
              </a:ext>
            </a:extLst>
          </p:cNvPr>
          <p:cNvSpPr txBox="1"/>
          <p:nvPr/>
        </p:nvSpPr>
        <p:spPr>
          <a:xfrm>
            <a:off x="10105339" y="1030545"/>
            <a:ext cx="1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220C13-7787-23E3-26EC-CE777CB7CFC4}"/>
              </a:ext>
            </a:extLst>
          </p:cNvPr>
          <p:cNvCxnSpPr>
            <a:cxnSpLocks/>
          </p:cNvCxnSpPr>
          <p:nvPr/>
        </p:nvCxnSpPr>
        <p:spPr>
          <a:xfrm>
            <a:off x="5528982" y="1755526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47CF74-50F2-C094-FD1E-A1524537889A}"/>
              </a:ext>
            </a:extLst>
          </p:cNvPr>
          <p:cNvCxnSpPr>
            <a:cxnSpLocks/>
          </p:cNvCxnSpPr>
          <p:nvPr/>
        </p:nvCxnSpPr>
        <p:spPr>
          <a:xfrm>
            <a:off x="901956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A0EA45-EC3F-5A52-3E99-E1D261B57F77}"/>
              </a:ext>
            </a:extLst>
          </p:cNvPr>
          <p:cNvCxnSpPr>
            <a:cxnSpLocks/>
          </p:cNvCxnSpPr>
          <p:nvPr/>
        </p:nvCxnSpPr>
        <p:spPr>
          <a:xfrm rot="5400000">
            <a:off x="10403212" y="2621410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A596B0E-09ED-93D7-06F0-E3D937FAC4F4}"/>
              </a:ext>
            </a:extLst>
          </p:cNvPr>
          <p:cNvGrpSpPr/>
          <p:nvPr/>
        </p:nvGrpSpPr>
        <p:grpSpPr>
          <a:xfrm>
            <a:off x="8676806" y="3411970"/>
            <a:ext cx="975673" cy="2573447"/>
            <a:chOff x="8645118" y="3877359"/>
            <a:chExt cx="975673" cy="257344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F51E193-2FD8-A29A-1374-1703C0023402}"/>
                </a:ext>
              </a:extLst>
            </p:cNvPr>
            <p:cNvCxnSpPr/>
            <p:nvPr/>
          </p:nvCxnSpPr>
          <p:spPr>
            <a:xfrm flipH="1">
              <a:off x="8661528" y="4702425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C70205-EAA2-DEFC-9169-CA506E7066CE}"/>
                </a:ext>
              </a:extLst>
            </p:cNvPr>
            <p:cNvCxnSpPr/>
            <p:nvPr/>
          </p:nvCxnSpPr>
          <p:spPr>
            <a:xfrm flipH="1">
              <a:off x="8646288" y="5558702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889DEF-1376-A4C0-56DD-FBBABA1F91C3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56" y="3877359"/>
              <a:ext cx="4721" cy="25734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F1A794-6AAA-2E84-6888-D266C8C60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7356" y="5142541"/>
              <a:ext cx="48343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E715714-7D45-D105-9DD8-2F5E0C4B3539}"/>
                </a:ext>
              </a:extLst>
            </p:cNvPr>
            <p:cNvCxnSpPr/>
            <p:nvPr/>
          </p:nvCxnSpPr>
          <p:spPr>
            <a:xfrm flipH="1">
              <a:off x="8661527" y="5147219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1E1F5E-6409-D37C-5E3A-D4EB9BD5F724}"/>
                </a:ext>
              </a:extLst>
            </p:cNvPr>
            <p:cNvCxnSpPr/>
            <p:nvPr/>
          </p:nvCxnSpPr>
          <p:spPr>
            <a:xfrm flipH="1">
              <a:off x="8645119" y="5979068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169B458-D680-7001-8A47-CD69D117B497}"/>
                </a:ext>
              </a:extLst>
            </p:cNvPr>
            <p:cNvCxnSpPr/>
            <p:nvPr/>
          </p:nvCxnSpPr>
          <p:spPr>
            <a:xfrm flipH="1">
              <a:off x="8645118" y="6422567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55C35D-5C73-3569-5883-A98C782FEE55}"/>
                </a:ext>
              </a:extLst>
            </p:cNvPr>
            <p:cNvCxnSpPr/>
            <p:nvPr/>
          </p:nvCxnSpPr>
          <p:spPr>
            <a:xfrm flipH="1">
              <a:off x="8672739" y="3904707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8A208B3-9A3B-2FBF-1E65-DDAC072C5F6B}"/>
                </a:ext>
              </a:extLst>
            </p:cNvPr>
            <p:cNvCxnSpPr/>
            <p:nvPr/>
          </p:nvCxnSpPr>
          <p:spPr>
            <a:xfrm flipH="1">
              <a:off x="8660357" y="4289855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8AF64F-F615-7190-64C7-58CEBF6498C0}"/>
              </a:ext>
            </a:extLst>
          </p:cNvPr>
          <p:cNvSpPr txBox="1"/>
          <p:nvPr/>
        </p:nvSpPr>
        <p:spPr>
          <a:xfrm>
            <a:off x="6966731" y="2730617"/>
            <a:ext cx="21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3D0844-ABEE-3B94-2E6A-F3CB8A96A45A}"/>
              </a:ext>
            </a:extLst>
          </p:cNvPr>
          <p:cNvSpPr txBox="1"/>
          <p:nvPr/>
        </p:nvSpPr>
        <p:spPr>
          <a:xfrm>
            <a:off x="9862441" y="3223916"/>
            <a:ext cx="165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Classifiers e.g., 1-D CNN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FE4838-30FA-620B-EC46-E5FCDAC9ADCB}"/>
              </a:ext>
            </a:extLst>
          </p:cNvPr>
          <p:cNvSpPr txBox="1"/>
          <p:nvPr/>
        </p:nvSpPr>
        <p:spPr>
          <a:xfrm>
            <a:off x="4802796" y="54992"/>
            <a:ext cx="2434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Proposed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A539E-82DC-56A8-925F-2CD1BB9BEEDF}"/>
              </a:ext>
            </a:extLst>
          </p:cNvPr>
          <p:cNvSpPr txBox="1"/>
          <p:nvPr/>
        </p:nvSpPr>
        <p:spPr>
          <a:xfrm>
            <a:off x="8748059" y="1251119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1470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EE599-02FA-48C2-D6A6-77B9C40EE084}"/>
              </a:ext>
            </a:extLst>
          </p:cNvPr>
          <p:cNvSpPr txBox="1"/>
          <p:nvPr/>
        </p:nvSpPr>
        <p:spPr>
          <a:xfrm>
            <a:off x="4802796" y="54992"/>
            <a:ext cx="2280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Feature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E9AB3-C8F1-B09D-CDED-867111FF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1" y="1153158"/>
            <a:ext cx="1106380" cy="1106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D79EB-727B-9FF3-7130-06B5114B65E0}"/>
              </a:ext>
            </a:extLst>
          </p:cNvPr>
          <p:cNvSpPr txBox="1"/>
          <p:nvPr/>
        </p:nvSpPr>
        <p:spPr>
          <a:xfrm>
            <a:off x="658838" y="222668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Subject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A1526-5A49-1DD3-2A96-AEBDCB5EA428}"/>
              </a:ext>
            </a:extLst>
          </p:cNvPr>
          <p:cNvSpPr txBox="1"/>
          <p:nvPr/>
        </p:nvSpPr>
        <p:spPr>
          <a:xfrm>
            <a:off x="246577" y="713713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Capturing Speech Signal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863FE5-69EC-10FE-2801-4A7E4151E997}"/>
              </a:ext>
            </a:extLst>
          </p:cNvPr>
          <p:cNvCxnSpPr>
            <a:cxnSpLocks/>
          </p:cNvCxnSpPr>
          <p:nvPr/>
        </p:nvCxnSpPr>
        <p:spPr>
          <a:xfrm>
            <a:off x="243615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E7FE94-B71F-F110-C364-A97217AC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01" y="1083045"/>
            <a:ext cx="4036400" cy="1345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BE2AB4-FCB4-9C8F-A145-C379B37A0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83" y="485879"/>
            <a:ext cx="4243940" cy="2829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A592-C09F-C622-5A88-A93ADE0AC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94" y="3542829"/>
            <a:ext cx="4490517" cy="2993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77E1B6-0B91-87FB-B8E4-24D37E5A1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61" y="3542829"/>
            <a:ext cx="4243940" cy="28292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BF953C-FFCB-6D74-8F94-648EBDD22E06}"/>
              </a:ext>
            </a:extLst>
          </p:cNvPr>
          <p:cNvGrpSpPr/>
          <p:nvPr/>
        </p:nvGrpSpPr>
        <p:grpSpPr>
          <a:xfrm rot="5400000" flipH="1">
            <a:off x="922236" y="4133659"/>
            <a:ext cx="493058" cy="1692217"/>
            <a:chOff x="5710518" y="916512"/>
            <a:chExt cx="493058" cy="1692217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5C011394-3499-414B-65E4-B77D5CEA4C5B}"/>
                </a:ext>
              </a:extLst>
            </p:cNvPr>
            <p:cNvSpPr/>
            <p:nvPr/>
          </p:nvSpPr>
          <p:spPr>
            <a:xfrm>
              <a:off x="5710518" y="216311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169A9B52-B55B-9FDC-8483-8B627D5D0716}"/>
                </a:ext>
              </a:extLst>
            </p:cNvPr>
            <p:cNvSpPr/>
            <p:nvPr/>
          </p:nvSpPr>
          <p:spPr>
            <a:xfrm>
              <a:off x="5710518" y="1837341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850A81F1-3061-4ADF-F8CA-1A9AF9389CA2}"/>
                </a:ext>
              </a:extLst>
            </p:cNvPr>
            <p:cNvSpPr/>
            <p:nvPr/>
          </p:nvSpPr>
          <p:spPr>
            <a:xfrm>
              <a:off x="5710518" y="151156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AF378011-0282-83D7-6B91-B95634042C15}"/>
                </a:ext>
              </a:extLst>
            </p:cNvPr>
            <p:cNvSpPr/>
            <p:nvPr/>
          </p:nvSpPr>
          <p:spPr>
            <a:xfrm>
              <a:off x="5710518" y="1212685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2586A8E7-2E1A-C0DD-653F-E9F6625B4417}"/>
                </a:ext>
              </a:extLst>
            </p:cNvPr>
            <p:cNvSpPr/>
            <p:nvPr/>
          </p:nvSpPr>
          <p:spPr>
            <a:xfrm>
              <a:off x="5710518" y="916512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78C3634-F3B5-5AD0-F481-62F4740D3DF9}"/>
              </a:ext>
            </a:extLst>
          </p:cNvPr>
          <p:cNvSpPr txBox="1"/>
          <p:nvPr/>
        </p:nvSpPr>
        <p:spPr>
          <a:xfrm>
            <a:off x="415549" y="4287198"/>
            <a:ext cx="1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A7304-130C-02F5-2415-775F4A2B691F}"/>
              </a:ext>
            </a:extLst>
          </p:cNvPr>
          <p:cNvCxnSpPr>
            <a:cxnSpLocks/>
          </p:cNvCxnSpPr>
          <p:nvPr/>
        </p:nvCxnSpPr>
        <p:spPr>
          <a:xfrm flipH="1">
            <a:off x="2396678" y="5026620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30A55-3569-39AE-FDFC-F726438B7D22}"/>
              </a:ext>
            </a:extLst>
          </p:cNvPr>
          <p:cNvSpPr txBox="1"/>
          <p:nvPr/>
        </p:nvSpPr>
        <p:spPr>
          <a:xfrm>
            <a:off x="2183049" y="4548572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D7AF4-AA38-23DB-A2C7-0A01F78F5834}"/>
              </a:ext>
            </a:extLst>
          </p:cNvPr>
          <p:cNvCxnSpPr>
            <a:cxnSpLocks/>
          </p:cNvCxnSpPr>
          <p:nvPr/>
        </p:nvCxnSpPr>
        <p:spPr>
          <a:xfrm>
            <a:off x="7083228" y="1782852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E8E688-1057-8DB0-287D-A954DCA5FA5C}"/>
              </a:ext>
            </a:extLst>
          </p:cNvPr>
          <p:cNvCxnSpPr>
            <a:cxnSpLocks/>
          </p:cNvCxnSpPr>
          <p:nvPr/>
        </p:nvCxnSpPr>
        <p:spPr>
          <a:xfrm>
            <a:off x="9874999" y="3338882"/>
            <a:ext cx="0" cy="40789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5F15BB-E5AB-FC94-ECC3-572F49F7F4EE}"/>
              </a:ext>
            </a:extLst>
          </p:cNvPr>
          <p:cNvCxnSpPr>
            <a:cxnSpLocks/>
          </p:cNvCxnSpPr>
          <p:nvPr/>
        </p:nvCxnSpPr>
        <p:spPr>
          <a:xfrm flipH="1">
            <a:off x="6935814" y="5039668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13B332-104F-30FE-B612-CAF926103C63}"/>
              </a:ext>
            </a:extLst>
          </p:cNvPr>
          <p:cNvSpPr txBox="1"/>
          <p:nvPr/>
        </p:nvSpPr>
        <p:spPr>
          <a:xfrm>
            <a:off x="6981839" y="4582644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B15A6-DB74-B62C-A6AF-6D6346F3E57E}"/>
              </a:ext>
            </a:extLst>
          </p:cNvPr>
          <p:cNvSpPr txBox="1"/>
          <p:nvPr/>
        </p:nvSpPr>
        <p:spPr>
          <a:xfrm>
            <a:off x="9989325" y="3290279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 Scale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E8DDF-CEB7-43BC-C67C-CA9645CC5E73}"/>
              </a:ext>
            </a:extLst>
          </p:cNvPr>
          <p:cNvSpPr txBox="1"/>
          <p:nvPr/>
        </p:nvSpPr>
        <p:spPr>
          <a:xfrm>
            <a:off x="7045628" y="13258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STFT</a:t>
            </a:r>
          </a:p>
        </p:txBody>
      </p:sp>
    </p:spTree>
    <p:extLst>
      <p:ext uri="{BB962C8B-B14F-4D97-AF65-F5344CB8AC3E}">
        <p14:creationId xmlns:p14="http://schemas.microsoft.com/office/powerpoint/2010/main" val="2382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5720AF-9316-80CD-F964-25078C89E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26567"/>
              </p:ext>
            </p:extLst>
          </p:nvPr>
        </p:nvGraphicFramePr>
        <p:xfrm>
          <a:off x="932328" y="1232646"/>
          <a:ext cx="4408350" cy="2743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04175">
                  <a:extLst>
                    <a:ext uri="{9D8B030D-6E8A-4147-A177-3AD203B41FA5}">
                      <a16:colId xmlns:a16="http://schemas.microsoft.com/office/drawing/2014/main" val="3493792066"/>
                    </a:ext>
                  </a:extLst>
                </a:gridCol>
                <a:gridCol w="2204175">
                  <a:extLst>
                    <a:ext uri="{9D8B030D-6E8A-4147-A177-3AD203B41FA5}">
                      <a16:colId xmlns:a16="http://schemas.microsoft.com/office/drawing/2014/main" val="31518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7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78.39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6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98.21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6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96.96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82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5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851910-49CE-21F3-79F3-AD22664EC280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1DD1F-44BB-9D08-E6B7-DDDB5C640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6832" r="13734" b="2280"/>
          <a:stretch/>
        </p:blipFill>
        <p:spPr>
          <a:xfrm>
            <a:off x="6096000" y="744070"/>
            <a:ext cx="5808738" cy="5369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95E50-22E5-0F69-37B7-D6879FA84D35}"/>
              </a:ext>
            </a:extLst>
          </p:cNvPr>
          <p:cNvSpPr txBox="1"/>
          <p:nvPr/>
        </p:nvSpPr>
        <p:spPr>
          <a:xfrm>
            <a:off x="7302212" y="6172065"/>
            <a:ext cx="339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Results obtained using 1D CNN</a:t>
            </a:r>
          </a:p>
        </p:txBody>
      </p:sp>
    </p:spTree>
    <p:extLst>
      <p:ext uri="{BB962C8B-B14F-4D97-AF65-F5344CB8AC3E}">
        <p14:creationId xmlns:p14="http://schemas.microsoft.com/office/powerpoint/2010/main" val="10660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62A4D-321F-1F51-64BB-4CD587B39FA6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6D63E-7831-9373-221A-E6056DE91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813103"/>
            <a:ext cx="6096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63FF3-90EE-2FBD-ABC4-9B5B9B48C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813103"/>
            <a:ext cx="60960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695F4-1D35-E7DE-3653-88F77C56A398}"/>
              </a:ext>
            </a:extLst>
          </p:cNvPr>
          <p:cNvSpPr txBox="1"/>
          <p:nvPr/>
        </p:nvSpPr>
        <p:spPr>
          <a:xfrm>
            <a:off x="1002567" y="4801298"/>
            <a:ext cx="409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&amp; Testing Accuracy vs 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AFB4-B772-B09E-F26E-5177EA951648}"/>
              </a:ext>
            </a:extLst>
          </p:cNvPr>
          <p:cNvSpPr txBox="1"/>
          <p:nvPr/>
        </p:nvSpPr>
        <p:spPr>
          <a:xfrm>
            <a:off x="7343602" y="4801298"/>
            <a:ext cx="360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&amp; Testing Loss vs Epochs</a:t>
            </a:r>
          </a:p>
        </p:txBody>
      </p:sp>
    </p:spTree>
    <p:extLst>
      <p:ext uri="{BB962C8B-B14F-4D97-AF65-F5344CB8AC3E}">
        <p14:creationId xmlns:p14="http://schemas.microsoft.com/office/powerpoint/2010/main" val="281678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73EAD8-46CF-F70E-1054-7D232153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85852"/>
              </p:ext>
            </p:extLst>
          </p:nvPr>
        </p:nvGraphicFramePr>
        <p:xfrm>
          <a:off x="8381999" y="942190"/>
          <a:ext cx="3092824" cy="4937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3493792066"/>
                    </a:ext>
                  </a:extLst>
                </a:gridCol>
              </a:tblGrid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79884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(filters=128,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56035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69496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(filters=128,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61991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82308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5926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7843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5215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950447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94654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84728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(filters=512,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2838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15011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Flatten,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Dense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(256), BN,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Dense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(7,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593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A0979-8C59-7351-B3CC-87266C5A9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718"/>
              </p:ext>
            </p:extLst>
          </p:nvPr>
        </p:nvGraphicFramePr>
        <p:xfrm>
          <a:off x="394447" y="942190"/>
          <a:ext cx="7431744" cy="34495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9177">
                  <a:extLst>
                    <a:ext uri="{9D8B030D-6E8A-4147-A177-3AD203B41FA5}">
                      <a16:colId xmlns:a16="http://schemas.microsoft.com/office/drawing/2014/main" val="2240823996"/>
                    </a:ext>
                  </a:extLst>
                </a:gridCol>
                <a:gridCol w="2178423">
                  <a:extLst>
                    <a:ext uri="{9D8B030D-6E8A-4147-A177-3AD203B41FA5}">
                      <a16:colId xmlns:a16="http://schemas.microsoft.com/office/drawing/2014/main" val="1496348032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39572366"/>
                    </a:ext>
                  </a:extLst>
                </a:gridCol>
                <a:gridCol w="1407462">
                  <a:extLst>
                    <a:ext uri="{9D8B030D-6E8A-4147-A177-3AD203B41FA5}">
                      <a16:colId xmlns:a16="http://schemas.microsoft.com/office/drawing/2014/main" val="2121440961"/>
                    </a:ext>
                  </a:extLst>
                </a:gridCol>
              </a:tblGrid>
              <a:tr h="568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Extracted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742550"/>
                  </a:ext>
                </a:extLst>
              </a:tr>
              <a:tr h="12072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Time &amp; Freq domain Features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Ensembling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(CNNs),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-FCN),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 with transformer)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99.857 %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2272"/>
                  </a:ext>
                </a:extLst>
              </a:tr>
              <a:tr h="80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 Spectrogram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CNN+LSTM+Attention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26838"/>
                  </a:ext>
                </a:extLst>
              </a:tr>
              <a:tr h="80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MFCC (Flattened)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008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9D028A-91F1-EF5A-7937-DB2C2BBA9D76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BD3D8-23D8-A4E0-BF24-36E478CDB9C9}"/>
              </a:ext>
            </a:extLst>
          </p:cNvPr>
          <p:cNvSpPr txBox="1"/>
          <p:nvPr/>
        </p:nvSpPr>
        <p:spPr>
          <a:xfrm>
            <a:off x="8754211" y="6109312"/>
            <a:ext cx="234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1D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6054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771</Words>
  <Application>Microsoft Office PowerPoint</Application>
  <PresentationFormat>Widescreen</PresentationFormat>
  <Paragraphs>151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CharisSIL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0424062503 - MD. INTIKHAB SHAHRIAR HASAN</dc:creator>
  <cp:lastModifiedBy>0424062503 - MD. INTIKHAB SHAHRIAR HASAN</cp:lastModifiedBy>
  <cp:revision>125</cp:revision>
  <dcterms:created xsi:type="dcterms:W3CDTF">2024-10-21T13:14:49Z</dcterms:created>
  <dcterms:modified xsi:type="dcterms:W3CDTF">2025-01-05T19:32:39Z</dcterms:modified>
</cp:coreProperties>
</file>