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9" r:id="rId4"/>
    <p:sldId id="262" r:id="rId5"/>
    <p:sldId id="275" r:id="rId6"/>
    <p:sldId id="274" r:id="rId7"/>
    <p:sldId id="273" r:id="rId8"/>
    <p:sldId id="272" r:id="rId9"/>
    <p:sldId id="271" r:id="rId10"/>
    <p:sldId id="261" r:id="rId11"/>
    <p:sldId id="260" r:id="rId12"/>
    <p:sldId id="25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B7AF-6ECE-4D64-836C-6367FCC076C3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F517-121F-46C8-82B5-28911E006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F517-121F-46C8-82B5-28911E006F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BC29-3B43-4316-80F6-FDCA341012D2}" type="datetimeFigureOut">
              <a:rPr lang="en-US" smtClean="0"/>
              <a:pPr/>
              <a:t>23-Feb-25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818B-ACB9-45E2-BCDC-D543FA9F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b="1" dirty="0" smtClean="0"/>
              <a:t>GENERAL VIEW OF THE SMART GRID MARKET DRIVERS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Satisfy the need for increased integration of digital systems for increased </a:t>
            </a:r>
            <a:r>
              <a:rPr lang="en-US" b="1" dirty="0" smtClean="0"/>
              <a:t>efficiency </a:t>
            </a:r>
            <a:r>
              <a:rPr lang="en-US" b="1" dirty="0"/>
              <a:t>of the power system. </a:t>
            </a:r>
            <a:endParaRPr lang="en-US" b="1" dirty="0" smtClean="0"/>
          </a:p>
          <a:p>
            <a:pPr lvl="0"/>
            <a:r>
              <a:rPr lang="en-US" b="1" dirty="0" smtClean="0"/>
              <a:t>In </a:t>
            </a:r>
            <a:r>
              <a:rPr lang="en-US" b="1" dirty="0"/>
              <a:t>the restructured environment, the deregulated </a:t>
            </a:r>
            <a:r>
              <a:rPr lang="en-US" b="1" dirty="0" smtClean="0"/>
              <a:t>electric utility industry allows a renovation of the market to be based on system </a:t>
            </a:r>
            <a:r>
              <a:rPr lang="en-US" b="1" dirty="0"/>
              <a:t>constraints and the seasonal and daily fluctuations in demand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 smtClean="0"/>
              <a:t>Competitive </a:t>
            </a:r>
            <a:r>
              <a:rPr lang="en-US" b="1" dirty="0"/>
              <a:t>markets increase the shipment of power between regions, which further strains today’s aging grid and requires updated, real-time controls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Monitoring and Control Technology Component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dirty="0" smtClean="0"/>
              <a:t>Intelligent transmission systems/assets include a smart intelligent network, self- monitoring and self-healing, and the adaptability and predictability of generation and demand robust enough to handle congestion, instability, and reliability issues.</a:t>
            </a:r>
          </a:p>
          <a:p>
            <a:r>
              <a:rPr lang="en-US" b="1" dirty="0" smtClean="0"/>
              <a:t>This new resilient grid has to withstand and be reliable to provide real - time changes in its use.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Intelligent Grid Distribution Subsystem Component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distribution system is the final stage in the transmission of power to end users. </a:t>
            </a:r>
          </a:p>
          <a:p>
            <a:r>
              <a:rPr lang="en-US" b="1" dirty="0" smtClean="0"/>
              <a:t>Primary feeders at this voltage level supply small industrial customers and secondary distribution feeders supply residential and commercial customers.</a:t>
            </a:r>
          </a:p>
          <a:p>
            <a:r>
              <a:rPr lang="en-US" b="1" dirty="0" smtClean="0"/>
              <a:t>At the distribution level, intelligent support schemes will have monitoring capabilities for automation using smart meters, communication links between consumers and utility control, energy management components, and AMI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Demand Side Management Component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/>
              <a:t>DSM options provide reduced emissions in fuel production, lower costs, and contribute to reliability of generation. </a:t>
            </a:r>
          </a:p>
          <a:p>
            <a:pPr>
              <a:buNone/>
            </a:pPr>
            <a:endParaRPr lang="en-US" sz="7000" b="1" dirty="0" smtClean="0"/>
          </a:p>
          <a:p>
            <a:r>
              <a:rPr lang="en-US" sz="7000" b="1" dirty="0" smtClean="0"/>
              <a:t>These options have an overall impact on the utility load curve.</a:t>
            </a:r>
          </a:p>
          <a:p>
            <a:endParaRPr lang="en-US" sz="7000" b="1" dirty="0" smtClean="0"/>
          </a:p>
          <a:p>
            <a:r>
              <a:rPr lang="en-US" sz="7000" b="1" dirty="0" smtClean="0"/>
              <a:t>Demand side management options and energy efficiency options developed for effective means of modifying the consumer demand to cut operating expenses from expensive generators and defer capacity addition.</a:t>
            </a:r>
          </a:p>
          <a:p>
            <a:pPr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b="1" dirty="0" smtClean="0"/>
              <a:t>GENERAL VIEW OF THE SMART GRID MARKET DRIVERS(Cont`d)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Handle grid congestion, increase customer participation, and reduce uncertainty for investment. This requires the enhancement of the grid’s capability to handle </a:t>
            </a:r>
            <a:r>
              <a:rPr lang="en-US" b="1" dirty="0"/>
              <a:t>demand reliably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/>
              <a:t>Seamlessly integrate renewable energy systems (RES) and distributed </a:t>
            </a:r>
            <a:r>
              <a:rPr lang="en-US" b="1" dirty="0" smtClean="0"/>
              <a:t>generation</a:t>
            </a:r>
            <a:r>
              <a:rPr lang="en-US" b="1" dirty="0"/>
              <a:t>. The drastic increase in the integration of cost-competitive distributed generation technologies affects the power system.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smtClean="0"/>
              <a:t>STAKEHOLDER ROLES AND FUNCTION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SMART GRID STAKEHOLDER</a:t>
            </a:r>
          </a:p>
          <a:p>
            <a:r>
              <a:rPr lang="en-US" b="1" dirty="0" smtClean="0"/>
              <a:t>UTILITIES: Installation and implementation of power grid technologies</a:t>
            </a:r>
          </a:p>
          <a:p>
            <a:r>
              <a:rPr lang="en-US" b="1" dirty="0" smtClean="0"/>
              <a:t>POLICY-MAKERS: Establishment of standards for operation, monitoring, interoperability etc.</a:t>
            </a:r>
          </a:p>
          <a:p>
            <a:r>
              <a:rPr lang="en-US" b="1" dirty="0" smtClean="0"/>
              <a:t>TECHNOLOGY PROVIDERS: Development of smart grid technologies for the grid enhancement</a:t>
            </a:r>
          </a:p>
          <a:p>
            <a:r>
              <a:rPr lang="en-US" b="1" dirty="0" smtClean="0"/>
              <a:t>RESEARCHERS: Development of tools and technologies for the smart grid</a:t>
            </a:r>
          </a:p>
          <a:p>
            <a:r>
              <a:rPr lang="en-US" b="1" dirty="0" smtClean="0"/>
              <a:t>CONSUMERS: Consumer input and participation, consumer buy-in 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Representative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Proposed smart grid divides into nine areas :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transmission automation, </a:t>
            </a:r>
          </a:p>
          <a:p>
            <a:r>
              <a:rPr lang="en-US" b="1" dirty="0" smtClean="0"/>
              <a:t>system coordination </a:t>
            </a:r>
          </a:p>
          <a:p>
            <a:r>
              <a:rPr lang="en-US" b="1" dirty="0" smtClean="0"/>
              <a:t>situation assessment, </a:t>
            </a:r>
          </a:p>
          <a:p>
            <a:r>
              <a:rPr lang="en-US" b="1" dirty="0" smtClean="0"/>
              <a:t>system operations, </a:t>
            </a:r>
          </a:p>
          <a:p>
            <a:r>
              <a:rPr lang="en-US" b="1" dirty="0" smtClean="0"/>
              <a:t>distribution automation, </a:t>
            </a:r>
          </a:p>
          <a:p>
            <a:r>
              <a:rPr lang="en-US" b="1" dirty="0" smtClean="0"/>
              <a:t>renewable integration, </a:t>
            </a:r>
          </a:p>
          <a:p>
            <a:r>
              <a:rPr lang="en-US" b="1" dirty="0" smtClean="0"/>
              <a:t>energy efficiency, </a:t>
            </a:r>
          </a:p>
          <a:p>
            <a:r>
              <a:rPr lang="en-US" b="1" dirty="0" smtClean="0"/>
              <a:t>distributed generation and storage, </a:t>
            </a:r>
          </a:p>
          <a:p>
            <a:r>
              <a:rPr lang="en-US" b="1" dirty="0" smtClean="0"/>
              <a:t>demand participation signals and options, and </a:t>
            </a:r>
          </a:p>
          <a:p>
            <a:r>
              <a:rPr lang="en-US" b="1" dirty="0" smtClean="0"/>
              <a:t>smart appliances, PHEVs, and storage.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docshapegroup84"/>
          <p:cNvGrpSpPr>
            <a:grpSpLocks/>
          </p:cNvGrpSpPr>
          <p:nvPr/>
        </p:nvGrpSpPr>
        <p:grpSpPr bwMode="auto">
          <a:xfrm>
            <a:off x="990600" y="990600"/>
            <a:ext cx="7467600" cy="4724400"/>
            <a:chOff x="871" y="-1153"/>
            <a:chExt cx="6959" cy="3593"/>
          </a:xfrm>
        </p:grpSpPr>
        <p:pic>
          <p:nvPicPr>
            <p:cNvPr id="1027" name="docshape8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0" y="-1154"/>
              <a:ext cx="6959" cy="3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" name="docshape86"/>
            <p:cNvSpPr>
              <a:spLocks/>
            </p:cNvSpPr>
            <p:nvPr/>
          </p:nvSpPr>
          <p:spPr bwMode="auto">
            <a:xfrm>
              <a:off x="895" y="-1118"/>
              <a:ext cx="6905" cy="3514"/>
            </a:xfrm>
            <a:custGeom>
              <a:avLst/>
              <a:gdLst/>
              <a:ahLst/>
              <a:cxnLst>
                <a:cxn ang="0">
                  <a:pos x="4689" y="551"/>
                </a:cxn>
                <a:cxn ang="0">
                  <a:pos x="6709" y="0"/>
                </a:cxn>
                <a:cxn ang="0">
                  <a:pos x="5529" y="556"/>
                </a:cxn>
                <a:cxn ang="0">
                  <a:pos x="5033" y="551"/>
                </a:cxn>
                <a:cxn ang="0">
                  <a:pos x="5077" y="1367"/>
                </a:cxn>
                <a:cxn ang="0">
                  <a:pos x="6340" y="1042"/>
                </a:cxn>
                <a:cxn ang="0">
                  <a:pos x="5072" y="1593"/>
                </a:cxn>
                <a:cxn ang="0">
                  <a:pos x="4728" y="1706"/>
                </a:cxn>
                <a:cxn ang="0">
                  <a:pos x="5259" y="2202"/>
                </a:cxn>
                <a:cxn ang="0">
                  <a:pos x="6522" y="1917"/>
                </a:cxn>
                <a:cxn ang="0">
                  <a:pos x="5264" y="2418"/>
                </a:cxn>
                <a:cxn ang="0">
                  <a:pos x="4512" y="2408"/>
                </a:cxn>
                <a:cxn ang="0">
                  <a:pos x="4875" y="2959"/>
                </a:cxn>
                <a:cxn ang="0">
                  <a:pos x="6905" y="2659"/>
                </a:cxn>
                <a:cxn ang="0">
                  <a:pos x="4866" y="3151"/>
                </a:cxn>
                <a:cxn ang="0">
                  <a:pos x="4379" y="3136"/>
                </a:cxn>
                <a:cxn ang="0">
                  <a:pos x="2413" y="546"/>
                </a:cxn>
                <a:cxn ang="0">
                  <a:pos x="2723" y="49"/>
                </a:cxn>
                <a:cxn ang="0">
                  <a:pos x="826" y="556"/>
                </a:cxn>
                <a:cxn ang="0">
                  <a:pos x="2919" y="1023"/>
                </a:cxn>
                <a:cxn ang="0">
                  <a:pos x="1769" y="1229"/>
                </a:cxn>
                <a:cxn ang="0">
                  <a:pos x="2030" y="742"/>
                </a:cxn>
                <a:cxn ang="0">
                  <a:pos x="438" y="1224"/>
                </a:cxn>
                <a:cxn ang="0">
                  <a:pos x="3347" y="1804"/>
                </a:cxn>
                <a:cxn ang="0">
                  <a:pos x="1705" y="1706"/>
                </a:cxn>
                <a:cxn ang="0">
                  <a:pos x="128" y="1421"/>
                </a:cxn>
                <a:cxn ang="0">
                  <a:pos x="1715" y="1902"/>
                </a:cxn>
                <a:cxn ang="0">
                  <a:pos x="2187" y="1971"/>
                </a:cxn>
                <a:cxn ang="0">
                  <a:pos x="2153" y="2492"/>
                </a:cxn>
                <a:cxn ang="0">
                  <a:pos x="0" y="2148"/>
                </a:cxn>
                <a:cxn ang="0">
                  <a:pos x="2153" y="2718"/>
                </a:cxn>
                <a:cxn ang="0">
                  <a:pos x="2728" y="2620"/>
                </a:cxn>
                <a:cxn ang="0">
                  <a:pos x="2472" y="3269"/>
                </a:cxn>
                <a:cxn ang="0">
                  <a:pos x="639" y="2915"/>
                </a:cxn>
                <a:cxn ang="0">
                  <a:pos x="2467" y="3514"/>
                </a:cxn>
                <a:cxn ang="0">
                  <a:pos x="2698" y="3269"/>
                </a:cxn>
              </a:cxnLst>
              <a:rect l="0" t="0" r="r" b="b"/>
              <a:pathLst>
                <a:path w="6905" h="3514">
                  <a:moveTo>
                    <a:pt x="5033" y="551"/>
                  </a:moveTo>
                  <a:lnTo>
                    <a:pt x="4689" y="551"/>
                  </a:lnTo>
                  <a:lnTo>
                    <a:pt x="4689" y="0"/>
                  </a:lnTo>
                  <a:lnTo>
                    <a:pt x="6709" y="0"/>
                  </a:lnTo>
                  <a:lnTo>
                    <a:pt x="6709" y="556"/>
                  </a:lnTo>
                  <a:lnTo>
                    <a:pt x="5529" y="556"/>
                  </a:lnTo>
                  <a:lnTo>
                    <a:pt x="4713" y="841"/>
                  </a:lnTo>
                  <a:lnTo>
                    <a:pt x="5033" y="551"/>
                  </a:lnTo>
                  <a:close/>
                  <a:moveTo>
                    <a:pt x="4728" y="1706"/>
                  </a:moveTo>
                  <a:lnTo>
                    <a:pt x="5077" y="1367"/>
                  </a:lnTo>
                  <a:lnTo>
                    <a:pt x="5077" y="1042"/>
                  </a:lnTo>
                  <a:lnTo>
                    <a:pt x="6340" y="1042"/>
                  </a:lnTo>
                  <a:lnTo>
                    <a:pt x="6340" y="1593"/>
                  </a:lnTo>
                  <a:lnTo>
                    <a:pt x="5072" y="1593"/>
                  </a:lnTo>
                  <a:lnTo>
                    <a:pt x="5072" y="1519"/>
                  </a:lnTo>
                  <a:lnTo>
                    <a:pt x="4728" y="1706"/>
                  </a:lnTo>
                  <a:close/>
                  <a:moveTo>
                    <a:pt x="4512" y="2408"/>
                  </a:moveTo>
                  <a:lnTo>
                    <a:pt x="5259" y="2202"/>
                  </a:lnTo>
                  <a:lnTo>
                    <a:pt x="5259" y="1917"/>
                  </a:lnTo>
                  <a:lnTo>
                    <a:pt x="6522" y="1917"/>
                  </a:lnTo>
                  <a:lnTo>
                    <a:pt x="6522" y="2418"/>
                  </a:lnTo>
                  <a:lnTo>
                    <a:pt x="5264" y="2418"/>
                  </a:lnTo>
                  <a:lnTo>
                    <a:pt x="5264" y="2325"/>
                  </a:lnTo>
                  <a:lnTo>
                    <a:pt x="4512" y="2408"/>
                  </a:lnTo>
                  <a:close/>
                  <a:moveTo>
                    <a:pt x="4379" y="3136"/>
                  </a:moveTo>
                  <a:lnTo>
                    <a:pt x="4875" y="2959"/>
                  </a:lnTo>
                  <a:lnTo>
                    <a:pt x="4875" y="2659"/>
                  </a:lnTo>
                  <a:lnTo>
                    <a:pt x="6905" y="2659"/>
                  </a:lnTo>
                  <a:lnTo>
                    <a:pt x="6905" y="3151"/>
                  </a:lnTo>
                  <a:lnTo>
                    <a:pt x="4866" y="3151"/>
                  </a:lnTo>
                  <a:lnTo>
                    <a:pt x="4866" y="3087"/>
                  </a:lnTo>
                  <a:lnTo>
                    <a:pt x="4379" y="3136"/>
                  </a:lnTo>
                  <a:close/>
                  <a:moveTo>
                    <a:pt x="2919" y="1023"/>
                  </a:moveTo>
                  <a:lnTo>
                    <a:pt x="2413" y="546"/>
                  </a:lnTo>
                  <a:lnTo>
                    <a:pt x="2723" y="546"/>
                  </a:lnTo>
                  <a:lnTo>
                    <a:pt x="2723" y="49"/>
                  </a:lnTo>
                  <a:lnTo>
                    <a:pt x="826" y="49"/>
                  </a:lnTo>
                  <a:lnTo>
                    <a:pt x="826" y="556"/>
                  </a:lnTo>
                  <a:lnTo>
                    <a:pt x="1941" y="556"/>
                  </a:lnTo>
                  <a:lnTo>
                    <a:pt x="2919" y="1023"/>
                  </a:lnTo>
                  <a:close/>
                  <a:moveTo>
                    <a:pt x="3347" y="1804"/>
                  </a:moveTo>
                  <a:lnTo>
                    <a:pt x="1769" y="1229"/>
                  </a:lnTo>
                  <a:lnTo>
                    <a:pt x="2030" y="1229"/>
                  </a:lnTo>
                  <a:lnTo>
                    <a:pt x="2030" y="742"/>
                  </a:lnTo>
                  <a:lnTo>
                    <a:pt x="438" y="742"/>
                  </a:lnTo>
                  <a:lnTo>
                    <a:pt x="438" y="1224"/>
                  </a:lnTo>
                  <a:lnTo>
                    <a:pt x="1386" y="1224"/>
                  </a:lnTo>
                  <a:lnTo>
                    <a:pt x="3347" y="1804"/>
                  </a:lnTo>
                  <a:close/>
                  <a:moveTo>
                    <a:pt x="2187" y="1971"/>
                  </a:moveTo>
                  <a:lnTo>
                    <a:pt x="1705" y="1706"/>
                  </a:lnTo>
                  <a:lnTo>
                    <a:pt x="1705" y="1421"/>
                  </a:lnTo>
                  <a:lnTo>
                    <a:pt x="128" y="1421"/>
                  </a:lnTo>
                  <a:lnTo>
                    <a:pt x="128" y="1902"/>
                  </a:lnTo>
                  <a:lnTo>
                    <a:pt x="1715" y="1902"/>
                  </a:lnTo>
                  <a:lnTo>
                    <a:pt x="1715" y="1819"/>
                  </a:lnTo>
                  <a:lnTo>
                    <a:pt x="2187" y="1971"/>
                  </a:lnTo>
                  <a:close/>
                  <a:moveTo>
                    <a:pt x="2728" y="2620"/>
                  </a:moveTo>
                  <a:lnTo>
                    <a:pt x="2153" y="2492"/>
                  </a:lnTo>
                  <a:lnTo>
                    <a:pt x="2153" y="2148"/>
                  </a:lnTo>
                  <a:lnTo>
                    <a:pt x="0" y="2148"/>
                  </a:lnTo>
                  <a:lnTo>
                    <a:pt x="0" y="2718"/>
                  </a:lnTo>
                  <a:lnTo>
                    <a:pt x="2153" y="2718"/>
                  </a:lnTo>
                  <a:lnTo>
                    <a:pt x="2153" y="2625"/>
                  </a:lnTo>
                  <a:lnTo>
                    <a:pt x="2728" y="2620"/>
                  </a:lnTo>
                  <a:close/>
                  <a:moveTo>
                    <a:pt x="2698" y="3269"/>
                  </a:moveTo>
                  <a:lnTo>
                    <a:pt x="2472" y="3269"/>
                  </a:lnTo>
                  <a:lnTo>
                    <a:pt x="2472" y="2915"/>
                  </a:lnTo>
                  <a:lnTo>
                    <a:pt x="639" y="2915"/>
                  </a:lnTo>
                  <a:lnTo>
                    <a:pt x="639" y="3514"/>
                  </a:lnTo>
                  <a:lnTo>
                    <a:pt x="2467" y="3514"/>
                  </a:lnTo>
                  <a:lnTo>
                    <a:pt x="2467" y="3411"/>
                  </a:lnTo>
                  <a:lnTo>
                    <a:pt x="2698" y="3269"/>
                  </a:lnTo>
                  <a:close/>
                </a:path>
              </a:pathLst>
            </a:custGeom>
            <a:noFill/>
            <a:ln w="6350">
              <a:solidFill>
                <a:srgbClr val="29242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81200" y="1129004"/>
            <a:ext cx="256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Transmission 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2057400"/>
            <a:ext cx="134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3638" y="2895600"/>
            <a:ext cx="127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Renewable 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3962400"/>
            <a:ext cx="222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Participation</a:t>
            </a:r>
          </a:p>
          <a:p>
            <a:r>
              <a:rPr lang="en-US" dirty="0" smtClean="0"/>
              <a:t>Signal &amp; Option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495300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Appliances</a:t>
            </a:r>
          </a:p>
          <a:p>
            <a:r>
              <a:rPr lang="en-US" dirty="0" smtClean="0"/>
              <a:t>PHEVs &amp; Storage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1066800"/>
            <a:ext cx="218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Coordination</a:t>
            </a:r>
          </a:p>
          <a:p>
            <a:r>
              <a:rPr lang="en-US" dirty="0" smtClean="0"/>
              <a:t>Situation Assessment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1131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3544669"/>
            <a:ext cx="107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</a:t>
            </a:r>
          </a:p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4572000"/>
            <a:ext cx="234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Generation</a:t>
            </a:r>
          </a:p>
          <a:p>
            <a:r>
              <a:rPr lang="en-US" dirty="0" smtClean="0"/>
              <a:t>        and Storage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76696" y="6248400"/>
            <a:ext cx="512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Representative architecture of the smart grid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4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Functions of Smart Grid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The areas of application of smart grids include: </a:t>
            </a:r>
          </a:p>
          <a:p>
            <a:r>
              <a:rPr lang="en-US" b="1" dirty="0" smtClean="0"/>
              <a:t>smart meters integration, </a:t>
            </a:r>
          </a:p>
          <a:p>
            <a:r>
              <a:rPr lang="en-US" b="1" dirty="0" smtClean="0"/>
              <a:t>demand management, </a:t>
            </a:r>
          </a:p>
          <a:p>
            <a:r>
              <a:rPr lang="en-US" b="1" dirty="0" smtClean="0"/>
              <a:t>smart integration of generated energy,</a:t>
            </a:r>
          </a:p>
          <a:p>
            <a:r>
              <a:rPr lang="en-US" b="1" dirty="0" smtClean="0"/>
              <a:t> administration of storage and renewable resources, </a:t>
            </a:r>
          </a:p>
          <a:p>
            <a:r>
              <a:rPr lang="en-US" b="1" dirty="0" smtClean="0"/>
              <a:t>using systems that continuously provide and use data from an energy network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40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Smart Devices Interface Component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Smart devices for monitoring and control form part of the generation components real-time information processes.</a:t>
            </a:r>
          </a:p>
          <a:p>
            <a:r>
              <a:rPr lang="en-US" b="1" dirty="0" smtClean="0"/>
              <a:t>These resources need to be seamlessly integrated in the operation of both centrally distributed and district energy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Storage Component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b="1" dirty="0" smtClean="0"/>
              <a:t>Due to the variability of renewable energy and the disjoint between peak availability and peak consumption, it is important to find ways to store the generated energy for later use.</a:t>
            </a:r>
          </a:p>
          <a:p>
            <a:r>
              <a:rPr lang="en-US" b="1" dirty="0" smtClean="0"/>
              <a:t>Options for energy storage technologies include pumped hydro, advance batteries, flow batteries, compressed air, super-conducting magnetic energy storage, super capacitors, and flywheels.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0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Transmission Subsystem Component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transmission system that interconnects all major substation and load centers is the backbone of an integrated power system.</a:t>
            </a:r>
          </a:p>
          <a:p>
            <a:r>
              <a:rPr lang="en-US" b="1" dirty="0" smtClean="0"/>
              <a:t>Transmission lines must tolerate dynamic changes in load and contingency without service disruptions.</a:t>
            </a:r>
          </a:p>
          <a:p>
            <a:r>
              <a:rPr lang="en-US" b="1" dirty="0" smtClean="0"/>
              <a:t>Efficiency and reliability at an affordable cost continues to be the ultimate aims of transmission planners and operators.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659</Words>
  <Application>Microsoft Office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GENERAL VIEW OF THE SMART GRID MARKET DRIVERS  </vt:lpstr>
      <vt:lpstr>  GENERAL VIEW OF THE SMART GRID MARKET DRIVERS(Cont`d)  </vt:lpstr>
      <vt:lpstr>STAKEHOLDER ROLES AND FUNCTION  </vt:lpstr>
      <vt:lpstr>Representative Architecture</vt:lpstr>
      <vt:lpstr>Slide 5</vt:lpstr>
      <vt:lpstr> Functions of Smart Grid Components  </vt:lpstr>
      <vt:lpstr> Smart Devices Interface Component </vt:lpstr>
      <vt:lpstr> Storage Component  </vt:lpstr>
      <vt:lpstr>Transmission Subsystem Component </vt:lpstr>
      <vt:lpstr> Monitoring and Control Technology Component </vt:lpstr>
      <vt:lpstr> Intelligent Grid Distribution Subsystem Component </vt:lpstr>
      <vt:lpstr>Demand Side Management Component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VIEW OF THE SMART GRID MARKET DRIVERS</dc:title>
  <dc:creator>Dell</dc:creator>
  <cp:lastModifiedBy>Dell</cp:lastModifiedBy>
  <cp:revision>45</cp:revision>
  <dcterms:created xsi:type="dcterms:W3CDTF">2024-03-13T13:33:11Z</dcterms:created>
  <dcterms:modified xsi:type="dcterms:W3CDTF">2025-02-23T16:09:11Z</dcterms:modified>
</cp:coreProperties>
</file>