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82" r:id="rId4"/>
    <p:sldId id="259" r:id="rId5"/>
    <p:sldId id="260" r:id="rId6"/>
    <p:sldId id="261"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9144000" cy="5143500" type="screen16x9"/>
  <p:notesSz cx="6858000" cy="9144000"/>
  <p:embeddedFontLst>
    <p:embeddedFont>
      <p:font typeface="Arial Black" panose="020B0A04020102020204" pitchFamily="34" charset="0"/>
      <p:bold r:id="rId27"/>
    </p:embeddedFont>
    <p:embeddedFont>
      <p:font typeface="Montserrat" panose="000005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57" autoAdjust="0"/>
  </p:normalViewPr>
  <p:slideViewPr>
    <p:cSldViewPr snapToGrid="0">
      <p:cViewPr varScale="1">
        <p:scale>
          <a:sx n="84" d="100"/>
          <a:sy n="84" d="100"/>
        </p:scale>
        <p:origin x="804"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F5EC0F-783C-4280-84F1-97DE1A1C03A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BB4272BD-990B-4FB1-928B-F47C7776D5E2}">
      <dgm:prSet phldrT="[Text]"/>
      <dgm:spPr/>
      <dgm:t>
        <a:bodyPr/>
        <a:lstStyle/>
        <a:p>
          <a:r>
            <a:rPr lang="en-IN" dirty="0">
              <a:latin typeface="Times New Roman" panose="02020603050405020304" pitchFamily="18" charset="0"/>
              <a:cs typeface="Times New Roman" panose="02020603050405020304" pitchFamily="18" charset="0"/>
            </a:rPr>
            <a:t>Data processing</a:t>
          </a:r>
        </a:p>
      </dgm:t>
    </dgm:pt>
    <dgm:pt modelId="{54E970E9-47C4-4B43-8456-0F07DD17EDDA}" type="parTrans" cxnId="{843B2850-3297-4563-B28A-3686BEADE040}">
      <dgm:prSet/>
      <dgm:spPr/>
      <dgm:t>
        <a:bodyPr/>
        <a:lstStyle/>
        <a:p>
          <a:endParaRPr lang="en-IN"/>
        </a:p>
      </dgm:t>
    </dgm:pt>
    <dgm:pt modelId="{C2072F33-A36C-4EB7-A276-22F6F1965BE3}" type="sibTrans" cxnId="{843B2850-3297-4563-B28A-3686BEADE040}">
      <dgm:prSet/>
      <dgm:spPr/>
      <dgm:t>
        <a:bodyPr/>
        <a:lstStyle/>
        <a:p>
          <a:endParaRPr lang="en-IN"/>
        </a:p>
      </dgm:t>
    </dgm:pt>
    <dgm:pt modelId="{40E938C0-B970-4E8B-9B5B-EA54FDE01BC4}">
      <dgm:prSet phldrT="[Text]"/>
      <dgm:spPr/>
      <dgm:t>
        <a:bodyPr/>
        <a:lstStyle/>
        <a:p>
          <a:r>
            <a:rPr lang="en-IN" dirty="0">
              <a:latin typeface="Times New Roman" panose="02020603050405020304" pitchFamily="18" charset="0"/>
              <a:cs typeface="Times New Roman" panose="02020603050405020304" pitchFamily="18" charset="0"/>
            </a:rPr>
            <a:t>EDA</a:t>
          </a:r>
        </a:p>
      </dgm:t>
    </dgm:pt>
    <dgm:pt modelId="{9452BC57-453E-49D4-8FE3-8EA7260B6C16}" type="parTrans" cxnId="{898C3A93-3094-427A-B01A-8B5EF58F7552}">
      <dgm:prSet/>
      <dgm:spPr/>
      <dgm:t>
        <a:bodyPr/>
        <a:lstStyle/>
        <a:p>
          <a:endParaRPr lang="en-IN"/>
        </a:p>
      </dgm:t>
    </dgm:pt>
    <dgm:pt modelId="{54FF8DCF-DA42-42E6-8EE3-6C34112C5F24}" type="sibTrans" cxnId="{898C3A93-3094-427A-B01A-8B5EF58F7552}">
      <dgm:prSet/>
      <dgm:spPr/>
      <dgm:t>
        <a:bodyPr/>
        <a:lstStyle/>
        <a:p>
          <a:endParaRPr lang="en-IN"/>
        </a:p>
      </dgm:t>
    </dgm:pt>
    <dgm:pt modelId="{2B979236-CDBA-4706-A020-455BD62D42CA}">
      <dgm:prSet phldrT="[Text]"/>
      <dgm:spPr/>
      <dgm:t>
        <a:bodyPr/>
        <a:lstStyle/>
        <a:p>
          <a:r>
            <a:rPr lang="en-IN" dirty="0">
              <a:latin typeface="Times New Roman" panose="02020603050405020304" pitchFamily="18" charset="0"/>
              <a:cs typeface="Times New Roman" panose="02020603050405020304" pitchFamily="18" charset="0"/>
            </a:rPr>
            <a:t>Insights</a:t>
          </a:r>
        </a:p>
      </dgm:t>
    </dgm:pt>
    <dgm:pt modelId="{87D6DAF3-E610-43E8-BFD6-1ACE501D05FA}" type="parTrans" cxnId="{5026C45B-9893-44A9-A980-FEEE62E6A893}">
      <dgm:prSet/>
      <dgm:spPr/>
      <dgm:t>
        <a:bodyPr/>
        <a:lstStyle/>
        <a:p>
          <a:endParaRPr lang="en-IN"/>
        </a:p>
      </dgm:t>
    </dgm:pt>
    <dgm:pt modelId="{A2117EB0-DCF8-47BD-8100-2F5816B89C9D}" type="sibTrans" cxnId="{5026C45B-9893-44A9-A980-FEEE62E6A893}">
      <dgm:prSet/>
      <dgm:spPr/>
      <dgm:t>
        <a:bodyPr/>
        <a:lstStyle/>
        <a:p>
          <a:endParaRPr lang="en-IN"/>
        </a:p>
      </dgm:t>
    </dgm:pt>
    <dgm:pt modelId="{32F6A87D-206C-4DCE-BBEA-1CE7B09FE119}">
      <dgm:prSet phldrT="[Text]" custT="1"/>
      <dgm:spPr/>
      <dgm:t>
        <a:bodyPr/>
        <a:lstStyle/>
        <a:p>
          <a:pPr algn="just">
            <a:buSzPct val="120000"/>
          </a:pPr>
          <a:r>
            <a:rPr lang="en-US" sz="1300" b="0" i="0" dirty="0">
              <a:solidFill>
                <a:srgbClr val="374151"/>
              </a:solidFill>
              <a:effectLst/>
              <a:latin typeface="Times New Roman" panose="02020603050405020304" pitchFamily="18" charset="0"/>
              <a:cs typeface="Times New Roman" panose="02020603050405020304" pitchFamily="18" charset="0"/>
            </a:rPr>
            <a:t>In the initial phase of the project, I identified and located the columns that had null values. A significant number of columns were found to have all null values. To address this issue, I filled these columns with zeros. Subsequently, I meticulously examined each feature that was selected in the first part and encoded the categorical features.</a:t>
          </a:r>
          <a:endParaRPr lang="en-IN" sz="1300" dirty="0">
            <a:latin typeface="Times New Roman" panose="02020603050405020304" pitchFamily="18" charset="0"/>
            <a:cs typeface="Times New Roman" panose="02020603050405020304" pitchFamily="18" charset="0"/>
          </a:endParaRPr>
        </a:p>
      </dgm:t>
    </dgm:pt>
    <dgm:pt modelId="{16D59EAE-DD02-4F43-B129-F58698AA4D39}" type="sibTrans" cxnId="{4AC59961-94A2-41F6-A55A-E554D336E75F}">
      <dgm:prSet/>
      <dgm:spPr/>
      <dgm:t>
        <a:bodyPr/>
        <a:lstStyle/>
        <a:p>
          <a:endParaRPr lang="en-IN"/>
        </a:p>
      </dgm:t>
    </dgm:pt>
    <dgm:pt modelId="{6FEB3670-605F-4A21-BB24-330B4B9BA627}" type="parTrans" cxnId="{4AC59961-94A2-41F6-A55A-E554D336E75F}">
      <dgm:prSet/>
      <dgm:spPr/>
      <dgm:t>
        <a:bodyPr/>
        <a:lstStyle/>
        <a:p>
          <a:endParaRPr lang="en-IN"/>
        </a:p>
      </dgm:t>
    </dgm:pt>
    <dgm:pt modelId="{F9B43F2A-26B0-40C4-B765-B716A63D0E7E}">
      <dgm:prSet phldrT="[Text]" custT="1"/>
      <dgm:spPr/>
      <dgm:t>
        <a:bodyPr/>
        <a:lstStyle/>
        <a:p>
          <a:pPr algn="just"/>
          <a:r>
            <a:rPr lang="en-US" sz="1300" b="0" i="0" kern="1200" dirty="0">
              <a:solidFill>
                <a:srgbClr val="374151"/>
              </a:solidFill>
              <a:effectLst/>
              <a:latin typeface="Times New Roman" panose="02020603050405020304" pitchFamily="18" charset="0"/>
              <a:ea typeface="+mn-ea"/>
              <a:cs typeface="Times New Roman" panose="02020603050405020304" pitchFamily="18" charset="0"/>
            </a:rPr>
            <a:t>In this part ,we do some exploratory data analysis on the features selected in Data processing to see the trend</a:t>
          </a:r>
          <a:r>
            <a:rPr lang="en-US" sz="1200" b="0" i="0" kern="1200" dirty="0">
              <a:solidFill>
                <a:srgbClr val="374151"/>
              </a:solidFill>
              <a:effectLst/>
              <a:latin typeface="Times New Roman" panose="02020603050405020304" pitchFamily="18" charset="0"/>
              <a:ea typeface="+mn-ea"/>
              <a:cs typeface="Times New Roman" panose="02020603050405020304" pitchFamily="18" charset="0"/>
            </a:rPr>
            <a:t>.</a:t>
          </a:r>
          <a:endParaRPr lang="en-IN" sz="1200" b="0" i="0" kern="1200" dirty="0">
            <a:solidFill>
              <a:srgbClr val="374151"/>
            </a:solidFill>
            <a:effectLst/>
            <a:latin typeface="Times New Roman" panose="02020603050405020304" pitchFamily="18" charset="0"/>
            <a:ea typeface="+mn-ea"/>
            <a:cs typeface="Times New Roman" panose="02020603050405020304" pitchFamily="18" charset="0"/>
          </a:endParaRPr>
        </a:p>
      </dgm:t>
    </dgm:pt>
    <dgm:pt modelId="{4EFEEB4E-B7E6-4A29-AA2A-EF048CD71082}" type="sibTrans" cxnId="{98A5E839-5807-46B4-88F2-639F8FE84763}">
      <dgm:prSet/>
      <dgm:spPr/>
      <dgm:t>
        <a:bodyPr/>
        <a:lstStyle/>
        <a:p>
          <a:endParaRPr lang="en-IN"/>
        </a:p>
      </dgm:t>
    </dgm:pt>
    <dgm:pt modelId="{4701E11D-9FA0-4BA6-ABCC-611B0E7CA71B}" type="parTrans" cxnId="{98A5E839-5807-46B4-88F2-639F8FE84763}">
      <dgm:prSet/>
      <dgm:spPr/>
      <dgm:t>
        <a:bodyPr/>
        <a:lstStyle/>
        <a:p>
          <a:endParaRPr lang="en-IN"/>
        </a:p>
      </dgm:t>
    </dgm:pt>
    <dgm:pt modelId="{8330C0D2-B9C6-4982-99A3-2364BF145DE8}">
      <dgm:prSet phldrT="[Text]" custT="1"/>
      <dgm:spPr/>
      <dgm:t>
        <a:bodyPr/>
        <a:lstStyle/>
        <a:p>
          <a:pPr marL="114300" lvl="1" indent="-114300" algn="just" defTabSz="533400">
            <a:lnSpc>
              <a:spcPct val="90000"/>
            </a:lnSpc>
            <a:spcBef>
              <a:spcPct val="0"/>
            </a:spcBef>
            <a:spcAft>
              <a:spcPct val="15000"/>
            </a:spcAft>
            <a:buChar char="•"/>
          </a:pPr>
          <a:r>
            <a:rPr lang="en-US" sz="1300" b="0" i="0" kern="1200" dirty="0">
              <a:solidFill>
                <a:srgbClr val="374151"/>
              </a:solidFill>
              <a:effectLst/>
              <a:latin typeface="Times New Roman" panose="02020603050405020304" pitchFamily="18" charset="0"/>
              <a:ea typeface="+mn-ea"/>
              <a:cs typeface="Times New Roman" panose="02020603050405020304" pitchFamily="18" charset="0"/>
            </a:rPr>
            <a:t>Creating insights is not a simple task, as it requires a comprehensive and integrated process. The process begins with the development of a basic model, which is then refined and made more complex over time to improve performance. This incremental approach allows for a gradual and gradual understanding of the data, leading to more accurate and actionable insights.</a:t>
          </a:r>
          <a:endParaRPr lang="en-IN" sz="1300" b="0" i="0" kern="1200" dirty="0">
            <a:solidFill>
              <a:srgbClr val="374151"/>
            </a:solidFill>
            <a:effectLst/>
            <a:latin typeface="Times New Roman" panose="02020603050405020304" pitchFamily="18" charset="0"/>
            <a:ea typeface="+mn-ea"/>
            <a:cs typeface="Times New Roman" panose="02020603050405020304" pitchFamily="18" charset="0"/>
          </a:endParaRPr>
        </a:p>
      </dgm:t>
    </dgm:pt>
    <dgm:pt modelId="{3BDAB9E4-7A6B-45A3-AAD7-2DA849D042D6}" type="sibTrans" cxnId="{F90DEE35-C139-44C4-ACFF-77B5787EBD35}">
      <dgm:prSet/>
      <dgm:spPr/>
      <dgm:t>
        <a:bodyPr/>
        <a:lstStyle/>
        <a:p>
          <a:endParaRPr lang="en-IN"/>
        </a:p>
      </dgm:t>
    </dgm:pt>
    <dgm:pt modelId="{56D0FDB0-9464-4F59-A181-CF6EEEDC1664}" type="parTrans" cxnId="{F90DEE35-C139-44C4-ACFF-77B5787EBD35}">
      <dgm:prSet/>
      <dgm:spPr/>
      <dgm:t>
        <a:bodyPr/>
        <a:lstStyle/>
        <a:p>
          <a:endParaRPr lang="en-IN"/>
        </a:p>
      </dgm:t>
    </dgm:pt>
    <dgm:pt modelId="{1C20531B-0531-4173-8765-DEBCE3A52273}" type="pres">
      <dgm:prSet presAssocID="{15F5EC0F-783C-4280-84F1-97DE1A1C03A2}" presName="Name0" presStyleCnt="0">
        <dgm:presLayoutVars>
          <dgm:dir/>
          <dgm:animLvl val="lvl"/>
          <dgm:resizeHandles val="exact"/>
        </dgm:presLayoutVars>
      </dgm:prSet>
      <dgm:spPr/>
    </dgm:pt>
    <dgm:pt modelId="{BC3E5FA8-AD02-4409-B2BE-2A387E25541F}" type="pres">
      <dgm:prSet presAssocID="{BB4272BD-990B-4FB1-928B-F47C7776D5E2}" presName="linNode" presStyleCnt="0"/>
      <dgm:spPr/>
    </dgm:pt>
    <dgm:pt modelId="{E278DF9A-D596-4260-9291-3BF958D19503}" type="pres">
      <dgm:prSet presAssocID="{BB4272BD-990B-4FB1-928B-F47C7776D5E2}" presName="parentText" presStyleLbl="node1" presStyleIdx="0" presStyleCnt="3">
        <dgm:presLayoutVars>
          <dgm:chMax val="1"/>
          <dgm:bulletEnabled val="1"/>
        </dgm:presLayoutVars>
      </dgm:prSet>
      <dgm:spPr/>
    </dgm:pt>
    <dgm:pt modelId="{7243090E-B02C-4B2E-ACFD-1639896329B2}" type="pres">
      <dgm:prSet presAssocID="{BB4272BD-990B-4FB1-928B-F47C7776D5E2}" presName="descendantText" presStyleLbl="alignAccFollowNode1" presStyleIdx="0" presStyleCnt="3" custLinFactNeighborX="0">
        <dgm:presLayoutVars>
          <dgm:bulletEnabled val="1"/>
        </dgm:presLayoutVars>
      </dgm:prSet>
      <dgm:spPr/>
    </dgm:pt>
    <dgm:pt modelId="{3AE5F556-1DF9-4229-937A-A338DD2F425F}" type="pres">
      <dgm:prSet presAssocID="{C2072F33-A36C-4EB7-A276-22F6F1965BE3}" presName="sp" presStyleCnt="0"/>
      <dgm:spPr/>
    </dgm:pt>
    <dgm:pt modelId="{D26FFBB7-EF35-428D-8AEB-6ACE55E6A445}" type="pres">
      <dgm:prSet presAssocID="{40E938C0-B970-4E8B-9B5B-EA54FDE01BC4}" presName="linNode" presStyleCnt="0"/>
      <dgm:spPr/>
    </dgm:pt>
    <dgm:pt modelId="{233804B8-A615-4F09-A2E6-B9EBB9E13505}" type="pres">
      <dgm:prSet presAssocID="{40E938C0-B970-4E8B-9B5B-EA54FDE01BC4}" presName="parentText" presStyleLbl="node1" presStyleIdx="1" presStyleCnt="3">
        <dgm:presLayoutVars>
          <dgm:chMax val="1"/>
          <dgm:bulletEnabled val="1"/>
        </dgm:presLayoutVars>
      </dgm:prSet>
      <dgm:spPr/>
    </dgm:pt>
    <dgm:pt modelId="{8585181D-293B-4739-B793-891D2204CFED}" type="pres">
      <dgm:prSet presAssocID="{40E938C0-B970-4E8B-9B5B-EA54FDE01BC4}" presName="descendantText" presStyleLbl="alignAccFollowNode1" presStyleIdx="1" presStyleCnt="3" custScaleX="99083" custScaleY="116058" custLinFactNeighborY="0">
        <dgm:presLayoutVars>
          <dgm:bulletEnabled val="1"/>
        </dgm:presLayoutVars>
      </dgm:prSet>
      <dgm:spPr/>
    </dgm:pt>
    <dgm:pt modelId="{31472C42-1A53-4DFA-AF16-7142D5127348}" type="pres">
      <dgm:prSet presAssocID="{54FF8DCF-DA42-42E6-8EE3-6C34112C5F24}" presName="sp" presStyleCnt="0"/>
      <dgm:spPr/>
    </dgm:pt>
    <dgm:pt modelId="{D32D66DA-AEC4-4777-9B5B-41DF8CEA1096}" type="pres">
      <dgm:prSet presAssocID="{2B979236-CDBA-4706-A020-455BD62D42CA}" presName="linNode" presStyleCnt="0"/>
      <dgm:spPr/>
    </dgm:pt>
    <dgm:pt modelId="{B757A3F9-95E7-42FC-9FA1-9131F079F073}" type="pres">
      <dgm:prSet presAssocID="{2B979236-CDBA-4706-A020-455BD62D42CA}" presName="parentText" presStyleLbl="node1" presStyleIdx="2" presStyleCnt="3">
        <dgm:presLayoutVars>
          <dgm:chMax val="1"/>
          <dgm:bulletEnabled val="1"/>
        </dgm:presLayoutVars>
      </dgm:prSet>
      <dgm:spPr/>
    </dgm:pt>
    <dgm:pt modelId="{4838DC18-A5A3-443D-B536-D332E92DC90B}" type="pres">
      <dgm:prSet presAssocID="{2B979236-CDBA-4706-A020-455BD62D42CA}" presName="descendantText" presStyleLbl="alignAccFollowNode1" presStyleIdx="2" presStyleCnt="3" custScaleX="101683" custScaleY="122008">
        <dgm:presLayoutVars>
          <dgm:bulletEnabled val="1"/>
        </dgm:presLayoutVars>
      </dgm:prSet>
      <dgm:spPr/>
    </dgm:pt>
  </dgm:ptLst>
  <dgm:cxnLst>
    <dgm:cxn modelId="{F90DEE35-C139-44C4-ACFF-77B5787EBD35}" srcId="{2B979236-CDBA-4706-A020-455BD62D42CA}" destId="{8330C0D2-B9C6-4982-99A3-2364BF145DE8}" srcOrd="0" destOrd="0" parTransId="{56D0FDB0-9464-4F59-A181-CF6EEEDC1664}" sibTransId="{3BDAB9E4-7A6B-45A3-AAD7-2DA849D042D6}"/>
    <dgm:cxn modelId="{AEDE0639-7F35-4E5D-ADA5-E4AD2D1A253C}" type="presOf" srcId="{32F6A87D-206C-4DCE-BBEA-1CE7B09FE119}" destId="{7243090E-B02C-4B2E-ACFD-1639896329B2}" srcOrd="0" destOrd="0" presId="urn:microsoft.com/office/officeart/2005/8/layout/vList5"/>
    <dgm:cxn modelId="{98A5E839-5807-46B4-88F2-639F8FE84763}" srcId="{40E938C0-B970-4E8B-9B5B-EA54FDE01BC4}" destId="{F9B43F2A-26B0-40C4-B765-B716A63D0E7E}" srcOrd="0" destOrd="0" parTransId="{4701E11D-9FA0-4BA6-ABCC-611B0E7CA71B}" sibTransId="{4EFEEB4E-B7E6-4A29-AA2A-EF048CD71082}"/>
    <dgm:cxn modelId="{5026C45B-9893-44A9-A980-FEEE62E6A893}" srcId="{15F5EC0F-783C-4280-84F1-97DE1A1C03A2}" destId="{2B979236-CDBA-4706-A020-455BD62D42CA}" srcOrd="2" destOrd="0" parTransId="{87D6DAF3-E610-43E8-BFD6-1ACE501D05FA}" sibTransId="{A2117EB0-DCF8-47BD-8100-2F5816B89C9D}"/>
    <dgm:cxn modelId="{4AC59961-94A2-41F6-A55A-E554D336E75F}" srcId="{BB4272BD-990B-4FB1-928B-F47C7776D5E2}" destId="{32F6A87D-206C-4DCE-BBEA-1CE7B09FE119}" srcOrd="0" destOrd="0" parTransId="{6FEB3670-605F-4A21-BB24-330B4B9BA627}" sibTransId="{16D59EAE-DD02-4F43-B129-F58698AA4D39}"/>
    <dgm:cxn modelId="{354DCF42-7F3F-425D-841C-097B9EA6C38B}" type="presOf" srcId="{15F5EC0F-783C-4280-84F1-97DE1A1C03A2}" destId="{1C20531B-0531-4173-8765-DEBCE3A52273}" srcOrd="0" destOrd="0" presId="urn:microsoft.com/office/officeart/2005/8/layout/vList5"/>
    <dgm:cxn modelId="{D62EDF45-7B4C-4271-B43C-414E4ACB1C5A}" type="presOf" srcId="{BB4272BD-990B-4FB1-928B-F47C7776D5E2}" destId="{E278DF9A-D596-4260-9291-3BF958D19503}" srcOrd="0" destOrd="0" presId="urn:microsoft.com/office/officeart/2005/8/layout/vList5"/>
    <dgm:cxn modelId="{843B2850-3297-4563-B28A-3686BEADE040}" srcId="{15F5EC0F-783C-4280-84F1-97DE1A1C03A2}" destId="{BB4272BD-990B-4FB1-928B-F47C7776D5E2}" srcOrd="0" destOrd="0" parTransId="{54E970E9-47C4-4B43-8456-0F07DD17EDDA}" sibTransId="{C2072F33-A36C-4EB7-A276-22F6F1965BE3}"/>
    <dgm:cxn modelId="{898C3A93-3094-427A-B01A-8B5EF58F7552}" srcId="{15F5EC0F-783C-4280-84F1-97DE1A1C03A2}" destId="{40E938C0-B970-4E8B-9B5B-EA54FDE01BC4}" srcOrd="1" destOrd="0" parTransId="{9452BC57-453E-49D4-8FE3-8EA7260B6C16}" sibTransId="{54FF8DCF-DA42-42E6-8EE3-6C34112C5F24}"/>
    <dgm:cxn modelId="{C86A289A-CBD3-4BBB-9A71-0D9CE73D5EE2}" type="presOf" srcId="{8330C0D2-B9C6-4982-99A3-2364BF145DE8}" destId="{4838DC18-A5A3-443D-B536-D332E92DC90B}" srcOrd="0" destOrd="0" presId="urn:microsoft.com/office/officeart/2005/8/layout/vList5"/>
    <dgm:cxn modelId="{A1616BA9-6B56-4159-B682-C89CB8653C04}" type="presOf" srcId="{2B979236-CDBA-4706-A020-455BD62D42CA}" destId="{B757A3F9-95E7-42FC-9FA1-9131F079F073}" srcOrd="0" destOrd="0" presId="urn:microsoft.com/office/officeart/2005/8/layout/vList5"/>
    <dgm:cxn modelId="{6914C5B1-10B0-46CF-918B-AC174450065D}" type="presOf" srcId="{40E938C0-B970-4E8B-9B5B-EA54FDE01BC4}" destId="{233804B8-A615-4F09-A2E6-B9EBB9E13505}" srcOrd="0" destOrd="0" presId="urn:microsoft.com/office/officeart/2005/8/layout/vList5"/>
    <dgm:cxn modelId="{77FB82B4-1D2F-4033-9DEB-C89A39DFED39}" type="presOf" srcId="{F9B43F2A-26B0-40C4-B765-B716A63D0E7E}" destId="{8585181D-293B-4739-B793-891D2204CFED}" srcOrd="0" destOrd="0" presId="urn:microsoft.com/office/officeart/2005/8/layout/vList5"/>
    <dgm:cxn modelId="{3A3CF671-733E-4CD4-A662-8E1E13BC83DF}" type="presParOf" srcId="{1C20531B-0531-4173-8765-DEBCE3A52273}" destId="{BC3E5FA8-AD02-4409-B2BE-2A387E25541F}" srcOrd="0" destOrd="0" presId="urn:microsoft.com/office/officeart/2005/8/layout/vList5"/>
    <dgm:cxn modelId="{DE9D0BEC-94A8-4481-8384-42B63F0F2456}" type="presParOf" srcId="{BC3E5FA8-AD02-4409-B2BE-2A387E25541F}" destId="{E278DF9A-D596-4260-9291-3BF958D19503}" srcOrd="0" destOrd="0" presId="urn:microsoft.com/office/officeart/2005/8/layout/vList5"/>
    <dgm:cxn modelId="{4BE6F8C1-259A-4B15-9B5E-D7FBEEE8C025}" type="presParOf" srcId="{BC3E5FA8-AD02-4409-B2BE-2A387E25541F}" destId="{7243090E-B02C-4B2E-ACFD-1639896329B2}" srcOrd="1" destOrd="0" presId="urn:microsoft.com/office/officeart/2005/8/layout/vList5"/>
    <dgm:cxn modelId="{143D6709-491A-400C-81A4-9C1446332A52}" type="presParOf" srcId="{1C20531B-0531-4173-8765-DEBCE3A52273}" destId="{3AE5F556-1DF9-4229-937A-A338DD2F425F}" srcOrd="1" destOrd="0" presId="urn:microsoft.com/office/officeart/2005/8/layout/vList5"/>
    <dgm:cxn modelId="{1A0DD7AD-2DF4-4CE5-9A11-ACD9B8F86160}" type="presParOf" srcId="{1C20531B-0531-4173-8765-DEBCE3A52273}" destId="{D26FFBB7-EF35-428D-8AEB-6ACE55E6A445}" srcOrd="2" destOrd="0" presId="urn:microsoft.com/office/officeart/2005/8/layout/vList5"/>
    <dgm:cxn modelId="{4134743E-6620-4121-B51D-3BD4F746948E}" type="presParOf" srcId="{D26FFBB7-EF35-428D-8AEB-6ACE55E6A445}" destId="{233804B8-A615-4F09-A2E6-B9EBB9E13505}" srcOrd="0" destOrd="0" presId="urn:microsoft.com/office/officeart/2005/8/layout/vList5"/>
    <dgm:cxn modelId="{8A9B6863-BF35-46BD-B1F0-E42277EA61DE}" type="presParOf" srcId="{D26FFBB7-EF35-428D-8AEB-6ACE55E6A445}" destId="{8585181D-293B-4739-B793-891D2204CFED}" srcOrd="1" destOrd="0" presId="urn:microsoft.com/office/officeart/2005/8/layout/vList5"/>
    <dgm:cxn modelId="{712F17FD-BEFA-4497-9E54-EE4C19031365}" type="presParOf" srcId="{1C20531B-0531-4173-8765-DEBCE3A52273}" destId="{31472C42-1A53-4DFA-AF16-7142D5127348}" srcOrd="3" destOrd="0" presId="urn:microsoft.com/office/officeart/2005/8/layout/vList5"/>
    <dgm:cxn modelId="{1E9068F3-7989-4828-8ADB-895142A44237}" type="presParOf" srcId="{1C20531B-0531-4173-8765-DEBCE3A52273}" destId="{D32D66DA-AEC4-4777-9B5B-41DF8CEA1096}" srcOrd="4" destOrd="0" presId="urn:microsoft.com/office/officeart/2005/8/layout/vList5"/>
    <dgm:cxn modelId="{7A67D512-B60D-4649-8339-8ED71BB01BEE}" type="presParOf" srcId="{D32D66DA-AEC4-4777-9B5B-41DF8CEA1096}" destId="{B757A3F9-95E7-42FC-9FA1-9131F079F073}" srcOrd="0" destOrd="0" presId="urn:microsoft.com/office/officeart/2005/8/layout/vList5"/>
    <dgm:cxn modelId="{B18BD632-1BCA-45F7-BE1D-B60219BCDBF2}" type="presParOf" srcId="{D32D66DA-AEC4-4777-9B5B-41DF8CEA1096}" destId="{4838DC18-A5A3-443D-B536-D332E92DC90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3090E-B02C-4B2E-ACFD-1639896329B2}">
      <dsp:nvSpPr>
        <dsp:cNvPr id="0" name=""/>
        <dsp:cNvSpPr/>
      </dsp:nvSpPr>
      <dsp:spPr>
        <a:xfrm rot="5400000">
          <a:off x="4869146" y="-1900553"/>
          <a:ext cx="997981" cy="50523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SzPct val="120000"/>
            <a:buChar char="•"/>
          </a:pPr>
          <a:r>
            <a:rPr lang="en-US" sz="1300" b="0" i="0" kern="1200" dirty="0">
              <a:solidFill>
                <a:srgbClr val="374151"/>
              </a:solidFill>
              <a:effectLst/>
              <a:latin typeface="Times New Roman" panose="02020603050405020304" pitchFamily="18" charset="0"/>
              <a:cs typeface="Times New Roman" panose="02020603050405020304" pitchFamily="18" charset="0"/>
            </a:rPr>
            <a:t>In the initial phase of the project, I identified and located the columns that had null values. A significant number of columns were found to have all null values. To address this issue, I filled these columns with zeros. Subsequently, I meticulously examined each feature that was selected in the first part and encoded the categorical features.</a:t>
          </a:r>
          <a:endParaRPr lang="en-IN" sz="1300" kern="1200" dirty="0">
            <a:latin typeface="Times New Roman" panose="02020603050405020304" pitchFamily="18" charset="0"/>
            <a:cs typeface="Times New Roman" panose="02020603050405020304" pitchFamily="18" charset="0"/>
          </a:endParaRPr>
        </a:p>
      </dsp:txBody>
      <dsp:txXfrm rot="-5400000">
        <a:off x="2841955" y="175355"/>
        <a:ext cx="5003647" cy="900547"/>
      </dsp:txXfrm>
    </dsp:sp>
    <dsp:sp modelId="{E278DF9A-D596-4260-9291-3BF958D19503}">
      <dsp:nvSpPr>
        <dsp:cNvPr id="0" name=""/>
        <dsp:cNvSpPr/>
      </dsp:nvSpPr>
      <dsp:spPr>
        <a:xfrm>
          <a:off x="0" y="1890"/>
          <a:ext cx="2841955" cy="12474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IN" sz="3700" kern="1200" dirty="0">
              <a:latin typeface="Times New Roman" panose="02020603050405020304" pitchFamily="18" charset="0"/>
              <a:cs typeface="Times New Roman" panose="02020603050405020304" pitchFamily="18" charset="0"/>
            </a:rPr>
            <a:t>Data processing</a:t>
          </a:r>
        </a:p>
      </dsp:txBody>
      <dsp:txXfrm>
        <a:off x="60897" y="62787"/>
        <a:ext cx="2720161" cy="1125683"/>
      </dsp:txXfrm>
    </dsp:sp>
    <dsp:sp modelId="{8585181D-293B-4739-B793-891D2204CFED}">
      <dsp:nvSpPr>
        <dsp:cNvPr id="0" name=""/>
        <dsp:cNvSpPr/>
      </dsp:nvSpPr>
      <dsp:spPr>
        <a:xfrm rot="5400000">
          <a:off x="4765853" y="-567537"/>
          <a:ext cx="1158237" cy="500603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n-US" sz="1300" b="0" i="0" kern="1200" dirty="0">
              <a:solidFill>
                <a:srgbClr val="374151"/>
              </a:solidFill>
              <a:effectLst/>
              <a:latin typeface="Times New Roman" panose="02020603050405020304" pitchFamily="18" charset="0"/>
              <a:ea typeface="+mn-ea"/>
              <a:cs typeface="Times New Roman" panose="02020603050405020304" pitchFamily="18" charset="0"/>
            </a:rPr>
            <a:t>In this part ,we do some exploratory data analysis on the features selected in Data processing to see the trend</a:t>
          </a:r>
          <a:r>
            <a:rPr lang="en-US" sz="1200" b="0" i="0" kern="1200" dirty="0">
              <a:solidFill>
                <a:srgbClr val="374151"/>
              </a:solidFill>
              <a:effectLst/>
              <a:latin typeface="Times New Roman" panose="02020603050405020304" pitchFamily="18" charset="0"/>
              <a:ea typeface="+mn-ea"/>
              <a:cs typeface="Times New Roman" panose="02020603050405020304" pitchFamily="18" charset="0"/>
            </a:rPr>
            <a:t>.</a:t>
          </a:r>
          <a:endParaRPr lang="en-IN" sz="1200" b="0" i="0" kern="1200" dirty="0">
            <a:solidFill>
              <a:srgbClr val="374151"/>
            </a:solidFill>
            <a:effectLst/>
            <a:latin typeface="Times New Roman" panose="02020603050405020304" pitchFamily="18" charset="0"/>
            <a:ea typeface="+mn-ea"/>
            <a:cs typeface="Times New Roman" panose="02020603050405020304" pitchFamily="18" charset="0"/>
          </a:endParaRPr>
        </a:p>
      </dsp:txBody>
      <dsp:txXfrm rot="-5400000">
        <a:off x="2841955" y="1412901"/>
        <a:ext cx="4949494" cy="1045157"/>
      </dsp:txXfrm>
    </dsp:sp>
    <dsp:sp modelId="{233804B8-A615-4F09-A2E6-B9EBB9E13505}">
      <dsp:nvSpPr>
        <dsp:cNvPr id="0" name=""/>
        <dsp:cNvSpPr/>
      </dsp:nvSpPr>
      <dsp:spPr>
        <a:xfrm>
          <a:off x="0" y="1311741"/>
          <a:ext cx="2841955" cy="12474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IN" sz="3700" kern="1200" dirty="0">
              <a:latin typeface="Times New Roman" panose="02020603050405020304" pitchFamily="18" charset="0"/>
              <a:cs typeface="Times New Roman" panose="02020603050405020304" pitchFamily="18" charset="0"/>
            </a:rPr>
            <a:t>EDA</a:t>
          </a:r>
        </a:p>
      </dsp:txBody>
      <dsp:txXfrm>
        <a:off x="60897" y="1372638"/>
        <a:ext cx="2720161" cy="1125683"/>
      </dsp:txXfrm>
    </dsp:sp>
    <dsp:sp modelId="{4838DC18-A5A3-443D-B536-D332E92DC90B}">
      <dsp:nvSpPr>
        <dsp:cNvPr id="0" name=""/>
        <dsp:cNvSpPr/>
      </dsp:nvSpPr>
      <dsp:spPr>
        <a:xfrm rot="5400000">
          <a:off x="4743722" y="704226"/>
          <a:ext cx="1217617" cy="508220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n-US" sz="1300" b="0" i="0" kern="1200" dirty="0">
              <a:solidFill>
                <a:srgbClr val="374151"/>
              </a:solidFill>
              <a:effectLst/>
              <a:latin typeface="Times New Roman" panose="02020603050405020304" pitchFamily="18" charset="0"/>
              <a:ea typeface="+mn-ea"/>
              <a:cs typeface="Times New Roman" panose="02020603050405020304" pitchFamily="18" charset="0"/>
            </a:rPr>
            <a:t>Creating insights is not a simple task, as it requires a comprehensive and integrated process. The process begins with the development of a basic model, which is then refined and made more complex over time to improve performance. This incremental approach allows for a gradual and gradual understanding of the data, leading to more accurate and actionable insights.</a:t>
          </a:r>
          <a:endParaRPr lang="en-IN" sz="1300" b="0" i="0" kern="1200" dirty="0">
            <a:solidFill>
              <a:srgbClr val="374151"/>
            </a:solidFill>
            <a:effectLst/>
            <a:latin typeface="Times New Roman" panose="02020603050405020304" pitchFamily="18" charset="0"/>
            <a:ea typeface="+mn-ea"/>
            <a:cs typeface="Times New Roman" panose="02020603050405020304" pitchFamily="18" charset="0"/>
          </a:endParaRPr>
        </a:p>
      </dsp:txBody>
      <dsp:txXfrm rot="-5400000">
        <a:off x="2811427" y="2695961"/>
        <a:ext cx="5022770" cy="1098739"/>
      </dsp:txXfrm>
    </dsp:sp>
    <dsp:sp modelId="{B757A3F9-95E7-42FC-9FA1-9131F079F073}">
      <dsp:nvSpPr>
        <dsp:cNvPr id="0" name=""/>
        <dsp:cNvSpPr/>
      </dsp:nvSpPr>
      <dsp:spPr>
        <a:xfrm>
          <a:off x="0" y="2621592"/>
          <a:ext cx="2811426" cy="12474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IN" sz="3700" kern="1200" dirty="0">
              <a:latin typeface="Times New Roman" panose="02020603050405020304" pitchFamily="18" charset="0"/>
              <a:cs typeface="Times New Roman" panose="02020603050405020304" pitchFamily="18" charset="0"/>
            </a:rPr>
            <a:t>Insights</a:t>
          </a:r>
        </a:p>
      </dsp:txBody>
      <dsp:txXfrm>
        <a:off x="60897" y="2682489"/>
        <a:ext cx="2689632" cy="112568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778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1147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666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 1</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t>
            </a:r>
            <a:r>
              <a:rPr lang="en-GB" sz="4200" b="1" dirty="0">
                <a:solidFill>
                  <a:schemeClr val="bg2">
                    <a:lumMod val="25000"/>
                  </a:schemeClr>
                </a:solidFill>
                <a:latin typeface="Montserrat"/>
                <a:sym typeface="Montserrat"/>
              </a:rPr>
              <a:t>Hotel Booking Analysis</a:t>
            </a:r>
            <a:br>
              <a:rPr lang="en-GB" sz="4200" b="1" dirty="0">
                <a:solidFill>
                  <a:srgbClr val="CC0000"/>
                </a:solidFill>
                <a:highlight>
                  <a:srgbClr val="00FFFF"/>
                </a:highlight>
                <a:latin typeface="Montserrat"/>
                <a:sym typeface="Montserrat"/>
              </a:rPr>
            </a:br>
            <a:r>
              <a:rPr lang="en-GB" sz="4200" b="1" dirty="0">
                <a:solidFill>
                  <a:srgbClr val="CC0000"/>
                </a:solidFill>
                <a:latin typeface="Montserrat"/>
                <a:sym typeface="Montserrat"/>
              </a:rPr>
              <a:t>          </a:t>
            </a:r>
            <a:r>
              <a:rPr lang="en-GB" sz="4200" b="1" spc="-150" dirty="0">
                <a:solidFill>
                  <a:schemeClr val="accent1"/>
                </a:solidFill>
                <a:latin typeface="Montserrat"/>
                <a:sym typeface="Montserrat"/>
              </a:rPr>
              <a:t>By Shasank Chawla</a:t>
            </a:r>
            <a:endParaRPr sz="4200" b="1" dirty="0">
              <a:solidFill>
                <a:srgbClr val="CC0000"/>
              </a:solidFill>
              <a:latin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1CF8-EA09-458A-094D-85EEF842555B}"/>
              </a:ext>
            </a:extLst>
          </p:cNvPr>
          <p:cNvSpPr>
            <a:spLocks noGrp="1"/>
          </p:cNvSpPr>
          <p:nvPr>
            <p:ph type="title"/>
          </p:nvPr>
        </p:nvSpPr>
        <p:spPr/>
        <p:txBody>
          <a:bodyPr/>
          <a:lstStyle/>
          <a:p>
            <a:r>
              <a:rPr lang="en-IN" dirty="0"/>
              <a:t>Replacing Null value</a:t>
            </a:r>
          </a:p>
        </p:txBody>
      </p:sp>
      <p:pic>
        <p:nvPicPr>
          <p:cNvPr id="4" name="Picture 3">
            <a:extLst>
              <a:ext uri="{FF2B5EF4-FFF2-40B4-BE49-F238E27FC236}">
                <a16:creationId xmlns:a16="http://schemas.microsoft.com/office/drawing/2014/main" id="{77461596-6F29-65F2-B8B9-9A7D14B3F536}"/>
              </a:ext>
            </a:extLst>
          </p:cNvPr>
          <p:cNvPicPr>
            <a:picLocks noChangeAspect="1"/>
          </p:cNvPicPr>
          <p:nvPr/>
        </p:nvPicPr>
        <p:blipFill>
          <a:blip r:embed="rId2"/>
          <a:stretch>
            <a:fillRect/>
          </a:stretch>
        </p:blipFill>
        <p:spPr>
          <a:xfrm>
            <a:off x="5875020" y="0"/>
            <a:ext cx="2674620" cy="5143500"/>
          </a:xfrm>
          <a:prstGeom prst="rect">
            <a:avLst/>
          </a:prstGeom>
        </p:spPr>
      </p:pic>
      <p:cxnSp>
        <p:nvCxnSpPr>
          <p:cNvPr id="6" name="Connector: Elbow 5">
            <a:extLst>
              <a:ext uri="{FF2B5EF4-FFF2-40B4-BE49-F238E27FC236}">
                <a16:creationId xmlns:a16="http://schemas.microsoft.com/office/drawing/2014/main" id="{8B1032D2-82F1-F397-E0BE-7915707BFD18}"/>
              </a:ext>
            </a:extLst>
          </p:cNvPr>
          <p:cNvCxnSpPr/>
          <p:nvPr/>
        </p:nvCxnSpPr>
        <p:spPr>
          <a:xfrm>
            <a:off x="3832860" y="769620"/>
            <a:ext cx="2004060" cy="8153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C11CB74-4B6C-73A7-03B2-118962FE1134}"/>
              </a:ext>
            </a:extLst>
          </p:cNvPr>
          <p:cNvPicPr>
            <a:picLocks noChangeAspect="1"/>
          </p:cNvPicPr>
          <p:nvPr/>
        </p:nvPicPr>
        <p:blipFill>
          <a:blip r:embed="rId3"/>
          <a:stretch>
            <a:fillRect/>
          </a:stretch>
        </p:blipFill>
        <p:spPr>
          <a:xfrm>
            <a:off x="1459124" y="1757855"/>
            <a:ext cx="2687206" cy="646387"/>
          </a:xfrm>
          <a:prstGeom prst="rect">
            <a:avLst/>
          </a:prstGeom>
        </p:spPr>
      </p:pic>
    </p:spTree>
    <p:extLst>
      <p:ext uri="{BB962C8B-B14F-4D97-AF65-F5344CB8AC3E}">
        <p14:creationId xmlns:p14="http://schemas.microsoft.com/office/powerpoint/2010/main" val="63465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B34C-F41C-72EF-72F9-029BD54B9A2D}"/>
              </a:ext>
            </a:extLst>
          </p:cNvPr>
          <p:cNvSpPr>
            <a:spLocks noGrp="1"/>
          </p:cNvSpPr>
          <p:nvPr>
            <p:ph type="title"/>
          </p:nvPr>
        </p:nvSpPr>
        <p:spPr>
          <a:xfrm>
            <a:off x="2446020" y="-40094"/>
            <a:ext cx="8458920" cy="572700"/>
          </a:xfrm>
        </p:spPr>
        <p:txBody>
          <a:bodyPr>
            <a:normAutofit fontScale="90000"/>
          </a:bodyPr>
          <a:lstStyle/>
          <a:p>
            <a:r>
              <a:rPr lang="en-IN" dirty="0"/>
              <a:t>Exploratory data analysis</a:t>
            </a:r>
          </a:p>
        </p:txBody>
      </p:sp>
      <p:sp>
        <p:nvSpPr>
          <p:cNvPr id="3" name="TextBox 2">
            <a:extLst>
              <a:ext uri="{FF2B5EF4-FFF2-40B4-BE49-F238E27FC236}">
                <a16:creationId xmlns:a16="http://schemas.microsoft.com/office/drawing/2014/main" id="{FC4DFB18-56BB-8B1B-318D-A78EB037A819}"/>
              </a:ext>
            </a:extLst>
          </p:cNvPr>
          <p:cNvSpPr txBox="1"/>
          <p:nvPr/>
        </p:nvSpPr>
        <p:spPr>
          <a:xfrm>
            <a:off x="190500" y="664340"/>
            <a:ext cx="6050280" cy="400110"/>
          </a:xfrm>
          <a:prstGeom prst="rect">
            <a:avLst/>
          </a:prstGeom>
          <a:noFill/>
        </p:spPr>
        <p:txBody>
          <a:bodyPr wrap="square" rtlCol="0">
            <a:spAutoFit/>
          </a:bodyPr>
          <a:lstStyle/>
          <a:p>
            <a:r>
              <a:rPr lang="en-US" sz="2000" dirty="0">
                <a:solidFill>
                  <a:schemeClr val="tx1"/>
                </a:solidFill>
              </a:rPr>
              <a:t>In which month the most number of guest arrivals?</a:t>
            </a:r>
            <a:endParaRPr lang="en-IN" sz="2000" dirty="0">
              <a:solidFill>
                <a:schemeClr val="tx1"/>
              </a:solidFill>
            </a:endParaRPr>
          </a:p>
        </p:txBody>
      </p:sp>
      <p:pic>
        <p:nvPicPr>
          <p:cNvPr id="5" name="Picture 4">
            <a:extLst>
              <a:ext uri="{FF2B5EF4-FFF2-40B4-BE49-F238E27FC236}">
                <a16:creationId xmlns:a16="http://schemas.microsoft.com/office/drawing/2014/main" id="{EACAA8ED-3665-FF70-2021-0B3D329CA306}"/>
              </a:ext>
            </a:extLst>
          </p:cNvPr>
          <p:cNvPicPr>
            <a:picLocks noChangeAspect="1"/>
          </p:cNvPicPr>
          <p:nvPr/>
        </p:nvPicPr>
        <p:blipFill>
          <a:blip r:embed="rId2"/>
          <a:stretch>
            <a:fillRect/>
          </a:stretch>
        </p:blipFill>
        <p:spPr>
          <a:xfrm>
            <a:off x="3102782" y="1055094"/>
            <a:ext cx="5629738" cy="3587300"/>
          </a:xfrm>
          <a:prstGeom prst="rect">
            <a:avLst/>
          </a:prstGeom>
        </p:spPr>
      </p:pic>
      <p:pic>
        <p:nvPicPr>
          <p:cNvPr id="7" name="Picture 6">
            <a:extLst>
              <a:ext uri="{FF2B5EF4-FFF2-40B4-BE49-F238E27FC236}">
                <a16:creationId xmlns:a16="http://schemas.microsoft.com/office/drawing/2014/main" id="{00D8277C-20AA-9A75-D948-6BD9930D90D0}"/>
              </a:ext>
            </a:extLst>
          </p:cNvPr>
          <p:cNvPicPr>
            <a:picLocks noChangeAspect="1"/>
          </p:cNvPicPr>
          <p:nvPr/>
        </p:nvPicPr>
        <p:blipFill>
          <a:blip r:embed="rId3"/>
          <a:stretch>
            <a:fillRect/>
          </a:stretch>
        </p:blipFill>
        <p:spPr>
          <a:xfrm>
            <a:off x="486960" y="1218328"/>
            <a:ext cx="2615822" cy="2870078"/>
          </a:xfrm>
          <a:prstGeom prst="rect">
            <a:avLst/>
          </a:prstGeom>
        </p:spPr>
      </p:pic>
      <p:sp>
        <p:nvSpPr>
          <p:cNvPr id="8" name="TextBox 7">
            <a:extLst>
              <a:ext uri="{FF2B5EF4-FFF2-40B4-BE49-F238E27FC236}">
                <a16:creationId xmlns:a16="http://schemas.microsoft.com/office/drawing/2014/main" id="{FCFBE75A-7170-85D2-C5CE-2B06F0A91221}"/>
              </a:ext>
            </a:extLst>
          </p:cNvPr>
          <p:cNvSpPr txBox="1"/>
          <p:nvPr/>
        </p:nvSpPr>
        <p:spPr>
          <a:xfrm>
            <a:off x="302638" y="4505549"/>
            <a:ext cx="8841362" cy="307777"/>
          </a:xfrm>
          <a:prstGeom prst="rect">
            <a:avLst/>
          </a:prstGeom>
          <a:noFill/>
        </p:spPr>
        <p:txBody>
          <a:bodyPr wrap="square" rtlCol="0">
            <a:spAutoFit/>
          </a:bodyPr>
          <a:lstStyle/>
          <a:p>
            <a:r>
              <a:rPr lang="en-US" dirty="0"/>
              <a:t> so we are seeing August and July are the months with the highest number of guest for both hotels</a:t>
            </a:r>
            <a:endParaRPr lang="en-IN" dirty="0"/>
          </a:p>
        </p:txBody>
      </p:sp>
    </p:spTree>
    <p:extLst>
      <p:ext uri="{BB962C8B-B14F-4D97-AF65-F5344CB8AC3E}">
        <p14:creationId xmlns:p14="http://schemas.microsoft.com/office/powerpoint/2010/main" val="343950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07BE1-E74C-5FB3-14B0-5C1BCA26D847}"/>
              </a:ext>
            </a:extLst>
          </p:cNvPr>
          <p:cNvSpPr>
            <a:spLocks noGrp="1"/>
          </p:cNvSpPr>
          <p:nvPr>
            <p:ph type="title"/>
          </p:nvPr>
        </p:nvSpPr>
        <p:spPr>
          <a:xfrm>
            <a:off x="1363716" y="236484"/>
            <a:ext cx="14943083" cy="465082"/>
          </a:xfrm>
        </p:spPr>
        <p:txBody>
          <a:bodyPr/>
          <a:lstStyle/>
          <a:p>
            <a:r>
              <a:rPr lang="en-US" sz="2400" dirty="0"/>
              <a:t>In which year the most number of guest arrived?</a:t>
            </a:r>
            <a:endParaRPr lang="en-IN" sz="2400" dirty="0"/>
          </a:p>
        </p:txBody>
      </p:sp>
      <p:pic>
        <p:nvPicPr>
          <p:cNvPr id="4" name="Picture 3">
            <a:extLst>
              <a:ext uri="{FF2B5EF4-FFF2-40B4-BE49-F238E27FC236}">
                <a16:creationId xmlns:a16="http://schemas.microsoft.com/office/drawing/2014/main" id="{F79D56D5-4EDB-1FE1-348C-5ECDC28334B9}"/>
              </a:ext>
            </a:extLst>
          </p:cNvPr>
          <p:cNvPicPr>
            <a:picLocks noChangeAspect="1"/>
          </p:cNvPicPr>
          <p:nvPr/>
        </p:nvPicPr>
        <p:blipFill>
          <a:blip r:embed="rId2"/>
          <a:stretch>
            <a:fillRect/>
          </a:stretch>
        </p:blipFill>
        <p:spPr>
          <a:xfrm>
            <a:off x="715637" y="918167"/>
            <a:ext cx="7391780" cy="3003330"/>
          </a:xfrm>
          <a:prstGeom prst="rect">
            <a:avLst/>
          </a:prstGeom>
        </p:spPr>
      </p:pic>
      <p:pic>
        <p:nvPicPr>
          <p:cNvPr id="6" name="Picture 5">
            <a:extLst>
              <a:ext uri="{FF2B5EF4-FFF2-40B4-BE49-F238E27FC236}">
                <a16:creationId xmlns:a16="http://schemas.microsoft.com/office/drawing/2014/main" id="{AE8FD694-FEA3-CB49-DF84-B4E3E280A055}"/>
              </a:ext>
            </a:extLst>
          </p:cNvPr>
          <p:cNvPicPr>
            <a:picLocks noChangeAspect="1"/>
          </p:cNvPicPr>
          <p:nvPr/>
        </p:nvPicPr>
        <p:blipFill>
          <a:blip r:embed="rId3"/>
          <a:stretch>
            <a:fillRect/>
          </a:stretch>
        </p:blipFill>
        <p:spPr>
          <a:xfrm>
            <a:off x="6487510" y="3813823"/>
            <a:ext cx="2443656" cy="1333618"/>
          </a:xfrm>
          <a:prstGeom prst="rect">
            <a:avLst/>
          </a:prstGeom>
        </p:spPr>
      </p:pic>
      <p:sp>
        <p:nvSpPr>
          <p:cNvPr id="8" name="TextBox 7">
            <a:extLst>
              <a:ext uri="{FF2B5EF4-FFF2-40B4-BE49-F238E27FC236}">
                <a16:creationId xmlns:a16="http://schemas.microsoft.com/office/drawing/2014/main" id="{C2F7B2F2-D557-8892-3DED-8F046F8B3819}"/>
              </a:ext>
            </a:extLst>
          </p:cNvPr>
          <p:cNvSpPr txBox="1"/>
          <p:nvPr/>
        </p:nvSpPr>
        <p:spPr>
          <a:xfrm>
            <a:off x="212834" y="4480632"/>
            <a:ext cx="8874017" cy="461665"/>
          </a:xfrm>
          <a:prstGeom prst="rect">
            <a:avLst/>
          </a:prstGeom>
          <a:noFill/>
        </p:spPr>
        <p:txBody>
          <a:bodyPr wrap="square">
            <a:spAutoFit/>
          </a:bodyPr>
          <a:lstStyle/>
          <a:p>
            <a:r>
              <a:rPr lang="en-US" sz="2400" dirty="0"/>
              <a:t>So the most number of guest arrived  in 2016</a:t>
            </a:r>
            <a:endParaRPr lang="en-IN" sz="2400" dirty="0"/>
          </a:p>
        </p:txBody>
      </p:sp>
    </p:spTree>
    <p:extLst>
      <p:ext uri="{BB962C8B-B14F-4D97-AF65-F5344CB8AC3E}">
        <p14:creationId xmlns:p14="http://schemas.microsoft.com/office/powerpoint/2010/main" val="2579341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B7CB-3013-2F2F-EE7A-648CD4466A03}"/>
              </a:ext>
            </a:extLst>
          </p:cNvPr>
          <p:cNvSpPr>
            <a:spLocks noGrp="1"/>
          </p:cNvSpPr>
          <p:nvPr>
            <p:ph type="title"/>
          </p:nvPr>
        </p:nvSpPr>
        <p:spPr>
          <a:xfrm>
            <a:off x="-68580" y="-22860"/>
            <a:ext cx="9212580" cy="603751"/>
          </a:xfrm>
        </p:spPr>
        <p:txBody>
          <a:bodyPr/>
          <a:lstStyle/>
          <a:p>
            <a:r>
              <a:rPr lang="en-US" b="0" i="0" dirty="0">
                <a:solidFill>
                  <a:srgbClr val="212121"/>
                </a:solidFill>
                <a:effectLst/>
                <a:latin typeface="Roboto" panose="020B0604020202020204" pitchFamily="2" charset="0"/>
              </a:rPr>
              <a:t>Finding out the </a:t>
            </a:r>
            <a:r>
              <a:rPr lang="en-US" b="0" i="0" dirty="0" err="1">
                <a:solidFill>
                  <a:srgbClr val="212121"/>
                </a:solidFill>
                <a:effectLst/>
                <a:latin typeface="Roboto" panose="020B0604020202020204" pitchFamily="2" charset="0"/>
              </a:rPr>
              <a:t>varience</a:t>
            </a:r>
            <a:r>
              <a:rPr lang="en-US" b="0" i="0" dirty="0">
                <a:solidFill>
                  <a:srgbClr val="212121"/>
                </a:solidFill>
                <a:effectLst/>
                <a:latin typeface="Roboto" panose="020B0604020202020204" pitchFamily="2" charset="0"/>
              </a:rPr>
              <a:t> in price per night in the hotels.</a:t>
            </a:r>
            <a:br>
              <a:rPr lang="en-US" b="0" i="0" dirty="0">
                <a:solidFill>
                  <a:srgbClr val="212121"/>
                </a:solidFill>
                <a:effectLst/>
                <a:latin typeface="Roboto" panose="020B0604020202020204" pitchFamily="2" charset="0"/>
              </a:rPr>
            </a:br>
            <a:r>
              <a:rPr lang="en-US" dirty="0"/>
              <a:t>                   </a:t>
            </a:r>
            <a:r>
              <a:rPr lang="en-US" dirty="0">
                <a:solidFill>
                  <a:schemeClr val="tx1"/>
                </a:solidFill>
              </a:rPr>
              <a:t>Resort hotel analysis</a:t>
            </a:r>
            <a:endParaRPr lang="en-IN" dirty="0">
              <a:solidFill>
                <a:schemeClr val="tx1"/>
              </a:solidFill>
            </a:endParaRPr>
          </a:p>
        </p:txBody>
      </p:sp>
      <p:pic>
        <p:nvPicPr>
          <p:cNvPr id="4" name="Picture 3">
            <a:extLst>
              <a:ext uri="{FF2B5EF4-FFF2-40B4-BE49-F238E27FC236}">
                <a16:creationId xmlns:a16="http://schemas.microsoft.com/office/drawing/2014/main" id="{925319D5-1ABD-3759-5988-E2F0F75F5198}"/>
              </a:ext>
            </a:extLst>
          </p:cNvPr>
          <p:cNvPicPr>
            <a:picLocks noChangeAspect="1"/>
          </p:cNvPicPr>
          <p:nvPr/>
        </p:nvPicPr>
        <p:blipFill>
          <a:blip r:embed="rId2"/>
          <a:stretch>
            <a:fillRect/>
          </a:stretch>
        </p:blipFill>
        <p:spPr>
          <a:xfrm>
            <a:off x="5764452" y="698291"/>
            <a:ext cx="3010055" cy="4064209"/>
          </a:xfrm>
          <a:prstGeom prst="rect">
            <a:avLst/>
          </a:prstGeom>
        </p:spPr>
      </p:pic>
      <p:pic>
        <p:nvPicPr>
          <p:cNvPr id="6" name="Picture 5">
            <a:extLst>
              <a:ext uri="{FF2B5EF4-FFF2-40B4-BE49-F238E27FC236}">
                <a16:creationId xmlns:a16="http://schemas.microsoft.com/office/drawing/2014/main" id="{4D76B91C-635C-D67A-AD73-8417BEAEF6E1}"/>
              </a:ext>
            </a:extLst>
          </p:cNvPr>
          <p:cNvPicPr>
            <a:picLocks noChangeAspect="1"/>
          </p:cNvPicPr>
          <p:nvPr/>
        </p:nvPicPr>
        <p:blipFill>
          <a:blip r:embed="rId3"/>
          <a:stretch>
            <a:fillRect/>
          </a:stretch>
        </p:blipFill>
        <p:spPr>
          <a:xfrm>
            <a:off x="53743" y="1063434"/>
            <a:ext cx="5710709" cy="3333921"/>
          </a:xfrm>
          <a:prstGeom prst="rect">
            <a:avLst/>
          </a:prstGeom>
        </p:spPr>
      </p:pic>
      <p:sp>
        <p:nvSpPr>
          <p:cNvPr id="8" name="TextBox 7">
            <a:extLst>
              <a:ext uri="{FF2B5EF4-FFF2-40B4-BE49-F238E27FC236}">
                <a16:creationId xmlns:a16="http://schemas.microsoft.com/office/drawing/2014/main" id="{951255D5-1E40-3BB9-55C7-D7FE64B08A5E}"/>
              </a:ext>
            </a:extLst>
          </p:cNvPr>
          <p:cNvSpPr txBox="1"/>
          <p:nvPr/>
        </p:nvSpPr>
        <p:spPr>
          <a:xfrm rot="10800000" flipV="1">
            <a:off x="571500" y="4333250"/>
            <a:ext cx="5059680" cy="523220"/>
          </a:xfrm>
          <a:prstGeom prst="rect">
            <a:avLst/>
          </a:prstGeom>
          <a:noFill/>
        </p:spPr>
        <p:txBody>
          <a:bodyPr wrap="square">
            <a:spAutoFit/>
          </a:bodyPr>
          <a:lstStyle/>
          <a:p>
            <a:r>
              <a:rPr lang="en-US" dirty="0"/>
              <a:t>So as wee see August is having a highest average distributed rate followed by July and June</a:t>
            </a:r>
            <a:endParaRPr lang="en-IN" dirty="0"/>
          </a:p>
        </p:txBody>
      </p:sp>
    </p:spTree>
    <p:extLst>
      <p:ext uri="{BB962C8B-B14F-4D97-AF65-F5344CB8AC3E}">
        <p14:creationId xmlns:p14="http://schemas.microsoft.com/office/powerpoint/2010/main" val="2118152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57A2-3FC6-1D9C-0BA2-75E0B4F5F3BF}"/>
              </a:ext>
            </a:extLst>
          </p:cNvPr>
          <p:cNvSpPr>
            <a:spLocks noGrp="1"/>
          </p:cNvSpPr>
          <p:nvPr>
            <p:ph type="title"/>
          </p:nvPr>
        </p:nvSpPr>
        <p:spPr>
          <a:xfrm>
            <a:off x="2750820" y="60960"/>
            <a:ext cx="3680460" cy="662940"/>
          </a:xfrm>
        </p:spPr>
        <p:txBody>
          <a:bodyPr/>
          <a:lstStyle/>
          <a:p>
            <a:r>
              <a:rPr lang="en-IN" dirty="0"/>
              <a:t>Analysis of City Hotel</a:t>
            </a:r>
          </a:p>
        </p:txBody>
      </p:sp>
      <p:pic>
        <p:nvPicPr>
          <p:cNvPr id="4" name="Picture 3">
            <a:extLst>
              <a:ext uri="{FF2B5EF4-FFF2-40B4-BE49-F238E27FC236}">
                <a16:creationId xmlns:a16="http://schemas.microsoft.com/office/drawing/2014/main" id="{117A135C-1D70-9A61-63CD-2E47797A04A7}"/>
              </a:ext>
            </a:extLst>
          </p:cNvPr>
          <p:cNvPicPr>
            <a:picLocks noChangeAspect="1"/>
          </p:cNvPicPr>
          <p:nvPr/>
        </p:nvPicPr>
        <p:blipFill>
          <a:blip r:embed="rId2"/>
          <a:stretch>
            <a:fillRect/>
          </a:stretch>
        </p:blipFill>
        <p:spPr>
          <a:xfrm>
            <a:off x="5554378" y="807720"/>
            <a:ext cx="3528059" cy="3208020"/>
          </a:xfrm>
          <a:prstGeom prst="rect">
            <a:avLst/>
          </a:prstGeom>
        </p:spPr>
      </p:pic>
      <p:pic>
        <p:nvPicPr>
          <p:cNvPr id="6" name="Picture 5">
            <a:extLst>
              <a:ext uri="{FF2B5EF4-FFF2-40B4-BE49-F238E27FC236}">
                <a16:creationId xmlns:a16="http://schemas.microsoft.com/office/drawing/2014/main" id="{894198BB-4674-85B1-B28D-B8DF1CD5947D}"/>
              </a:ext>
            </a:extLst>
          </p:cNvPr>
          <p:cNvPicPr>
            <a:picLocks noChangeAspect="1"/>
          </p:cNvPicPr>
          <p:nvPr/>
        </p:nvPicPr>
        <p:blipFill>
          <a:blip r:embed="rId3"/>
          <a:stretch>
            <a:fillRect/>
          </a:stretch>
        </p:blipFill>
        <p:spPr>
          <a:xfrm>
            <a:off x="0" y="868680"/>
            <a:ext cx="5478178" cy="3307080"/>
          </a:xfrm>
          <a:prstGeom prst="rect">
            <a:avLst/>
          </a:prstGeom>
        </p:spPr>
      </p:pic>
      <p:sp>
        <p:nvSpPr>
          <p:cNvPr id="7" name="TextBox 6">
            <a:extLst>
              <a:ext uri="{FF2B5EF4-FFF2-40B4-BE49-F238E27FC236}">
                <a16:creationId xmlns:a16="http://schemas.microsoft.com/office/drawing/2014/main" id="{6D9D1700-6FBE-4AB9-BF8E-1407188C5A84}"/>
              </a:ext>
            </a:extLst>
          </p:cNvPr>
          <p:cNvSpPr txBox="1"/>
          <p:nvPr/>
        </p:nvSpPr>
        <p:spPr>
          <a:xfrm>
            <a:off x="434340" y="4419600"/>
            <a:ext cx="8709660" cy="307777"/>
          </a:xfrm>
          <a:prstGeom prst="rect">
            <a:avLst/>
          </a:prstGeom>
          <a:noFill/>
        </p:spPr>
        <p:txBody>
          <a:bodyPr wrap="square" rtlCol="0">
            <a:spAutoFit/>
          </a:bodyPr>
          <a:lstStyle/>
          <a:p>
            <a:r>
              <a:rPr lang="en-US" dirty="0"/>
              <a:t>So we see August is having a highest average distributed range followed by June and July</a:t>
            </a:r>
            <a:endParaRPr lang="en-IN" dirty="0"/>
          </a:p>
        </p:txBody>
      </p:sp>
    </p:spTree>
    <p:extLst>
      <p:ext uri="{BB962C8B-B14F-4D97-AF65-F5344CB8AC3E}">
        <p14:creationId xmlns:p14="http://schemas.microsoft.com/office/powerpoint/2010/main" val="1814354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C61B-789B-4C47-C897-E4FC88BA0F79}"/>
              </a:ext>
            </a:extLst>
          </p:cNvPr>
          <p:cNvSpPr>
            <a:spLocks noGrp="1"/>
          </p:cNvSpPr>
          <p:nvPr>
            <p:ph type="title"/>
          </p:nvPr>
        </p:nvSpPr>
        <p:spPr>
          <a:xfrm>
            <a:off x="807000" y="168070"/>
            <a:ext cx="8520600" cy="572700"/>
          </a:xfrm>
        </p:spPr>
        <p:txBody>
          <a:bodyPr/>
          <a:lstStyle/>
          <a:p>
            <a:r>
              <a:rPr lang="en-US" dirty="0"/>
              <a:t>From which country customer are come from?</a:t>
            </a:r>
            <a:br>
              <a:rPr lang="en-US" dirty="0"/>
            </a:br>
            <a:endParaRPr lang="en-IN" dirty="0"/>
          </a:p>
        </p:txBody>
      </p:sp>
      <p:pic>
        <p:nvPicPr>
          <p:cNvPr id="4" name="Picture 3">
            <a:extLst>
              <a:ext uri="{FF2B5EF4-FFF2-40B4-BE49-F238E27FC236}">
                <a16:creationId xmlns:a16="http://schemas.microsoft.com/office/drawing/2014/main" id="{4EFBB3C3-B766-FEB8-3B11-A3479C398400}"/>
              </a:ext>
            </a:extLst>
          </p:cNvPr>
          <p:cNvPicPr>
            <a:picLocks noChangeAspect="1"/>
          </p:cNvPicPr>
          <p:nvPr/>
        </p:nvPicPr>
        <p:blipFill>
          <a:blip r:embed="rId2"/>
          <a:stretch>
            <a:fillRect/>
          </a:stretch>
        </p:blipFill>
        <p:spPr>
          <a:xfrm>
            <a:off x="6298520" y="1017725"/>
            <a:ext cx="2533780" cy="3930852"/>
          </a:xfrm>
          <a:prstGeom prst="rect">
            <a:avLst/>
          </a:prstGeom>
        </p:spPr>
      </p:pic>
      <p:pic>
        <p:nvPicPr>
          <p:cNvPr id="6" name="Picture 5">
            <a:extLst>
              <a:ext uri="{FF2B5EF4-FFF2-40B4-BE49-F238E27FC236}">
                <a16:creationId xmlns:a16="http://schemas.microsoft.com/office/drawing/2014/main" id="{EC5C5958-959A-A41A-9157-BFE6339F9B03}"/>
              </a:ext>
            </a:extLst>
          </p:cNvPr>
          <p:cNvPicPr>
            <a:picLocks noChangeAspect="1"/>
          </p:cNvPicPr>
          <p:nvPr/>
        </p:nvPicPr>
        <p:blipFill>
          <a:blip r:embed="rId3"/>
          <a:stretch>
            <a:fillRect/>
          </a:stretch>
        </p:blipFill>
        <p:spPr>
          <a:xfrm>
            <a:off x="217760" y="1017725"/>
            <a:ext cx="6080760" cy="2566024"/>
          </a:xfrm>
          <a:prstGeom prst="rect">
            <a:avLst/>
          </a:prstGeom>
        </p:spPr>
      </p:pic>
      <p:sp>
        <p:nvSpPr>
          <p:cNvPr id="9" name="TextBox 8">
            <a:extLst>
              <a:ext uri="{FF2B5EF4-FFF2-40B4-BE49-F238E27FC236}">
                <a16:creationId xmlns:a16="http://schemas.microsoft.com/office/drawing/2014/main" id="{94CE2ECB-3F0B-DAE9-4335-96E48FC91C32}"/>
              </a:ext>
            </a:extLst>
          </p:cNvPr>
          <p:cNvSpPr txBox="1"/>
          <p:nvPr/>
        </p:nvSpPr>
        <p:spPr>
          <a:xfrm>
            <a:off x="99060" y="4137660"/>
            <a:ext cx="5364480" cy="707886"/>
          </a:xfrm>
          <a:prstGeom prst="rect">
            <a:avLst/>
          </a:prstGeom>
          <a:noFill/>
        </p:spPr>
        <p:txBody>
          <a:bodyPr wrap="square" rtlCol="0">
            <a:spAutoFit/>
          </a:bodyPr>
          <a:lstStyle/>
          <a:p>
            <a:r>
              <a:rPr lang="en-US" sz="2000" dirty="0"/>
              <a:t>Most customers come from Europe, mainly from Portugal and neighboring</a:t>
            </a:r>
            <a:endParaRPr lang="en-IN" sz="2000" dirty="0"/>
          </a:p>
        </p:txBody>
      </p:sp>
    </p:spTree>
    <p:extLst>
      <p:ext uri="{BB962C8B-B14F-4D97-AF65-F5344CB8AC3E}">
        <p14:creationId xmlns:p14="http://schemas.microsoft.com/office/powerpoint/2010/main" val="1959707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31B3A-4183-30BE-9710-F755DBA4FEE9}"/>
              </a:ext>
            </a:extLst>
          </p:cNvPr>
          <p:cNvSpPr>
            <a:spLocks noGrp="1"/>
          </p:cNvSpPr>
          <p:nvPr>
            <p:ph type="title"/>
          </p:nvPr>
        </p:nvSpPr>
        <p:spPr>
          <a:xfrm>
            <a:off x="826770" y="83775"/>
            <a:ext cx="7490460" cy="515095"/>
          </a:xfrm>
        </p:spPr>
        <p:txBody>
          <a:bodyPr/>
          <a:lstStyle/>
          <a:p>
            <a:r>
              <a:rPr lang="en-US" sz="2000" dirty="0"/>
              <a:t>What is the strongest market segment and distribution channel?</a:t>
            </a:r>
            <a:endParaRPr lang="en-IN" sz="2000" dirty="0"/>
          </a:p>
        </p:txBody>
      </p:sp>
      <p:pic>
        <p:nvPicPr>
          <p:cNvPr id="8" name="Picture 7">
            <a:extLst>
              <a:ext uri="{FF2B5EF4-FFF2-40B4-BE49-F238E27FC236}">
                <a16:creationId xmlns:a16="http://schemas.microsoft.com/office/drawing/2014/main" id="{4C4E5A52-663C-06A2-BE1B-1891EB1C6F1A}"/>
              </a:ext>
            </a:extLst>
          </p:cNvPr>
          <p:cNvPicPr>
            <a:picLocks noChangeAspect="1"/>
          </p:cNvPicPr>
          <p:nvPr/>
        </p:nvPicPr>
        <p:blipFill>
          <a:blip r:embed="rId2"/>
          <a:stretch>
            <a:fillRect/>
          </a:stretch>
        </p:blipFill>
        <p:spPr>
          <a:xfrm>
            <a:off x="0" y="900135"/>
            <a:ext cx="6313270" cy="2445045"/>
          </a:xfrm>
          <a:prstGeom prst="rect">
            <a:avLst/>
          </a:prstGeom>
        </p:spPr>
      </p:pic>
      <p:pic>
        <p:nvPicPr>
          <p:cNvPr id="10" name="Picture 9">
            <a:extLst>
              <a:ext uri="{FF2B5EF4-FFF2-40B4-BE49-F238E27FC236}">
                <a16:creationId xmlns:a16="http://schemas.microsoft.com/office/drawing/2014/main" id="{0AA31014-FA99-D7F3-E2B2-EF3923F9BEB4}"/>
              </a:ext>
            </a:extLst>
          </p:cNvPr>
          <p:cNvPicPr>
            <a:picLocks noChangeAspect="1"/>
          </p:cNvPicPr>
          <p:nvPr/>
        </p:nvPicPr>
        <p:blipFill>
          <a:blip r:embed="rId3"/>
          <a:stretch>
            <a:fillRect/>
          </a:stretch>
        </p:blipFill>
        <p:spPr>
          <a:xfrm>
            <a:off x="6184196" y="760512"/>
            <a:ext cx="2673487" cy="2724290"/>
          </a:xfrm>
          <a:prstGeom prst="rect">
            <a:avLst/>
          </a:prstGeom>
        </p:spPr>
      </p:pic>
      <p:sp>
        <p:nvSpPr>
          <p:cNvPr id="11" name="TextBox 10">
            <a:extLst>
              <a:ext uri="{FF2B5EF4-FFF2-40B4-BE49-F238E27FC236}">
                <a16:creationId xmlns:a16="http://schemas.microsoft.com/office/drawing/2014/main" id="{BE343238-DF8E-BF3F-5D60-1744B9F1821C}"/>
              </a:ext>
            </a:extLst>
          </p:cNvPr>
          <p:cNvSpPr txBox="1"/>
          <p:nvPr/>
        </p:nvSpPr>
        <p:spPr>
          <a:xfrm>
            <a:off x="365760" y="4046220"/>
            <a:ext cx="8100060" cy="307777"/>
          </a:xfrm>
          <a:prstGeom prst="rect">
            <a:avLst/>
          </a:prstGeom>
          <a:noFill/>
        </p:spPr>
        <p:txBody>
          <a:bodyPr wrap="square" rtlCol="0">
            <a:spAutoFit/>
          </a:bodyPr>
          <a:lstStyle/>
          <a:p>
            <a:r>
              <a:rPr lang="en-IN" dirty="0"/>
              <a:t>So we see the most number of customer comes from Online TA</a:t>
            </a:r>
          </a:p>
        </p:txBody>
      </p:sp>
    </p:spTree>
    <p:extLst>
      <p:ext uri="{BB962C8B-B14F-4D97-AF65-F5344CB8AC3E}">
        <p14:creationId xmlns:p14="http://schemas.microsoft.com/office/powerpoint/2010/main" val="2756232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82020B-7509-0EED-C926-5B43CEE231EA}"/>
              </a:ext>
            </a:extLst>
          </p:cNvPr>
          <p:cNvPicPr>
            <a:picLocks noChangeAspect="1"/>
          </p:cNvPicPr>
          <p:nvPr/>
        </p:nvPicPr>
        <p:blipFill>
          <a:blip r:embed="rId2"/>
          <a:stretch>
            <a:fillRect/>
          </a:stretch>
        </p:blipFill>
        <p:spPr>
          <a:xfrm>
            <a:off x="526295" y="220980"/>
            <a:ext cx="4220965" cy="3796434"/>
          </a:xfrm>
          <a:prstGeom prst="rect">
            <a:avLst/>
          </a:prstGeom>
        </p:spPr>
      </p:pic>
      <p:pic>
        <p:nvPicPr>
          <p:cNvPr id="7" name="Picture 6">
            <a:extLst>
              <a:ext uri="{FF2B5EF4-FFF2-40B4-BE49-F238E27FC236}">
                <a16:creationId xmlns:a16="http://schemas.microsoft.com/office/drawing/2014/main" id="{13243FAF-662B-A13C-8375-CF80B8E799A4}"/>
              </a:ext>
            </a:extLst>
          </p:cNvPr>
          <p:cNvPicPr>
            <a:picLocks noChangeAspect="1"/>
          </p:cNvPicPr>
          <p:nvPr/>
        </p:nvPicPr>
        <p:blipFill>
          <a:blip r:embed="rId3"/>
          <a:stretch>
            <a:fillRect/>
          </a:stretch>
        </p:blipFill>
        <p:spPr>
          <a:xfrm>
            <a:off x="5363138" y="434340"/>
            <a:ext cx="3026482" cy="3062673"/>
          </a:xfrm>
          <a:prstGeom prst="rect">
            <a:avLst/>
          </a:prstGeom>
        </p:spPr>
      </p:pic>
      <p:sp>
        <p:nvSpPr>
          <p:cNvPr id="9" name="TextBox 8">
            <a:extLst>
              <a:ext uri="{FF2B5EF4-FFF2-40B4-BE49-F238E27FC236}">
                <a16:creationId xmlns:a16="http://schemas.microsoft.com/office/drawing/2014/main" id="{D34E78CC-9F1B-EEBD-0722-E0A0D6C2F495}"/>
              </a:ext>
            </a:extLst>
          </p:cNvPr>
          <p:cNvSpPr txBox="1"/>
          <p:nvPr/>
        </p:nvSpPr>
        <p:spPr>
          <a:xfrm>
            <a:off x="220980" y="4130040"/>
            <a:ext cx="8244840" cy="707886"/>
          </a:xfrm>
          <a:prstGeom prst="rect">
            <a:avLst/>
          </a:prstGeom>
          <a:noFill/>
        </p:spPr>
        <p:txBody>
          <a:bodyPr wrap="square" rtlCol="0">
            <a:spAutoFit/>
          </a:bodyPr>
          <a:lstStyle/>
          <a:p>
            <a:r>
              <a:rPr lang="en-US" sz="2000" dirty="0"/>
              <a:t>Travel agencies either online or offline are the majority distribution channels and market segment.</a:t>
            </a:r>
            <a:endParaRPr lang="en-IN" sz="2000" dirty="0"/>
          </a:p>
        </p:txBody>
      </p:sp>
    </p:spTree>
    <p:extLst>
      <p:ext uri="{BB962C8B-B14F-4D97-AF65-F5344CB8AC3E}">
        <p14:creationId xmlns:p14="http://schemas.microsoft.com/office/powerpoint/2010/main" val="3283608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48E6-49E1-EF1A-03D3-F47341EE917F}"/>
              </a:ext>
            </a:extLst>
          </p:cNvPr>
          <p:cNvSpPr>
            <a:spLocks noGrp="1"/>
          </p:cNvSpPr>
          <p:nvPr>
            <p:ph type="title"/>
          </p:nvPr>
        </p:nvSpPr>
        <p:spPr>
          <a:xfrm>
            <a:off x="1996440" y="1"/>
            <a:ext cx="6073140" cy="523220"/>
          </a:xfrm>
        </p:spPr>
        <p:txBody>
          <a:bodyPr/>
          <a:lstStyle/>
          <a:p>
            <a:r>
              <a:rPr lang="en-US" dirty="0"/>
              <a:t>Checking the cancelled reservation?</a:t>
            </a:r>
            <a:endParaRPr lang="en-IN" dirty="0"/>
          </a:p>
        </p:txBody>
      </p:sp>
      <p:pic>
        <p:nvPicPr>
          <p:cNvPr id="4" name="Picture 3">
            <a:extLst>
              <a:ext uri="{FF2B5EF4-FFF2-40B4-BE49-F238E27FC236}">
                <a16:creationId xmlns:a16="http://schemas.microsoft.com/office/drawing/2014/main" id="{E3D156A3-C237-A74D-8527-514C065D376D}"/>
              </a:ext>
            </a:extLst>
          </p:cNvPr>
          <p:cNvPicPr>
            <a:picLocks noChangeAspect="1"/>
          </p:cNvPicPr>
          <p:nvPr/>
        </p:nvPicPr>
        <p:blipFill>
          <a:blip r:embed="rId2"/>
          <a:stretch>
            <a:fillRect/>
          </a:stretch>
        </p:blipFill>
        <p:spPr>
          <a:xfrm>
            <a:off x="844358" y="556261"/>
            <a:ext cx="7455283" cy="3378374"/>
          </a:xfrm>
          <a:prstGeom prst="rect">
            <a:avLst/>
          </a:prstGeom>
        </p:spPr>
      </p:pic>
      <p:sp>
        <p:nvSpPr>
          <p:cNvPr id="5" name="TextBox 4">
            <a:extLst>
              <a:ext uri="{FF2B5EF4-FFF2-40B4-BE49-F238E27FC236}">
                <a16:creationId xmlns:a16="http://schemas.microsoft.com/office/drawing/2014/main" id="{99F2F865-9AC6-1E58-2EDD-97EE624CAC0B}"/>
              </a:ext>
            </a:extLst>
          </p:cNvPr>
          <p:cNvSpPr txBox="1"/>
          <p:nvPr/>
        </p:nvSpPr>
        <p:spPr>
          <a:xfrm>
            <a:off x="487680" y="3921955"/>
            <a:ext cx="8549640" cy="738664"/>
          </a:xfrm>
          <a:prstGeom prst="rect">
            <a:avLst/>
          </a:prstGeom>
          <a:noFill/>
        </p:spPr>
        <p:txBody>
          <a:bodyPr wrap="square" rtlCol="0">
            <a:spAutoFit/>
          </a:bodyPr>
          <a:lstStyle/>
          <a:p>
            <a:r>
              <a:rPr lang="en-US" dirty="0">
                <a:solidFill>
                  <a:schemeClr val="accent2"/>
                </a:solidFill>
              </a:rPr>
              <a:t>As per graph we see that much of booking is not cancelled (0 represent not cancelled) and (1 represent the cancelled booking, so we see in the graph that city hotel booking are cancelled more than the resort hotel booking</a:t>
            </a:r>
            <a:endParaRPr lang="en-IN" dirty="0">
              <a:solidFill>
                <a:schemeClr val="accent2"/>
              </a:solidFill>
            </a:endParaRPr>
          </a:p>
        </p:txBody>
      </p:sp>
    </p:spTree>
    <p:extLst>
      <p:ext uri="{BB962C8B-B14F-4D97-AF65-F5344CB8AC3E}">
        <p14:creationId xmlns:p14="http://schemas.microsoft.com/office/powerpoint/2010/main" val="90407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667B-1187-D124-077F-CE77F7532216}"/>
              </a:ext>
            </a:extLst>
          </p:cNvPr>
          <p:cNvSpPr>
            <a:spLocks noGrp="1"/>
          </p:cNvSpPr>
          <p:nvPr>
            <p:ph type="title"/>
          </p:nvPr>
        </p:nvSpPr>
        <p:spPr>
          <a:xfrm>
            <a:off x="311700" y="1"/>
            <a:ext cx="8520600" cy="571500"/>
          </a:xfrm>
        </p:spPr>
        <p:txBody>
          <a:bodyPr/>
          <a:lstStyle/>
          <a:p>
            <a:r>
              <a:rPr lang="en-US" dirty="0"/>
              <a:t>   Checking the preferred meal by their customer </a:t>
            </a:r>
            <a:endParaRPr lang="en-IN" dirty="0"/>
          </a:p>
        </p:txBody>
      </p:sp>
      <p:pic>
        <p:nvPicPr>
          <p:cNvPr id="4" name="Picture 3">
            <a:extLst>
              <a:ext uri="{FF2B5EF4-FFF2-40B4-BE49-F238E27FC236}">
                <a16:creationId xmlns:a16="http://schemas.microsoft.com/office/drawing/2014/main" id="{53FCE09E-A667-6DF6-9D18-07F1DE28A80A}"/>
              </a:ext>
            </a:extLst>
          </p:cNvPr>
          <p:cNvPicPr>
            <a:picLocks noChangeAspect="1"/>
          </p:cNvPicPr>
          <p:nvPr/>
        </p:nvPicPr>
        <p:blipFill>
          <a:blip r:embed="rId2"/>
          <a:stretch>
            <a:fillRect/>
          </a:stretch>
        </p:blipFill>
        <p:spPr>
          <a:xfrm>
            <a:off x="0" y="571501"/>
            <a:ext cx="5448300" cy="3009899"/>
          </a:xfrm>
          <a:prstGeom prst="rect">
            <a:avLst/>
          </a:prstGeom>
        </p:spPr>
      </p:pic>
      <p:pic>
        <p:nvPicPr>
          <p:cNvPr id="6" name="Picture 5">
            <a:extLst>
              <a:ext uri="{FF2B5EF4-FFF2-40B4-BE49-F238E27FC236}">
                <a16:creationId xmlns:a16="http://schemas.microsoft.com/office/drawing/2014/main" id="{080253E9-3B61-77CE-6712-F06C6CB8C834}"/>
              </a:ext>
            </a:extLst>
          </p:cNvPr>
          <p:cNvPicPr>
            <a:picLocks noChangeAspect="1"/>
          </p:cNvPicPr>
          <p:nvPr/>
        </p:nvPicPr>
        <p:blipFill>
          <a:blip r:embed="rId3"/>
          <a:stretch>
            <a:fillRect/>
          </a:stretch>
        </p:blipFill>
        <p:spPr>
          <a:xfrm>
            <a:off x="6393131" y="647601"/>
            <a:ext cx="1905098" cy="2933799"/>
          </a:xfrm>
          <a:prstGeom prst="rect">
            <a:avLst/>
          </a:prstGeom>
        </p:spPr>
      </p:pic>
      <p:sp>
        <p:nvSpPr>
          <p:cNvPr id="7" name="TextBox 6">
            <a:extLst>
              <a:ext uri="{FF2B5EF4-FFF2-40B4-BE49-F238E27FC236}">
                <a16:creationId xmlns:a16="http://schemas.microsoft.com/office/drawing/2014/main" id="{E364A1B6-FF71-EB53-CE38-AAE4F849B0CE}"/>
              </a:ext>
            </a:extLst>
          </p:cNvPr>
          <p:cNvSpPr txBox="1"/>
          <p:nvPr/>
        </p:nvSpPr>
        <p:spPr>
          <a:xfrm>
            <a:off x="311700" y="3787140"/>
            <a:ext cx="8359860" cy="738664"/>
          </a:xfrm>
          <a:prstGeom prst="rect">
            <a:avLst/>
          </a:prstGeom>
          <a:noFill/>
        </p:spPr>
        <p:txBody>
          <a:bodyPr wrap="square" rtlCol="0">
            <a:spAutoFit/>
          </a:bodyPr>
          <a:lstStyle/>
          <a:p>
            <a:pPr algn="just"/>
            <a:r>
              <a:rPr lang="en-US" dirty="0"/>
              <a:t>The preferred meal plan is bed and breakfast, as almost 92310 of bookings were made on this type of plan. half board (HB) and full board (FB) are less frequent options, but together they represent 25113 of reservations. It is important to note that practically no clients stayed with the self-catering option</a:t>
            </a:r>
            <a:endParaRPr lang="en-IN" dirty="0"/>
          </a:p>
        </p:txBody>
      </p:sp>
    </p:spTree>
    <p:extLst>
      <p:ext uri="{BB962C8B-B14F-4D97-AF65-F5344CB8AC3E}">
        <p14:creationId xmlns:p14="http://schemas.microsoft.com/office/powerpoint/2010/main" val="122088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1336"/>
            <a:ext cx="8512500" cy="3784800"/>
          </a:xfrm>
          <a:prstGeom prst="rect">
            <a:avLst/>
          </a:prstGeom>
          <a:noFill/>
          <a:ln>
            <a:noFill/>
          </a:ln>
        </p:spPr>
        <p:txBody>
          <a:bodyPr spcFirstLastPara="1" wrap="square" lIns="91425" tIns="91425" rIns="91425" bIns="91425" anchor="b" anchorCtr="0">
            <a:noAutofit/>
          </a:bodyPr>
          <a:lstStyle/>
          <a:p>
            <a:pPr marL="0" lvl="0" indent="0" algn="just"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B6903E9E-8C0A-CCC3-1677-F79A54FA771A}"/>
              </a:ext>
            </a:extLst>
          </p:cNvPr>
          <p:cNvSpPr txBox="1"/>
          <p:nvPr/>
        </p:nvSpPr>
        <p:spPr>
          <a:xfrm>
            <a:off x="708660" y="1234137"/>
            <a:ext cx="7627620" cy="3416320"/>
          </a:xfrm>
          <a:prstGeom prst="rect">
            <a:avLst/>
          </a:prstGeom>
          <a:noFill/>
        </p:spPr>
        <p:txBody>
          <a:bodyPr wrap="square">
            <a:spAutoFit/>
          </a:bodyPr>
          <a:lstStyle/>
          <a:p>
            <a:pPr algn="just"/>
            <a:r>
              <a:rPr lang="en-US" sz="1800" b="1" i="0" dirty="0">
                <a:solidFill>
                  <a:schemeClr val="bg1"/>
                </a:solidFill>
                <a:effectLst/>
                <a:latin typeface="Söhne"/>
              </a:rPr>
              <a:t>The dataset contains information from bookings for two hotels, a resort and a city hotel, between July 1, 2015 and August 31, 2017. The dataset includes information on both canceled and non-canceled bookings,</a:t>
            </a:r>
            <a:r>
              <a:rPr lang="en-US" sz="1800" b="1" dirty="0">
                <a:solidFill>
                  <a:schemeClr val="bg1"/>
                </a:solidFill>
              </a:rPr>
              <a:t> </a:t>
            </a:r>
            <a:r>
              <a:rPr lang="en-US" sz="1800" b="1" dirty="0">
                <a:solidFill>
                  <a:schemeClr val="bg1"/>
                </a:solidFill>
                <a:latin typeface="Söhne"/>
              </a:rPr>
              <a:t>For both hotels, the same information was collected: 31 variables describing 40,060 observations for the resort and 79,330 observations for the city hotel. That is, the dataset contains information on 119,390 hotel reservations.</a:t>
            </a:r>
            <a:r>
              <a:rPr lang="en-US" sz="1800" b="1" i="0" dirty="0">
                <a:solidFill>
                  <a:schemeClr val="bg1"/>
                </a:solidFill>
                <a:effectLst/>
                <a:latin typeface="Söhne"/>
              </a:rPr>
              <a:t> 31 variables were used to collect data, which include information such as arrival and departure dates, number of adults and children staying, meal package, market segment, reservation status, and deposit amount paid. Information on the source of the booking, whether it was made directly through the hotel or through a third-party website, is also included in the dataset.</a:t>
            </a:r>
          </a:p>
          <a:p>
            <a:pPr algn="just"/>
            <a:endParaRPr lang="en-US" sz="1800" b="1" i="0" dirty="0">
              <a:solidFill>
                <a:schemeClr val="bg1"/>
              </a:solidFill>
              <a:effectLst/>
              <a:latin typeface="Söhne"/>
            </a:endParaRPr>
          </a:p>
        </p:txBody>
      </p:sp>
      <p:sp>
        <p:nvSpPr>
          <p:cNvPr id="4" name="TextBox 3">
            <a:extLst>
              <a:ext uri="{FF2B5EF4-FFF2-40B4-BE49-F238E27FC236}">
                <a16:creationId xmlns:a16="http://schemas.microsoft.com/office/drawing/2014/main" id="{258F86FD-06FE-1AB1-5502-765D017D2364}"/>
              </a:ext>
            </a:extLst>
          </p:cNvPr>
          <p:cNvSpPr txBox="1"/>
          <p:nvPr/>
        </p:nvSpPr>
        <p:spPr>
          <a:xfrm>
            <a:off x="1257299" y="375780"/>
            <a:ext cx="6621237" cy="584775"/>
          </a:xfrm>
          <a:prstGeom prst="rect">
            <a:avLst/>
          </a:prstGeom>
          <a:noFill/>
        </p:spPr>
        <p:txBody>
          <a:bodyPr wrap="square" rtlCol="0">
            <a:spAutoFit/>
          </a:bodyPr>
          <a:lstStyle/>
          <a:p>
            <a:r>
              <a:rPr lang="en-IN" sz="3200" dirty="0">
                <a:solidFill>
                  <a:schemeClr val="tx1"/>
                </a:solidFill>
              </a:rPr>
              <a:t>DATA SET OF HOTEL BOOKING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B73E-E032-9FDE-15EC-60A5149043FB}"/>
              </a:ext>
            </a:extLst>
          </p:cNvPr>
          <p:cNvSpPr>
            <a:spLocks noGrp="1"/>
          </p:cNvSpPr>
          <p:nvPr>
            <p:ph type="title"/>
          </p:nvPr>
        </p:nvSpPr>
        <p:spPr>
          <a:xfrm>
            <a:off x="311700" y="1"/>
            <a:ext cx="7795980" cy="510540"/>
          </a:xfrm>
        </p:spPr>
        <p:txBody>
          <a:bodyPr/>
          <a:lstStyle/>
          <a:p>
            <a:r>
              <a:rPr lang="en-US" dirty="0"/>
              <a:t>       Checking the most frequent deposit type?</a:t>
            </a:r>
            <a:endParaRPr lang="en-IN" dirty="0"/>
          </a:p>
        </p:txBody>
      </p:sp>
      <p:pic>
        <p:nvPicPr>
          <p:cNvPr id="4" name="Picture 3">
            <a:extLst>
              <a:ext uri="{FF2B5EF4-FFF2-40B4-BE49-F238E27FC236}">
                <a16:creationId xmlns:a16="http://schemas.microsoft.com/office/drawing/2014/main" id="{A751F963-751E-A1B3-99F9-255D1D813A55}"/>
              </a:ext>
            </a:extLst>
          </p:cNvPr>
          <p:cNvPicPr>
            <a:picLocks noChangeAspect="1"/>
          </p:cNvPicPr>
          <p:nvPr/>
        </p:nvPicPr>
        <p:blipFill>
          <a:blip r:embed="rId2"/>
          <a:stretch>
            <a:fillRect/>
          </a:stretch>
        </p:blipFill>
        <p:spPr>
          <a:xfrm>
            <a:off x="40228" y="551414"/>
            <a:ext cx="6468387" cy="3238499"/>
          </a:xfrm>
          <a:prstGeom prst="rect">
            <a:avLst/>
          </a:prstGeom>
        </p:spPr>
      </p:pic>
      <p:pic>
        <p:nvPicPr>
          <p:cNvPr id="6" name="Picture 5">
            <a:extLst>
              <a:ext uri="{FF2B5EF4-FFF2-40B4-BE49-F238E27FC236}">
                <a16:creationId xmlns:a16="http://schemas.microsoft.com/office/drawing/2014/main" id="{1EEC3232-4D19-3966-93D2-D724651B8A10}"/>
              </a:ext>
            </a:extLst>
          </p:cNvPr>
          <p:cNvPicPr>
            <a:picLocks noChangeAspect="1"/>
          </p:cNvPicPr>
          <p:nvPr/>
        </p:nvPicPr>
        <p:blipFill>
          <a:blip r:embed="rId3"/>
          <a:stretch>
            <a:fillRect/>
          </a:stretch>
        </p:blipFill>
        <p:spPr>
          <a:xfrm>
            <a:off x="6508615" y="787380"/>
            <a:ext cx="2635385" cy="749339"/>
          </a:xfrm>
          <a:prstGeom prst="rect">
            <a:avLst/>
          </a:prstGeom>
        </p:spPr>
      </p:pic>
      <p:sp>
        <p:nvSpPr>
          <p:cNvPr id="8" name="TextBox 7">
            <a:extLst>
              <a:ext uri="{FF2B5EF4-FFF2-40B4-BE49-F238E27FC236}">
                <a16:creationId xmlns:a16="http://schemas.microsoft.com/office/drawing/2014/main" id="{CC3B51F4-9C0B-C08F-EE93-01FD6B07BADE}"/>
              </a:ext>
            </a:extLst>
          </p:cNvPr>
          <p:cNvSpPr txBox="1"/>
          <p:nvPr/>
        </p:nvSpPr>
        <p:spPr>
          <a:xfrm>
            <a:off x="784860" y="3694400"/>
            <a:ext cx="7764212" cy="1323439"/>
          </a:xfrm>
          <a:prstGeom prst="rect">
            <a:avLst/>
          </a:prstGeom>
          <a:noFill/>
        </p:spPr>
        <p:txBody>
          <a:bodyPr wrap="square" rtlCol="0">
            <a:spAutoFit/>
          </a:bodyPr>
          <a:lstStyle/>
          <a:p>
            <a:r>
              <a:rPr lang="en-US" sz="2000" dirty="0">
                <a:solidFill>
                  <a:schemeClr val="accent2"/>
                </a:solidFill>
              </a:rPr>
              <a:t>So in the graph we can see that the people are preferring the no deposit From the above data and graph it is clearly seen at more people are prefering the no deposit as compared to non refund and refundable</a:t>
            </a:r>
            <a:r>
              <a:rPr lang="en-US" sz="2000" dirty="0">
                <a:solidFill>
                  <a:schemeClr val="bg1">
                    <a:lumMod val="40000"/>
                    <a:lumOff val="60000"/>
                  </a:schemeClr>
                </a:solidFill>
              </a:rPr>
              <a:t>.</a:t>
            </a:r>
            <a:endParaRPr lang="en-IN" sz="2000" dirty="0">
              <a:solidFill>
                <a:schemeClr val="bg1">
                  <a:lumMod val="40000"/>
                  <a:lumOff val="60000"/>
                </a:schemeClr>
              </a:solidFill>
            </a:endParaRPr>
          </a:p>
        </p:txBody>
      </p:sp>
    </p:spTree>
    <p:extLst>
      <p:ext uri="{BB962C8B-B14F-4D97-AF65-F5344CB8AC3E}">
        <p14:creationId xmlns:p14="http://schemas.microsoft.com/office/powerpoint/2010/main" val="3689256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5915A-0382-1B57-0283-99166FB820AF}"/>
              </a:ext>
            </a:extLst>
          </p:cNvPr>
          <p:cNvSpPr>
            <a:spLocks noGrp="1"/>
          </p:cNvSpPr>
          <p:nvPr>
            <p:ph type="title"/>
          </p:nvPr>
        </p:nvSpPr>
        <p:spPr>
          <a:xfrm>
            <a:off x="152400" y="445025"/>
            <a:ext cx="9456420" cy="572700"/>
          </a:xfrm>
        </p:spPr>
        <p:txBody>
          <a:bodyPr/>
          <a:lstStyle/>
          <a:p>
            <a:r>
              <a:rPr lang="en-US" dirty="0"/>
              <a:t> Checking the reservations made by repeated guests?</a:t>
            </a:r>
            <a:endParaRPr lang="en-IN" dirty="0"/>
          </a:p>
        </p:txBody>
      </p:sp>
      <p:pic>
        <p:nvPicPr>
          <p:cNvPr id="4" name="Picture 3">
            <a:extLst>
              <a:ext uri="{FF2B5EF4-FFF2-40B4-BE49-F238E27FC236}">
                <a16:creationId xmlns:a16="http://schemas.microsoft.com/office/drawing/2014/main" id="{39B3F150-CECF-3BDC-026B-DA81EFC06920}"/>
              </a:ext>
            </a:extLst>
          </p:cNvPr>
          <p:cNvPicPr>
            <a:picLocks noChangeAspect="1"/>
          </p:cNvPicPr>
          <p:nvPr/>
        </p:nvPicPr>
        <p:blipFill>
          <a:blip r:embed="rId2"/>
          <a:stretch>
            <a:fillRect/>
          </a:stretch>
        </p:blipFill>
        <p:spPr>
          <a:xfrm>
            <a:off x="3699374" y="1125757"/>
            <a:ext cx="5296172" cy="3791145"/>
          </a:xfrm>
          <a:prstGeom prst="rect">
            <a:avLst/>
          </a:prstGeom>
        </p:spPr>
      </p:pic>
      <p:sp>
        <p:nvSpPr>
          <p:cNvPr id="6" name="TextBox 5">
            <a:extLst>
              <a:ext uri="{FF2B5EF4-FFF2-40B4-BE49-F238E27FC236}">
                <a16:creationId xmlns:a16="http://schemas.microsoft.com/office/drawing/2014/main" id="{128FE3D8-6A33-BA50-2BC6-84C79490C6BC}"/>
              </a:ext>
            </a:extLst>
          </p:cNvPr>
          <p:cNvSpPr txBox="1"/>
          <p:nvPr/>
        </p:nvSpPr>
        <p:spPr>
          <a:xfrm>
            <a:off x="260985" y="2035820"/>
            <a:ext cx="3068955" cy="1323439"/>
          </a:xfrm>
          <a:prstGeom prst="rect">
            <a:avLst/>
          </a:prstGeom>
          <a:noFill/>
        </p:spPr>
        <p:txBody>
          <a:bodyPr wrap="square">
            <a:spAutoFit/>
          </a:bodyPr>
          <a:lstStyle/>
          <a:p>
            <a:pPr algn="just"/>
            <a:r>
              <a:rPr lang="en-US" sz="1600" dirty="0"/>
              <a:t>So we can see in the graph Low number of repeated guests. There is a need to target Repeated guests since they have booked before</a:t>
            </a:r>
            <a:endParaRPr lang="en-IN" sz="1600" dirty="0"/>
          </a:p>
        </p:txBody>
      </p:sp>
    </p:spTree>
    <p:extLst>
      <p:ext uri="{BB962C8B-B14F-4D97-AF65-F5344CB8AC3E}">
        <p14:creationId xmlns:p14="http://schemas.microsoft.com/office/powerpoint/2010/main" val="2274679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2EB65-E6C0-6DA8-B720-F1352D4B4743}"/>
              </a:ext>
            </a:extLst>
          </p:cNvPr>
          <p:cNvSpPr>
            <a:spLocks noGrp="1"/>
          </p:cNvSpPr>
          <p:nvPr>
            <p:ph type="title"/>
          </p:nvPr>
        </p:nvSpPr>
        <p:spPr>
          <a:xfrm>
            <a:off x="311700" y="1"/>
            <a:ext cx="8520600" cy="586740"/>
          </a:xfrm>
        </p:spPr>
        <p:txBody>
          <a:bodyPr/>
          <a:lstStyle/>
          <a:p>
            <a:r>
              <a:rPr lang="en-US" dirty="0"/>
              <a:t>Lets see how many people require Parking space?</a:t>
            </a:r>
            <a:endParaRPr lang="en-IN" dirty="0"/>
          </a:p>
        </p:txBody>
      </p:sp>
      <p:pic>
        <p:nvPicPr>
          <p:cNvPr id="4" name="Picture 3">
            <a:extLst>
              <a:ext uri="{FF2B5EF4-FFF2-40B4-BE49-F238E27FC236}">
                <a16:creationId xmlns:a16="http://schemas.microsoft.com/office/drawing/2014/main" id="{8A8D9254-A8CC-3D39-F1DA-0314D104B0BA}"/>
              </a:ext>
            </a:extLst>
          </p:cNvPr>
          <p:cNvPicPr>
            <a:picLocks noChangeAspect="1"/>
          </p:cNvPicPr>
          <p:nvPr/>
        </p:nvPicPr>
        <p:blipFill>
          <a:blip r:embed="rId2"/>
          <a:stretch>
            <a:fillRect/>
          </a:stretch>
        </p:blipFill>
        <p:spPr>
          <a:xfrm>
            <a:off x="311700" y="586741"/>
            <a:ext cx="5701600" cy="3223260"/>
          </a:xfrm>
          <a:prstGeom prst="rect">
            <a:avLst/>
          </a:prstGeom>
        </p:spPr>
      </p:pic>
      <p:pic>
        <p:nvPicPr>
          <p:cNvPr id="6" name="Picture 5">
            <a:extLst>
              <a:ext uri="{FF2B5EF4-FFF2-40B4-BE49-F238E27FC236}">
                <a16:creationId xmlns:a16="http://schemas.microsoft.com/office/drawing/2014/main" id="{3917B53A-E6F6-916F-81DE-6B9141ECDABA}"/>
              </a:ext>
            </a:extLst>
          </p:cNvPr>
          <p:cNvPicPr>
            <a:picLocks noChangeAspect="1"/>
          </p:cNvPicPr>
          <p:nvPr/>
        </p:nvPicPr>
        <p:blipFill>
          <a:blip r:embed="rId3"/>
          <a:stretch>
            <a:fillRect/>
          </a:stretch>
        </p:blipFill>
        <p:spPr>
          <a:xfrm>
            <a:off x="5820646" y="1173481"/>
            <a:ext cx="3204309" cy="1927860"/>
          </a:xfrm>
          <a:prstGeom prst="rect">
            <a:avLst/>
          </a:prstGeom>
        </p:spPr>
      </p:pic>
      <p:sp>
        <p:nvSpPr>
          <p:cNvPr id="7" name="TextBox 6">
            <a:extLst>
              <a:ext uri="{FF2B5EF4-FFF2-40B4-BE49-F238E27FC236}">
                <a16:creationId xmlns:a16="http://schemas.microsoft.com/office/drawing/2014/main" id="{A97237D3-0978-2148-6653-BA52CB7589B2}"/>
              </a:ext>
            </a:extLst>
          </p:cNvPr>
          <p:cNvSpPr txBox="1"/>
          <p:nvPr/>
        </p:nvSpPr>
        <p:spPr>
          <a:xfrm>
            <a:off x="541020" y="4038600"/>
            <a:ext cx="7955280" cy="523220"/>
          </a:xfrm>
          <a:prstGeom prst="rect">
            <a:avLst/>
          </a:prstGeom>
          <a:noFill/>
        </p:spPr>
        <p:txBody>
          <a:bodyPr wrap="square" rtlCol="0">
            <a:spAutoFit/>
          </a:bodyPr>
          <a:lstStyle/>
          <a:p>
            <a:r>
              <a:rPr lang="en-US" dirty="0"/>
              <a:t>We can see that the maximum no of people not require parking and the people who require need 1 parking Very less people require more than 2 parking space.</a:t>
            </a:r>
            <a:endParaRPr lang="en-IN" dirty="0"/>
          </a:p>
        </p:txBody>
      </p:sp>
    </p:spTree>
    <p:extLst>
      <p:ext uri="{BB962C8B-B14F-4D97-AF65-F5344CB8AC3E}">
        <p14:creationId xmlns:p14="http://schemas.microsoft.com/office/powerpoint/2010/main" val="2046402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312B-F907-092C-6873-33E24880A0B9}"/>
              </a:ext>
            </a:extLst>
          </p:cNvPr>
          <p:cNvSpPr>
            <a:spLocks noGrp="1"/>
          </p:cNvSpPr>
          <p:nvPr>
            <p:ph type="title"/>
          </p:nvPr>
        </p:nvSpPr>
        <p:spPr>
          <a:xfrm>
            <a:off x="3154680" y="-60959"/>
            <a:ext cx="1958340" cy="579120"/>
          </a:xfrm>
        </p:spPr>
        <p:txBody>
          <a:bodyPr/>
          <a:lstStyle/>
          <a:p>
            <a:r>
              <a:rPr lang="en-IN" dirty="0"/>
              <a:t>Conclusion</a:t>
            </a:r>
          </a:p>
        </p:txBody>
      </p:sp>
      <p:sp>
        <p:nvSpPr>
          <p:cNvPr id="5" name="TextBox 4">
            <a:extLst>
              <a:ext uri="{FF2B5EF4-FFF2-40B4-BE49-F238E27FC236}">
                <a16:creationId xmlns:a16="http://schemas.microsoft.com/office/drawing/2014/main" id="{11AB97CA-118A-742F-7EBD-49FF32EEA17D}"/>
              </a:ext>
            </a:extLst>
          </p:cNvPr>
          <p:cNvSpPr txBox="1"/>
          <p:nvPr/>
        </p:nvSpPr>
        <p:spPr>
          <a:xfrm>
            <a:off x="411480" y="518160"/>
            <a:ext cx="8100060" cy="3970318"/>
          </a:xfrm>
          <a:prstGeom prst="rect">
            <a:avLst/>
          </a:prstGeom>
          <a:noFill/>
        </p:spPr>
        <p:txBody>
          <a:bodyPr wrap="square">
            <a:spAutoFit/>
          </a:bodyPr>
          <a:lstStyle/>
          <a:p>
            <a:pPr algn="just"/>
            <a:r>
              <a:rPr lang="en-US" dirty="0"/>
              <a:t>The Majority number of the hotels booked are city hotel. Definitely need to spend the most targeting fund on those hotel.</a:t>
            </a:r>
          </a:p>
          <a:p>
            <a:pPr algn="just"/>
            <a:endParaRPr lang="en-US" dirty="0"/>
          </a:p>
          <a:p>
            <a:pPr algn="just"/>
            <a:r>
              <a:rPr lang="en-US" dirty="0"/>
              <a:t>We also realize that the high rate of cancellations can be due high no deposit policies.</a:t>
            </a:r>
          </a:p>
          <a:p>
            <a:pPr algn="just"/>
            <a:endParaRPr lang="en-US" dirty="0"/>
          </a:p>
          <a:p>
            <a:pPr algn="just"/>
            <a:r>
              <a:rPr lang="en-US" dirty="0"/>
              <a:t>We should also target month between June to Aug. Those are peak months due to the summer period and vacations</a:t>
            </a:r>
          </a:p>
          <a:p>
            <a:pPr algn="just"/>
            <a:endParaRPr lang="en-US" dirty="0"/>
          </a:p>
          <a:p>
            <a:pPr algn="just"/>
            <a:r>
              <a:rPr lang="en-US" dirty="0"/>
              <a:t>Majority of the guests are from Europe and Portugal .We should spend a significant amount of our budget on those area gain more customers.</a:t>
            </a:r>
          </a:p>
          <a:p>
            <a:pPr algn="just"/>
            <a:endParaRPr lang="en-US" dirty="0"/>
          </a:p>
          <a:p>
            <a:pPr algn="just"/>
            <a:r>
              <a:rPr lang="en-US" dirty="0"/>
              <a:t>Given that we do not have repeated guests, we should target on services and provide them good facilities  guests to increase returning guests.</a:t>
            </a:r>
          </a:p>
          <a:p>
            <a:pPr algn="just"/>
            <a:endParaRPr lang="en-US" dirty="0"/>
          </a:p>
          <a:p>
            <a:pPr algn="just"/>
            <a:r>
              <a:rPr lang="en-US" dirty="0"/>
              <a:t>When it comes to identifying the most effective market segments and distribution channels, we have found that travel agents and tour operators have been the most successful, followed by direct bookings made through our hotel. To increase the use of this direct booking channel, we plan to offer special incentive for customers.</a:t>
            </a:r>
            <a:endParaRPr lang="en-IN" dirty="0"/>
          </a:p>
        </p:txBody>
      </p:sp>
    </p:spTree>
    <p:extLst>
      <p:ext uri="{BB962C8B-B14F-4D97-AF65-F5344CB8AC3E}">
        <p14:creationId xmlns:p14="http://schemas.microsoft.com/office/powerpoint/2010/main" val="1940289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2FD6-C5F6-77BE-5E92-6DC4FC3ED782}"/>
              </a:ext>
            </a:extLst>
          </p:cNvPr>
          <p:cNvSpPr>
            <a:spLocks noGrp="1"/>
          </p:cNvSpPr>
          <p:nvPr>
            <p:ph type="title"/>
          </p:nvPr>
        </p:nvSpPr>
        <p:spPr/>
        <p:txBody>
          <a:bodyPr/>
          <a:lstStyle/>
          <a:p>
            <a:r>
              <a:rPr lang="en-IN" dirty="0"/>
              <a:t>         </a:t>
            </a:r>
            <a:endParaRPr lang="en-IN" b="1" dirty="0"/>
          </a:p>
        </p:txBody>
      </p:sp>
      <p:sp>
        <p:nvSpPr>
          <p:cNvPr id="3" name="Rectangle 2">
            <a:extLst>
              <a:ext uri="{FF2B5EF4-FFF2-40B4-BE49-F238E27FC236}">
                <a16:creationId xmlns:a16="http://schemas.microsoft.com/office/drawing/2014/main" id="{5F24944A-C4A7-B9A4-843C-BA682581B909}"/>
              </a:ext>
            </a:extLst>
          </p:cNvPr>
          <p:cNvSpPr/>
          <p:nvPr/>
        </p:nvSpPr>
        <p:spPr>
          <a:xfrm>
            <a:off x="2445792" y="1983085"/>
            <a:ext cx="3724096"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tx1"/>
                </a:solidFill>
              </a:rPr>
              <a:t>Thank You</a:t>
            </a:r>
            <a:endParaRPr lang="en-US" sz="5400" b="1" cap="none" spc="0" dirty="0">
              <a:ln w="22225">
                <a:solidFill>
                  <a:schemeClr val="accent2"/>
                </a:solidFill>
                <a:prstDash val="solid"/>
              </a:ln>
              <a:solidFill>
                <a:schemeClr val="tx1"/>
              </a:solidFill>
              <a:effectLst/>
            </a:endParaRPr>
          </a:p>
        </p:txBody>
      </p:sp>
    </p:spTree>
    <p:extLst>
      <p:ext uri="{BB962C8B-B14F-4D97-AF65-F5344CB8AC3E}">
        <p14:creationId xmlns:p14="http://schemas.microsoft.com/office/powerpoint/2010/main" val="1754737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9733-884A-4531-88AB-9AB135A17B24}"/>
              </a:ext>
            </a:extLst>
          </p:cNvPr>
          <p:cNvSpPr>
            <a:spLocks noGrp="1"/>
          </p:cNvSpPr>
          <p:nvPr>
            <p:ph type="title"/>
          </p:nvPr>
        </p:nvSpPr>
        <p:spPr>
          <a:xfrm>
            <a:off x="400600" y="0"/>
            <a:ext cx="8520600" cy="799575"/>
          </a:xfrm>
        </p:spPr>
        <p:txBody>
          <a:bodyPr/>
          <a:lstStyle/>
          <a:p>
            <a:r>
              <a:rPr lang="en-IN" sz="4400" dirty="0"/>
              <a:t>              </a:t>
            </a:r>
            <a:r>
              <a:rPr lang="en-IN" sz="4400" b="1" dirty="0"/>
              <a:t>Data Pipeline</a:t>
            </a:r>
          </a:p>
        </p:txBody>
      </p:sp>
      <p:sp>
        <p:nvSpPr>
          <p:cNvPr id="3" name="Text Placeholder 2">
            <a:extLst>
              <a:ext uri="{FF2B5EF4-FFF2-40B4-BE49-F238E27FC236}">
                <a16:creationId xmlns:a16="http://schemas.microsoft.com/office/drawing/2014/main" id="{9B25C51E-AEA2-E683-F84D-5520EE66EA02}"/>
              </a:ext>
            </a:extLst>
          </p:cNvPr>
          <p:cNvSpPr>
            <a:spLocks noGrp="1"/>
          </p:cNvSpPr>
          <p:nvPr>
            <p:ph type="body" idx="1"/>
          </p:nvPr>
        </p:nvSpPr>
        <p:spPr>
          <a:xfrm>
            <a:off x="311700" y="889000"/>
            <a:ext cx="8520600" cy="3987799"/>
          </a:xfrm>
        </p:spPr>
        <p:txBody>
          <a:bodyPr/>
          <a:lstStyle/>
          <a:p>
            <a:endParaRPr lang="en-IN" dirty="0"/>
          </a:p>
        </p:txBody>
      </p:sp>
      <p:graphicFrame>
        <p:nvGraphicFramePr>
          <p:cNvPr id="4" name="Diagram 3">
            <a:extLst>
              <a:ext uri="{FF2B5EF4-FFF2-40B4-BE49-F238E27FC236}">
                <a16:creationId xmlns:a16="http://schemas.microsoft.com/office/drawing/2014/main" id="{FAC0FBDB-35DF-4D9F-C84F-326DBE125236}"/>
              </a:ext>
            </a:extLst>
          </p:cNvPr>
          <p:cNvGraphicFramePr/>
          <p:nvPr>
            <p:extLst>
              <p:ext uri="{D42A27DB-BD31-4B8C-83A1-F6EECF244321}">
                <p14:modId xmlns:p14="http://schemas.microsoft.com/office/powerpoint/2010/main" val="449739922"/>
              </p:ext>
            </p:extLst>
          </p:nvPr>
        </p:nvGraphicFramePr>
        <p:xfrm>
          <a:off x="563880" y="1005840"/>
          <a:ext cx="7894320" cy="3870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014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B297-5E09-F2D4-52EE-E46F9ED46FA1}"/>
              </a:ext>
            </a:extLst>
          </p:cNvPr>
          <p:cNvSpPr>
            <a:spLocks noGrp="1"/>
          </p:cNvSpPr>
          <p:nvPr>
            <p:ph type="title"/>
          </p:nvPr>
        </p:nvSpPr>
        <p:spPr>
          <a:xfrm>
            <a:off x="2994660" y="518160"/>
            <a:ext cx="3110576" cy="944880"/>
          </a:xfrm>
        </p:spPr>
        <p:txBody>
          <a:bodyPr/>
          <a:lstStyle/>
          <a:p>
            <a:r>
              <a:rPr lang="en-IN" b="1" dirty="0"/>
              <a:t>Data Summary</a:t>
            </a:r>
            <a:br>
              <a:rPr lang="en-IN" dirty="0"/>
            </a:br>
            <a:endParaRPr lang="en-IN" dirty="0"/>
          </a:p>
        </p:txBody>
      </p:sp>
      <p:sp>
        <p:nvSpPr>
          <p:cNvPr id="3" name="Text Placeholder 2">
            <a:extLst>
              <a:ext uri="{FF2B5EF4-FFF2-40B4-BE49-F238E27FC236}">
                <a16:creationId xmlns:a16="http://schemas.microsoft.com/office/drawing/2014/main" id="{32EFFC6B-9076-5EB5-B629-336FC430135C}"/>
              </a:ext>
            </a:extLst>
          </p:cNvPr>
          <p:cNvSpPr>
            <a:spLocks noGrp="1"/>
          </p:cNvSpPr>
          <p:nvPr>
            <p:ph type="body" idx="1"/>
          </p:nvPr>
        </p:nvSpPr>
        <p:spPr>
          <a:xfrm>
            <a:off x="548395" y="1600200"/>
            <a:ext cx="7862482" cy="3931920"/>
          </a:xfrm>
        </p:spPr>
        <p:txBody>
          <a:bodyPr/>
          <a:lstStyle/>
          <a:p>
            <a:pPr marL="114300" indent="0" algn="just">
              <a:buNone/>
            </a:pPr>
            <a:r>
              <a:rPr lang="en-IN" dirty="0">
                <a:solidFill>
                  <a:schemeClr val="tx1"/>
                </a:solidFill>
              </a:rPr>
              <a:t>Hotel: </a:t>
            </a:r>
            <a:r>
              <a:rPr lang="en-US" dirty="0">
                <a:solidFill>
                  <a:schemeClr val="bg1"/>
                </a:solidFill>
              </a:rPr>
              <a:t>The category of hotels ,which is Resort hotel and City hotel</a:t>
            </a:r>
          </a:p>
          <a:p>
            <a:pPr marL="114300" indent="0" algn="just">
              <a:buNone/>
            </a:pPr>
            <a:r>
              <a:rPr lang="en-IN" dirty="0">
                <a:solidFill>
                  <a:schemeClr val="tx1"/>
                </a:solidFill>
              </a:rPr>
              <a:t>Is cancelled:</a:t>
            </a:r>
            <a:r>
              <a:rPr lang="en-US" dirty="0">
                <a:solidFill>
                  <a:schemeClr val="bg1"/>
                </a:solidFill>
              </a:rPr>
              <a:t>The value of column show the cancellation type. If the booking was cancelled or not. Values[0,1],where 0 indicates not cancelled and 1 means cancelled</a:t>
            </a:r>
          </a:p>
          <a:p>
            <a:pPr marL="114300" indent="0" algn="just">
              <a:buNone/>
            </a:pPr>
            <a:r>
              <a:rPr lang="en-IN" dirty="0" err="1">
                <a:solidFill>
                  <a:schemeClr val="tx1"/>
                </a:solidFill>
              </a:rPr>
              <a:t>Stayed_in_weekend_nights</a:t>
            </a:r>
            <a:r>
              <a:rPr lang="en-IN" dirty="0">
                <a:solidFill>
                  <a:schemeClr val="tx1"/>
                </a:solidFill>
              </a:rPr>
              <a:t>: </a:t>
            </a:r>
            <a:r>
              <a:rPr lang="en-US" dirty="0">
                <a:solidFill>
                  <a:schemeClr val="bg1"/>
                </a:solidFill>
              </a:rPr>
              <a:t>The number of weekend nights guests were staying per </a:t>
            </a:r>
            <a:r>
              <a:rPr lang="en-IN" dirty="0">
                <a:solidFill>
                  <a:schemeClr val="bg1"/>
                </a:solidFill>
              </a:rPr>
              <a:t>reservation.</a:t>
            </a:r>
            <a:endParaRPr lang="en-US" dirty="0">
              <a:solidFill>
                <a:schemeClr val="bg1"/>
              </a:solidFill>
            </a:endParaRPr>
          </a:p>
          <a:p>
            <a:pPr marL="114300" indent="0" algn="just">
              <a:buNone/>
            </a:pPr>
            <a:r>
              <a:rPr lang="en-US" dirty="0" err="1">
                <a:solidFill>
                  <a:schemeClr val="tx1"/>
                </a:solidFill>
              </a:rPr>
              <a:t>Meal:</a:t>
            </a:r>
            <a:r>
              <a:rPr lang="en-US" dirty="0" err="1">
                <a:solidFill>
                  <a:schemeClr val="bg1"/>
                </a:solidFill>
              </a:rPr>
              <a:t>Meal</a:t>
            </a:r>
            <a:r>
              <a:rPr lang="en-US" dirty="0">
                <a:solidFill>
                  <a:schemeClr val="bg1"/>
                </a:solidFill>
              </a:rPr>
              <a:t> preferences per reservation.[BB, FB, HB, SC, Undefined]</a:t>
            </a:r>
          </a:p>
          <a:p>
            <a:pPr marL="114300" indent="0" algn="just">
              <a:buNone/>
            </a:pPr>
            <a:r>
              <a:rPr lang="en-US" dirty="0">
                <a:solidFill>
                  <a:schemeClr val="tx1"/>
                </a:solidFill>
              </a:rPr>
              <a:t>Country: </a:t>
            </a:r>
            <a:r>
              <a:rPr lang="en-US" dirty="0">
                <a:solidFill>
                  <a:schemeClr val="bg1"/>
                </a:solidFill>
              </a:rPr>
              <a:t>The origin country of guest.</a:t>
            </a:r>
          </a:p>
        </p:txBody>
      </p:sp>
    </p:spTree>
    <p:extLst>
      <p:ext uri="{BB962C8B-B14F-4D97-AF65-F5344CB8AC3E}">
        <p14:creationId xmlns:p14="http://schemas.microsoft.com/office/powerpoint/2010/main" val="96899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2750-213C-8C7C-00D3-932A544A0A60}"/>
              </a:ext>
            </a:extLst>
          </p:cNvPr>
          <p:cNvSpPr>
            <a:spLocks noGrp="1"/>
          </p:cNvSpPr>
          <p:nvPr>
            <p:ph type="title"/>
          </p:nvPr>
        </p:nvSpPr>
        <p:spPr>
          <a:xfrm>
            <a:off x="2644140" y="449580"/>
            <a:ext cx="4434840" cy="769620"/>
          </a:xfrm>
        </p:spPr>
        <p:txBody>
          <a:bodyPr/>
          <a:lstStyle/>
          <a:p>
            <a:r>
              <a:rPr lang="en-IN" dirty="0"/>
              <a:t>Data Summary(continued)</a:t>
            </a:r>
          </a:p>
        </p:txBody>
      </p:sp>
      <p:sp>
        <p:nvSpPr>
          <p:cNvPr id="3" name="Text Placeholder 2">
            <a:extLst>
              <a:ext uri="{FF2B5EF4-FFF2-40B4-BE49-F238E27FC236}">
                <a16:creationId xmlns:a16="http://schemas.microsoft.com/office/drawing/2014/main" id="{D5E4093C-5803-5BB5-46ED-497E8AFCE80E}"/>
              </a:ext>
            </a:extLst>
          </p:cNvPr>
          <p:cNvSpPr>
            <a:spLocks noGrp="1"/>
          </p:cNvSpPr>
          <p:nvPr>
            <p:ph type="body" idx="1"/>
          </p:nvPr>
        </p:nvSpPr>
        <p:spPr/>
        <p:txBody>
          <a:bodyPr/>
          <a:lstStyle/>
          <a:p>
            <a:pPr algn="just"/>
            <a:r>
              <a:rPr lang="en-US" dirty="0">
                <a:solidFill>
                  <a:schemeClr val="tx1"/>
                </a:solidFill>
              </a:rPr>
              <a:t>● </a:t>
            </a:r>
            <a:r>
              <a:rPr lang="en-US" dirty="0" err="1">
                <a:solidFill>
                  <a:schemeClr val="tx1"/>
                </a:solidFill>
              </a:rPr>
              <a:t>Market_segment:</a:t>
            </a:r>
            <a:r>
              <a:rPr lang="en-US" dirty="0" err="1">
                <a:solidFill>
                  <a:schemeClr val="bg1"/>
                </a:solidFill>
              </a:rPr>
              <a:t>This</a:t>
            </a:r>
            <a:r>
              <a:rPr lang="en-US" dirty="0">
                <a:solidFill>
                  <a:schemeClr val="bg1"/>
                </a:solidFill>
              </a:rPr>
              <a:t> column show how reservation was made and what is the purpose of reservation. </a:t>
            </a:r>
            <a:r>
              <a:rPr lang="en-US" dirty="0" err="1">
                <a:solidFill>
                  <a:schemeClr val="bg1"/>
                </a:solidFill>
              </a:rPr>
              <a:t>Eg.</a:t>
            </a:r>
            <a:r>
              <a:rPr lang="en-US" dirty="0">
                <a:solidFill>
                  <a:schemeClr val="bg1"/>
                </a:solidFill>
              </a:rPr>
              <a:t> corporate means corporate trip, TA for travel agency                                                                                                               </a:t>
            </a:r>
            <a:r>
              <a:rPr lang="en-US" dirty="0">
                <a:solidFill>
                  <a:schemeClr val="tx1"/>
                </a:solidFill>
              </a:rPr>
              <a:t>●</a:t>
            </a:r>
            <a:r>
              <a:rPr lang="en-US" dirty="0">
                <a:solidFill>
                  <a:schemeClr val="bg1"/>
                </a:solidFill>
              </a:rPr>
              <a:t> </a:t>
            </a:r>
            <a:r>
              <a:rPr lang="en-US" dirty="0" err="1">
                <a:solidFill>
                  <a:schemeClr val="tx1"/>
                </a:solidFill>
              </a:rPr>
              <a:t>Distribution_channel:</a:t>
            </a:r>
            <a:r>
              <a:rPr lang="en-US" dirty="0" err="1">
                <a:solidFill>
                  <a:schemeClr val="bg1"/>
                </a:solidFill>
              </a:rPr>
              <a:t>The</a:t>
            </a:r>
            <a:r>
              <a:rPr lang="en-US" dirty="0">
                <a:solidFill>
                  <a:schemeClr val="bg1"/>
                </a:solidFill>
              </a:rPr>
              <a:t> median through which booking is made.                          [Direct, TA/TO, corporate, undefined, GDS]                                                                      </a:t>
            </a:r>
            <a:r>
              <a:rPr lang="en-US" dirty="0">
                <a:solidFill>
                  <a:schemeClr val="tx1"/>
                </a:solidFill>
              </a:rPr>
              <a:t>●</a:t>
            </a:r>
            <a:r>
              <a:rPr lang="en-US" dirty="0">
                <a:solidFill>
                  <a:schemeClr val="bg1"/>
                </a:solidFill>
              </a:rPr>
              <a:t> </a:t>
            </a:r>
            <a:r>
              <a:rPr lang="en-US" dirty="0" err="1">
                <a:solidFill>
                  <a:schemeClr val="tx1"/>
                </a:solidFill>
              </a:rPr>
              <a:t>Is_repeated_channel</a:t>
            </a:r>
            <a:r>
              <a:rPr lang="en-US" dirty="0">
                <a:solidFill>
                  <a:schemeClr val="tx1"/>
                </a:solidFill>
              </a:rPr>
              <a:t>: </a:t>
            </a:r>
            <a:r>
              <a:rPr lang="en-US" dirty="0">
                <a:solidFill>
                  <a:schemeClr val="bg1"/>
                </a:solidFill>
              </a:rPr>
              <a:t>Shows if the guest is who has arrived earlier or not. Values[0,1]→0 indicates no and 1 indicated yes person is repeated guest. </a:t>
            </a:r>
            <a:r>
              <a:rPr lang="en-US" dirty="0">
                <a:solidFill>
                  <a:schemeClr val="tx1"/>
                </a:solidFill>
              </a:rPr>
              <a:t>    ●</a:t>
            </a:r>
            <a:r>
              <a:rPr lang="en-US" dirty="0">
                <a:solidFill>
                  <a:schemeClr val="bg1"/>
                </a:solidFill>
              </a:rPr>
              <a:t> </a:t>
            </a:r>
            <a:r>
              <a:rPr lang="en-US" dirty="0" err="1">
                <a:solidFill>
                  <a:schemeClr val="tx1"/>
                </a:solidFill>
              </a:rPr>
              <a:t>Days_in_waiting_list</a:t>
            </a:r>
            <a:r>
              <a:rPr lang="en-US" dirty="0">
                <a:solidFill>
                  <a:schemeClr val="tx1"/>
                </a:solidFill>
              </a:rPr>
              <a:t>:</a:t>
            </a:r>
            <a:r>
              <a:rPr lang="en-US" dirty="0">
                <a:solidFill>
                  <a:schemeClr val="bg1"/>
                </a:solidFill>
              </a:rPr>
              <a:t> Number of days between actual booking and transact. </a:t>
            </a:r>
            <a:r>
              <a:rPr lang="en-US" dirty="0">
                <a:solidFill>
                  <a:schemeClr val="tx1"/>
                </a:solidFill>
              </a:rPr>
              <a:t>●</a:t>
            </a:r>
            <a:r>
              <a:rPr lang="en-US" dirty="0">
                <a:solidFill>
                  <a:schemeClr val="bg1"/>
                </a:solidFill>
              </a:rPr>
              <a:t> </a:t>
            </a:r>
            <a:r>
              <a:rPr lang="en-US" dirty="0" err="1">
                <a:solidFill>
                  <a:schemeClr val="tx1"/>
                </a:solidFill>
              </a:rPr>
              <a:t>Customer_type</a:t>
            </a:r>
            <a:r>
              <a:rPr lang="en-US" dirty="0">
                <a:solidFill>
                  <a:schemeClr val="tx1"/>
                </a:solidFill>
              </a:rPr>
              <a:t>: </a:t>
            </a:r>
            <a:r>
              <a:rPr lang="en-US" dirty="0">
                <a:solidFill>
                  <a:schemeClr val="bg1"/>
                </a:solidFill>
              </a:rPr>
              <a:t>Type of customers(Transient, group, </a:t>
            </a:r>
            <a:r>
              <a:rPr lang="en-US" dirty="0" err="1">
                <a:solidFill>
                  <a:schemeClr val="bg1"/>
                </a:solidFill>
              </a:rPr>
              <a:t>etc</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12954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3692A-D1D2-B527-3DD5-CA4275B83DDC}"/>
              </a:ext>
            </a:extLst>
          </p:cNvPr>
          <p:cNvSpPr>
            <a:spLocks noGrp="1"/>
          </p:cNvSpPr>
          <p:nvPr>
            <p:ph type="title"/>
          </p:nvPr>
        </p:nvSpPr>
        <p:spPr>
          <a:xfrm>
            <a:off x="1512427" y="1925"/>
            <a:ext cx="8520600" cy="572700"/>
          </a:xfrm>
        </p:spPr>
        <p:txBody>
          <a:bodyPr/>
          <a:lstStyle/>
          <a:p>
            <a:r>
              <a:rPr lang="en-IN" sz="3600" dirty="0">
                <a:latin typeface="Arial Black" panose="020B0A04020102020204" pitchFamily="34" charset="0"/>
              </a:rPr>
              <a:t>      Libraries Used</a:t>
            </a:r>
          </a:p>
        </p:txBody>
      </p:sp>
      <p:sp>
        <p:nvSpPr>
          <p:cNvPr id="3" name="Text Placeholder 2">
            <a:extLst>
              <a:ext uri="{FF2B5EF4-FFF2-40B4-BE49-F238E27FC236}">
                <a16:creationId xmlns:a16="http://schemas.microsoft.com/office/drawing/2014/main" id="{2505E7AA-5202-FD5B-B7C4-D783187C27B7}"/>
              </a:ext>
            </a:extLst>
          </p:cNvPr>
          <p:cNvSpPr>
            <a:spLocks noGrp="1"/>
          </p:cNvSpPr>
          <p:nvPr>
            <p:ph type="body" idx="1"/>
          </p:nvPr>
        </p:nvSpPr>
        <p:spPr>
          <a:xfrm>
            <a:off x="323273" y="692727"/>
            <a:ext cx="8635999" cy="3904673"/>
          </a:xfrm>
        </p:spPr>
        <p:txBody>
          <a:bodyPr/>
          <a:lstStyle/>
          <a:p>
            <a:endParaRPr lang="en-IN" sz="2400" b="1" dirty="0">
              <a:solidFill>
                <a:schemeClr val="bg1"/>
              </a:solidFill>
            </a:endParaRPr>
          </a:p>
          <a:p>
            <a:r>
              <a:rPr lang="en-IN" sz="2400" b="1" dirty="0">
                <a:solidFill>
                  <a:schemeClr val="bg1"/>
                </a:solidFill>
              </a:rPr>
              <a:t>1}NumPy</a:t>
            </a:r>
          </a:p>
          <a:p>
            <a:r>
              <a:rPr lang="en-IN" sz="2400" b="1" dirty="0">
                <a:solidFill>
                  <a:schemeClr val="bg1"/>
                </a:solidFill>
              </a:rPr>
              <a:t>2}Pandas</a:t>
            </a:r>
          </a:p>
          <a:p>
            <a:r>
              <a:rPr lang="en-IN" sz="2400" b="1" dirty="0">
                <a:solidFill>
                  <a:schemeClr val="bg1"/>
                </a:solidFill>
              </a:rPr>
              <a:t>3}Seaborn </a:t>
            </a:r>
          </a:p>
          <a:p>
            <a:r>
              <a:rPr lang="en-IN" sz="2400" b="1" dirty="0">
                <a:solidFill>
                  <a:schemeClr val="bg1"/>
                </a:solidFill>
              </a:rPr>
              <a:t>4}Matplotlib </a:t>
            </a:r>
          </a:p>
          <a:p>
            <a:r>
              <a:rPr lang="en-IN" sz="2400" b="1" dirty="0">
                <a:solidFill>
                  <a:schemeClr val="bg1"/>
                </a:solidFill>
              </a:rPr>
              <a:t>5}Plotly </a:t>
            </a:r>
          </a:p>
          <a:p>
            <a:r>
              <a:rPr lang="en-IN" sz="2400" b="1" dirty="0">
                <a:solidFill>
                  <a:schemeClr val="bg1"/>
                </a:solidFill>
              </a:rPr>
              <a:t>6}Missingno</a:t>
            </a:r>
          </a:p>
        </p:txBody>
      </p:sp>
    </p:spTree>
    <p:extLst>
      <p:ext uri="{BB962C8B-B14F-4D97-AF65-F5344CB8AC3E}">
        <p14:creationId xmlns:p14="http://schemas.microsoft.com/office/powerpoint/2010/main" val="2164472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D7D4-1EC3-0539-9ECA-D3F41E4AE560}"/>
              </a:ext>
            </a:extLst>
          </p:cNvPr>
          <p:cNvSpPr>
            <a:spLocks noGrp="1"/>
          </p:cNvSpPr>
          <p:nvPr>
            <p:ph type="title"/>
          </p:nvPr>
        </p:nvSpPr>
        <p:spPr>
          <a:xfrm>
            <a:off x="2734860" y="50313"/>
            <a:ext cx="8520600" cy="572700"/>
          </a:xfrm>
        </p:spPr>
        <p:txBody>
          <a:bodyPr/>
          <a:lstStyle/>
          <a:p>
            <a:r>
              <a:rPr lang="en-IN" sz="2800" b="1" dirty="0">
                <a:solidFill>
                  <a:schemeClr val="tx1"/>
                </a:solidFill>
              </a:rPr>
              <a:t>Data Wrangling</a:t>
            </a:r>
            <a:br>
              <a:rPr lang="en-IN" sz="2800" b="1" dirty="0">
                <a:solidFill>
                  <a:schemeClr val="tx1"/>
                </a:solidFill>
              </a:rPr>
            </a:br>
            <a:endParaRPr lang="en-IN" dirty="0"/>
          </a:p>
        </p:txBody>
      </p:sp>
      <p:sp>
        <p:nvSpPr>
          <p:cNvPr id="3" name="Text Placeholder 2">
            <a:extLst>
              <a:ext uri="{FF2B5EF4-FFF2-40B4-BE49-F238E27FC236}">
                <a16:creationId xmlns:a16="http://schemas.microsoft.com/office/drawing/2014/main" id="{1DF2076D-E1E2-66EE-A0A3-F81CFC607FE0}"/>
              </a:ext>
            </a:extLst>
          </p:cNvPr>
          <p:cNvSpPr>
            <a:spLocks noGrp="1"/>
          </p:cNvSpPr>
          <p:nvPr>
            <p:ph type="body" idx="1"/>
          </p:nvPr>
        </p:nvSpPr>
        <p:spPr/>
        <p:txBody>
          <a:bodyPr/>
          <a:lstStyle/>
          <a:p>
            <a:pPr marL="114300" indent="0">
              <a:buNone/>
            </a:pPr>
            <a:r>
              <a:rPr lang="en-IN" sz="2000" b="1" dirty="0">
                <a:solidFill>
                  <a:schemeClr val="tx1"/>
                </a:solidFill>
              </a:rPr>
              <a:t>Shape of dataset</a:t>
            </a:r>
            <a:r>
              <a:rPr lang="en-IN" sz="2800" b="1" dirty="0">
                <a:solidFill>
                  <a:schemeClr val="tx1"/>
                </a:solidFill>
              </a:rPr>
              <a:t>     </a:t>
            </a:r>
          </a:p>
          <a:p>
            <a:r>
              <a:rPr lang="en-IN" sz="2800" b="1" dirty="0">
                <a:solidFill>
                  <a:schemeClr val="tx1"/>
                </a:solidFill>
              </a:rPr>
              <a:t>                           </a:t>
            </a:r>
          </a:p>
          <a:p>
            <a:pPr marL="114300" indent="0">
              <a:buNone/>
            </a:pPr>
            <a:r>
              <a:rPr lang="en-IN" sz="2800" b="1" dirty="0">
                <a:solidFill>
                  <a:schemeClr val="tx1"/>
                </a:solidFill>
              </a:rPr>
              <a:t>  </a:t>
            </a:r>
            <a:r>
              <a:rPr lang="en-IN" sz="2000" b="1" dirty="0">
                <a:solidFill>
                  <a:schemeClr val="tx1"/>
                </a:solidFill>
              </a:rPr>
              <a:t>Data set information</a:t>
            </a:r>
          </a:p>
        </p:txBody>
      </p:sp>
      <p:pic>
        <p:nvPicPr>
          <p:cNvPr id="5" name="Picture 4">
            <a:extLst>
              <a:ext uri="{FF2B5EF4-FFF2-40B4-BE49-F238E27FC236}">
                <a16:creationId xmlns:a16="http://schemas.microsoft.com/office/drawing/2014/main" id="{DC67329E-7C33-6025-96D7-6F3CCEC119A6}"/>
              </a:ext>
            </a:extLst>
          </p:cNvPr>
          <p:cNvPicPr>
            <a:picLocks noChangeAspect="1"/>
          </p:cNvPicPr>
          <p:nvPr/>
        </p:nvPicPr>
        <p:blipFill>
          <a:blip r:embed="rId3"/>
          <a:stretch>
            <a:fillRect/>
          </a:stretch>
        </p:blipFill>
        <p:spPr>
          <a:xfrm>
            <a:off x="5922845" y="1017725"/>
            <a:ext cx="2909455" cy="3269557"/>
          </a:xfrm>
          <a:prstGeom prst="rect">
            <a:avLst/>
          </a:prstGeom>
        </p:spPr>
      </p:pic>
      <p:pic>
        <p:nvPicPr>
          <p:cNvPr id="8" name="Picture 7">
            <a:extLst>
              <a:ext uri="{FF2B5EF4-FFF2-40B4-BE49-F238E27FC236}">
                <a16:creationId xmlns:a16="http://schemas.microsoft.com/office/drawing/2014/main" id="{AAD5C7AF-B92E-FC6F-A17B-2DE939ADFBA4}"/>
              </a:ext>
            </a:extLst>
          </p:cNvPr>
          <p:cNvPicPr>
            <a:picLocks noChangeAspect="1"/>
          </p:cNvPicPr>
          <p:nvPr/>
        </p:nvPicPr>
        <p:blipFill>
          <a:blip r:embed="rId4"/>
          <a:stretch>
            <a:fillRect/>
          </a:stretch>
        </p:blipFill>
        <p:spPr>
          <a:xfrm>
            <a:off x="3517900" y="1341482"/>
            <a:ext cx="1502631" cy="428860"/>
          </a:xfrm>
          <a:prstGeom prst="rect">
            <a:avLst/>
          </a:prstGeom>
        </p:spPr>
      </p:pic>
      <p:cxnSp>
        <p:nvCxnSpPr>
          <p:cNvPr id="12" name="Connector: Elbow 11">
            <a:extLst>
              <a:ext uri="{FF2B5EF4-FFF2-40B4-BE49-F238E27FC236}">
                <a16:creationId xmlns:a16="http://schemas.microsoft.com/office/drawing/2014/main" id="{FB199E10-14E9-4782-7EFD-1876C7FFF64E}"/>
              </a:ext>
            </a:extLst>
          </p:cNvPr>
          <p:cNvCxnSpPr/>
          <p:nvPr/>
        </p:nvCxnSpPr>
        <p:spPr>
          <a:xfrm>
            <a:off x="3517900" y="2514600"/>
            <a:ext cx="2216150" cy="97790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A14B6A7C-CF4E-3ACE-FB8E-E4D49783FDC1}"/>
              </a:ext>
            </a:extLst>
          </p:cNvPr>
          <p:cNvCxnSpPr/>
          <p:nvPr/>
        </p:nvCxnSpPr>
        <p:spPr>
          <a:xfrm>
            <a:off x="2628900" y="1530350"/>
            <a:ext cx="4445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92486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AA6E-6DE0-922B-9926-A7C01616A2BE}"/>
              </a:ext>
            </a:extLst>
          </p:cNvPr>
          <p:cNvSpPr>
            <a:spLocks noGrp="1"/>
          </p:cNvSpPr>
          <p:nvPr>
            <p:ph type="title"/>
          </p:nvPr>
        </p:nvSpPr>
        <p:spPr/>
        <p:txBody>
          <a:bodyPr/>
          <a:lstStyle/>
          <a:p>
            <a:r>
              <a:rPr lang="en-IN" b="1" dirty="0"/>
              <a:t>Data Wrangling</a:t>
            </a:r>
          </a:p>
        </p:txBody>
      </p:sp>
      <p:pic>
        <p:nvPicPr>
          <p:cNvPr id="4" name="Picture 3">
            <a:extLst>
              <a:ext uri="{FF2B5EF4-FFF2-40B4-BE49-F238E27FC236}">
                <a16:creationId xmlns:a16="http://schemas.microsoft.com/office/drawing/2014/main" id="{1BFBEBB7-1A3B-2F28-EFC9-F6AE32543465}"/>
              </a:ext>
            </a:extLst>
          </p:cNvPr>
          <p:cNvPicPr>
            <a:picLocks noChangeAspect="1"/>
          </p:cNvPicPr>
          <p:nvPr/>
        </p:nvPicPr>
        <p:blipFill>
          <a:blip r:embed="rId2"/>
          <a:stretch>
            <a:fillRect/>
          </a:stretch>
        </p:blipFill>
        <p:spPr>
          <a:xfrm>
            <a:off x="5864150" y="619001"/>
            <a:ext cx="2902099" cy="4429250"/>
          </a:xfrm>
          <a:prstGeom prst="rect">
            <a:avLst/>
          </a:prstGeom>
        </p:spPr>
      </p:pic>
      <p:sp>
        <p:nvSpPr>
          <p:cNvPr id="8" name="TextBox 7">
            <a:extLst>
              <a:ext uri="{FF2B5EF4-FFF2-40B4-BE49-F238E27FC236}">
                <a16:creationId xmlns:a16="http://schemas.microsoft.com/office/drawing/2014/main" id="{CDC6F242-FCDD-CFFA-0763-F6B05F296F7D}"/>
              </a:ext>
            </a:extLst>
          </p:cNvPr>
          <p:cNvSpPr txBox="1"/>
          <p:nvPr/>
        </p:nvSpPr>
        <p:spPr>
          <a:xfrm>
            <a:off x="596900" y="2271849"/>
            <a:ext cx="2317750" cy="307777"/>
          </a:xfrm>
          <a:prstGeom prst="rect">
            <a:avLst/>
          </a:prstGeom>
          <a:noFill/>
        </p:spPr>
        <p:txBody>
          <a:bodyPr wrap="square" rtlCol="0">
            <a:spAutoFit/>
          </a:bodyPr>
          <a:lstStyle/>
          <a:p>
            <a:r>
              <a:rPr lang="en-IN" dirty="0">
                <a:solidFill>
                  <a:schemeClr val="tx1"/>
                </a:solidFill>
              </a:rPr>
              <a:t>Finding the null value-</a:t>
            </a:r>
          </a:p>
        </p:txBody>
      </p:sp>
      <p:cxnSp>
        <p:nvCxnSpPr>
          <p:cNvPr id="12" name="Connector: Elbow 11">
            <a:extLst>
              <a:ext uri="{FF2B5EF4-FFF2-40B4-BE49-F238E27FC236}">
                <a16:creationId xmlns:a16="http://schemas.microsoft.com/office/drawing/2014/main" id="{1FB13ADA-49D1-7E00-765B-1B9FCBC0B085}"/>
              </a:ext>
            </a:extLst>
          </p:cNvPr>
          <p:cNvCxnSpPr/>
          <p:nvPr/>
        </p:nvCxnSpPr>
        <p:spPr>
          <a:xfrm>
            <a:off x="2590800" y="2346960"/>
            <a:ext cx="3063240" cy="1409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087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76C3-9DBF-49D5-F89C-73F2C6B4E643}"/>
              </a:ext>
            </a:extLst>
          </p:cNvPr>
          <p:cNvSpPr>
            <a:spLocks noGrp="1"/>
          </p:cNvSpPr>
          <p:nvPr>
            <p:ph type="title"/>
          </p:nvPr>
        </p:nvSpPr>
        <p:spPr>
          <a:xfrm flipH="1">
            <a:off x="2539086" y="-68580"/>
            <a:ext cx="3886201" cy="662941"/>
          </a:xfrm>
        </p:spPr>
        <p:txBody>
          <a:bodyPr/>
          <a:lstStyle/>
          <a:p>
            <a:r>
              <a:rPr lang="en-IN" dirty="0"/>
              <a:t>Null value visualization</a:t>
            </a:r>
          </a:p>
        </p:txBody>
      </p:sp>
      <p:pic>
        <p:nvPicPr>
          <p:cNvPr id="4" name="Picture 3">
            <a:extLst>
              <a:ext uri="{FF2B5EF4-FFF2-40B4-BE49-F238E27FC236}">
                <a16:creationId xmlns:a16="http://schemas.microsoft.com/office/drawing/2014/main" id="{5AB6EF7F-E14B-2634-F056-66EA0775D64C}"/>
              </a:ext>
            </a:extLst>
          </p:cNvPr>
          <p:cNvPicPr>
            <a:picLocks noChangeAspect="1"/>
          </p:cNvPicPr>
          <p:nvPr/>
        </p:nvPicPr>
        <p:blipFill>
          <a:blip r:embed="rId2"/>
          <a:stretch>
            <a:fillRect/>
          </a:stretch>
        </p:blipFill>
        <p:spPr>
          <a:xfrm>
            <a:off x="1851661" y="910049"/>
            <a:ext cx="5356860" cy="4041610"/>
          </a:xfrm>
          <a:prstGeom prst="rect">
            <a:avLst/>
          </a:prstGeom>
        </p:spPr>
      </p:pic>
    </p:spTree>
    <p:extLst>
      <p:ext uri="{BB962C8B-B14F-4D97-AF65-F5344CB8AC3E}">
        <p14:creationId xmlns:p14="http://schemas.microsoft.com/office/powerpoint/2010/main" val="329455834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2429</TotalTime>
  <Words>1166</Words>
  <Application>Microsoft Office PowerPoint</Application>
  <PresentationFormat>On-screen Show (16:9)</PresentationFormat>
  <Paragraphs>74</Paragraphs>
  <Slides>24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Montserrat</vt:lpstr>
      <vt:lpstr>Söhne</vt:lpstr>
      <vt:lpstr>Arial Black</vt:lpstr>
      <vt:lpstr>Arial</vt:lpstr>
      <vt:lpstr>Roboto</vt:lpstr>
      <vt:lpstr>Times New Roman</vt:lpstr>
      <vt:lpstr>Simple Light</vt:lpstr>
      <vt:lpstr>           Capstone Project 1         Hotel Booking Analysis           By Shasank Chawla  </vt:lpstr>
      <vt:lpstr>   </vt:lpstr>
      <vt:lpstr>              Data Pipeline</vt:lpstr>
      <vt:lpstr>Data Summary </vt:lpstr>
      <vt:lpstr>Data Summary(continued)</vt:lpstr>
      <vt:lpstr>      Libraries Used</vt:lpstr>
      <vt:lpstr>Data Wrangling </vt:lpstr>
      <vt:lpstr>Data Wrangling</vt:lpstr>
      <vt:lpstr>Null value visualization</vt:lpstr>
      <vt:lpstr>Replacing Null value</vt:lpstr>
      <vt:lpstr>Exploratory data analysis</vt:lpstr>
      <vt:lpstr>In which year the most number of guest arrived?</vt:lpstr>
      <vt:lpstr>Finding out the varience in price per night in the hotels.                    Resort hotel analysis</vt:lpstr>
      <vt:lpstr>Analysis of City Hotel</vt:lpstr>
      <vt:lpstr>From which country customer are come from? </vt:lpstr>
      <vt:lpstr>What is the strongest market segment and distribution channel?</vt:lpstr>
      <vt:lpstr>PowerPoint Presentation</vt:lpstr>
      <vt:lpstr>Checking the cancelled reservation?</vt:lpstr>
      <vt:lpstr>   Checking the preferred meal by their customer </vt:lpstr>
      <vt:lpstr>       Checking the most frequent deposit type?</vt:lpstr>
      <vt:lpstr> Checking the reservations made by repeated guests?</vt:lpstr>
      <vt:lpstr>Lets see how many people require Parking space?</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Hotel Booking Analysis           By Shasank Chawla</dc:title>
  <dc:creator>Shasank Sharma</dc:creator>
  <cp:lastModifiedBy>Shasank Sharma</cp:lastModifiedBy>
  <cp:revision>3</cp:revision>
  <dcterms:modified xsi:type="dcterms:W3CDTF">2023-01-12T20:58:57Z</dcterms:modified>
</cp:coreProperties>
</file>