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63" r:id="rId2"/>
    <p:sldId id="269" r:id="rId3"/>
    <p:sldId id="257" r:id="rId4"/>
    <p:sldId id="258" r:id="rId5"/>
    <p:sldId id="259" r:id="rId6"/>
    <p:sldId id="264" r:id="rId7"/>
    <p:sldId id="261" r:id="rId8"/>
    <p:sldId id="265"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watha Thilaka" initials="ST" lastIdx="1" clrIdx="0">
    <p:extLst>
      <p:ext uri="{19B8F6BF-5375-455C-9EA6-DF929625EA0E}">
        <p15:presenceInfo xmlns:p15="http://schemas.microsoft.com/office/powerpoint/2012/main" userId="824a6f1e866538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630F0-D9ED-42B1-BC95-D48788CF0974}" v="2" dt="2021-03-30T13:50:10.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65" autoAdjust="0"/>
  </p:normalViewPr>
  <p:slideViewPr>
    <p:cSldViewPr snapToGrid="0">
      <p:cViewPr varScale="1">
        <p:scale>
          <a:sx n="61" d="100"/>
          <a:sy n="61" d="100"/>
        </p:scale>
        <p:origin x="8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675C8-E722-4F15-9511-26D1DCA374D7}" type="datetimeFigureOut">
              <a:rPr lang="en-IN" smtClean="0"/>
              <a:t>27-9-21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EBDF3-DC12-4F3D-A648-253CE2445EA7}" type="slidenum">
              <a:rPr lang="en-IN" smtClean="0"/>
              <a:t>‹#›</a:t>
            </a:fld>
            <a:endParaRPr lang="en-IN"/>
          </a:p>
        </p:txBody>
      </p:sp>
    </p:spTree>
    <p:extLst>
      <p:ext uri="{BB962C8B-B14F-4D97-AF65-F5344CB8AC3E}">
        <p14:creationId xmlns:p14="http://schemas.microsoft.com/office/powerpoint/2010/main" val="115433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6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18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999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395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02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474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819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031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AC24A9-CCB6-4F8D-B8DB-C2F3692CFA5A}" type="datetimeFigureOut">
              <a:rPr lang="en-US" smtClean="0"/>
              <a:t>9/27/2021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970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AC24A9-CCB6-4F8D-B8DB-C2F3692CFA5A}" type="datetimeFigureOut">
              <a:rPr lang="en-US" smtClean="0"/>
              <a:t>9/27/2021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0641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959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AC24A9-CCB6-4F8D-B8DB-C2F3692CFA5A}" type="datetimeFigureOut">
              <a:rPr lang="en-US" smtClean="0"/>
              <a:t>9/27/2021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DC25EE-239B-4C5F-AAD1-255A7D5F1E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8958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43292" y="1139226"/>
            <a:ext cx="6255026" cy="5054008"/>
          </a:xfrm>
        </p:spPr>
        <p:txBody>
          <a:bodyPr anchor="ctr">
            <a:normAutofit/>
          </a:bodyPr>
          <a:lstStyle/>
          <a:p>
            <a:pPr algn="r"/>
            <a:r>
              <a:rPr lang="en-IN" sz="5000">
                <a:latin typeface="Bell MT" panose="02020503060305020303" pitchFamily="18" charset="0"/>
              </a:rPr>
              <a:t>CREDIT CARD FRAUD DETECTIONUSING MACHINE LEARNING</a:t>
            </a:r>
            <a:br>
              <a:rPr lang="en-IN" sz="5000">
                <a:latin typeface="Bell MT" panose="02020503060305020303" pitchFamily="18" charset="0"/>
              </a:rPr>
            </a:br>
            <a:endParaRPr lang="en-IN" sz="5000">
              <a:latin typeface="Bell MT" panose="02020503060305020303" pitchFamily="18" charset="0"/>
            </a:endParaRPr>
          </a:p>
        </p:txBody>
      </p:sp>
      <p:sp>
        <p:nvSpPr>
          <p:cNvPr id="3" name="Subtitle 2"/>
          <p:cNvSpPr>
            <a:spLocks noGrp="1"/>
          </p:cNvSpPr>
          <p:nvPr>
            <p:ph type="subTitle" idx="1"/>
          </p:nvPr>
        </p:nvSpPr>
        <p:spPr>
          <a:xfrm>
            <a:off x="7609492" y="1350054"/>
            <a:ext cx="4445872" cy="5054008"/>
          </a:xfrm>
        </p:spPr>
        <p:txBody>
          <a:bodyPr anchor="ctr">
            <a:normAutofit/>
          </a:bodyPr>
          <a:lstStyle/>
          <a:p>
            <a:r>
              <a:rPr lang="en-IN" dirty="0"/>
              <a:t>MENTOR: MS.G.SARANYA                                </a:t>
            </a:r>
          </a:p>
          <a:p>
            <a:r>
              <a:rPr lang="en-IN" dirty="0"/>
              <a:t>Presented by:</a:t>
            </a:r>
          </a:p>
          <a:p>
            <a:r>
              <a:rPr lang="en-IN" dirty="0"/>
              <a:t>SHASWATHA THILAKA .D -19EUEC135</a:t>
            </a:r>
            <a:br>
              <a:rPr lang="en-IN" dirty="0"/>
            </a:br>
            <a:r>
              <a:rPr lang="en-IN" dirty="0"/>
              <a:t>                                                                 </a:t>
            </a:r>
            <a:br>
              <a:rPr lang="en-IN" dirty="0"/>
            </a:br>
            <a:endParaRPr lang="en-IN" dirty="0"/>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0021DDD9-0D35-422F-92AA-9E2BDA846B1D}"/>
              </a:ext>
            </a:extLst>
          </p:cNvPr>
          <p:cNvPicPr/>
          <p:nvPr/>
        </p:nvPicPr>
        <p:blipFill>
          <a:blip r:embed="rId2"/>
          <a:stretch>
            <a:fillRect/>
          </a:stretch>
        </p:blipFill>
        <p:spPr>
          <a:xfrm>
            <a:off x="308485" y="144729"/>
            <a:ext cx="10940216" cy="1354050"/>
          </a:xfrm>
          <a:prstGeom prst="rect">
            <a:avLst/>
          </a:prstGeom>
        </p:spPr>
      </p:pic>
    </p:spTree>
    <p:extLst>
      <p:ext uri="{BB962C8B-B14F-4D97-AF65-F5344CB8AC3E}">
        <p14:creationId xmlns:p14="http://schemas.microsoft.com/office/powerpoint/2010/main" val="381344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980E-69A3-4F52-B3D7-D28A28181EB5}"/>
              </a:ext>
            </a:extLst>
          </p:cNvPr>
          <p:cNvSpPr>
            <a:spLocks noGrp="1"/>
          </p:cNvSpPr>
          <p:nvPr>
            <p:ph type="title"/>
          </p:nvPr>
        </p:nvSpPr>
        <p:spPr>
          <a:xfrm>
            <a:off x="1371600" y="685800"/>
            <a:ext cx="9601200" cy="743607"/>
          </a:xfrm>
        </p:spPr>
        <p:txBody>
          <a:bodyPr/>
          <a:lstStyle/>
          <a:p>
            <a:r>
              <a:rPr lang="en-IN"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FA63D2FB-3084-4242-817D-1841B3988934}"/>
              </a:ext>
            </a:extLst>
          </p:cNvPr>
          <p:cNvSpPr>
            <a:spLocks noGrp="1"/>
          </p:cNvSpPr>
          <p:nvPr>
            <p:ph idx="1"/>
          </p:nvPr>
        </p:nvSpPr>
        <p:spPr>
          <a:xfrm>
            <a:off x="1371600" y="1608083"/>
            <a:ext cx="9601200" cy="4845269"/>
          </a:xfrm>
        </p:spPr>
        <p:txBody>
          <a:bodyPr>
            <a:normAutofit fontScale="85000" lnSpcReduction="10000"/>
          </a:bodyPr>
          <a:lstStyle/>
          <a:p>
            <a:pPr>
              <a:lnSpc>
                <a:spcPct val="200000"/>
              </a:lnSpc>
            </a:pPr>
            <a:r>
              <a:rPr lang="en-IN" sz="2400" dirty="0">
                <a:effectLst/>
                <a:ea typeface="Calibri" panose="020F0502020204030204" pitchFamily="34" charset="0"/>
              </a:rPr>
              <a:t>The code prints out the number of false positives it detected and compares it with the actual values. This is used to calculate the accuracy score and precision of the algorithms. The fraction of data we used for faster testing is 10% of the entire dataset. The complete dataset is also used at the end and both the results are printed. </a:t>
            </a:r>
          </a:p>
          <a:p>
            <a:pPr>
              <a:lnSpc>
                <a:spcPct val="200000"/>
              </a:lnSpc>
            </a:pPr>
            <a:r>
              <a:rPr lang="en-IN" sz="2400" dirty="0">
                <a:effectLst/>
                <a:ea typeface="Calibri" panose="020F0502020204030204" pitchFamily="34" charset="0"/>
              </a:rPr>
              <a:t>These results along with the classification report for each algorithm is given in the output as follows, where class 0 means the transaction was determined to be valid and 1 means it was determined as a fraud transaction. </a:t>
            </a:r>
            <a:endParaRPr lang="en-IN" sz="2800" dirty="0"/>
          </a:p>
        </p:txBody>
      </p:sp>
    </p:spTree>
    <p:extLst>
      <p:ext uri="{BB962C8B-B14F-4D97-AF65-F5344CB8AC3E}">
        <p14:creationId xmlns:p14="http://schemas.microsoft.com/office/powerpoint/2010/main" val="76345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1395-AE49-427C-ABE8-2BEDE7586617}"/>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C96DA078-9214-4FC2-BB55-8B7074E16B56}"/>
              </a:ext>
            </a:extLst>
          </p:cNvPr>
          <p:cNvSpPr>
            <a:spLocks noGrp="1"/>
          </p:cNvSpPr>
          <p:nvPr>
            <p:ph idx="1"/>
          </p:nvPr>
        </p:nvSpPr>
        <p:spPr>
          <a:xfrm>
            <a:off x="1371599" y="1818289"/>
            <a:ext cx="10431517" cy="4550979"/>
          </a:xfrm>
        </p:spPr>
        <p:txBody>
          <a:bodyPr>
            <a:normAutofit/>
          </a:bodyPr>
          <a:lstStyle/>
          <a:p>
            <a:pPr marL="0" indent="0">
              <a:lnSpc>
                <a:spcPct val="200000"/>
              </a:lnSpc>
              <a:buNone/>
            </a:pPr>
            <a:r>
              <a:rPr lang="en-IN" sz="2400" dirty="0">
                <a:ea typeface="Calibri" panose="020F0502020204030204" pitchFamily="34" charset="0"/>
                <a:cs typeface="Times New Roman" panose="02020603050405020304" pitchFamily="18" charset="0"/>
              </a:rPr>
              <a:t>H</a:t>
            </a:r>
            <a:r>
              <a:rPr lang="en-IN" sz="2400" dirty="0">
                <a:effectLst/>
                <a:ea typeface="Calibri" panose="020F0502020204030204" pitchFamily="34" charset="0"/>
                <a:cs typeface="Times New Roman" panose="02020603050405020304" pitchFamily="18" charset="0"/>
              </a:rPr>
              <a:t>igh percentage of accuracy is to be expected due to the huge imbalance between the number of valid and number of genuine transactions. Since the entire dataset consists of only two days’ transaction records, its only a fraction of data that can be made available if this project were to be used on a commercial scale. Being based on machine learning algorithms, the program will only increase its efficiency over time as more data is put into it.</a:t>
            </a:r>
          </a:p>
          <a:p>
            <a:endParaRPr lang="en-IN" dirty="0"/>
          </a:p>
        </p:txBody>
      </p:sp>
    </p:spTree>
    <p:extLst>
      <p:ext uri="{BB962C8B-B14F-4D97-AF65-F5344CB8AC3E}">
        <p14:creationId xmlns:p14="http://schemas.microsoft.com/office/powerpoint/2010/main" val="308490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F67B-6408-4AA9-953A-0C5ED822D4C4}"/>
              </a:ext>
            </a:extLst>
          </p:cNvPr>
          <p:cNvSpPr>
            <a:spLocks noGrp="1"/>
          </p:cNvSpPr>
          <p:nvPr>
            <p:ph type="title"/>
          </p:nvPr>
        </p:nvSpPr>
        <p:spPr/>
        <p:txBody>
          <a:bodyPr/>
          <a:lstStyle/>
          <a:p>
            <a:r>
              <a:rPr lang="en-IN" dirty="0">
                <a:latin typeface="Algerian" panose="04020705040A02060702" pitchFamily="82" charset="0"/>
              </a:rPr>
              <a:t>credit card frauds in India</a:t>
            </a:r>
          </a:p>
        </p:txBody>
      </p:sp>
      <p:sp>
        <p:nvSpPr>
          <p:cNvPr id="3" name="Content Placeholder 2">
            <a:extLst>
              <a:ext uri="{FF2B5EF4-FFF2-40B4-BE49-F238E27FC236}">
                <a16:creationId xmlns:a16="http://schemas.microsoft.com/office/drawing/2014/main" id="{62B924F6-7F33-4435-A85B-2B3F5DF3C74F}"/>
              </a:ext>
            </a:extLst>
          </p:cNvPr>
          <p:cNvSpPr>
            <a:spLocks noGrp="1"/>
          </p:cNvSpPr>
          <p:nvPr>
            <p:ph idx="1"/>
          </p:nvPr>
        </p:nvSpPr>
        <p:spPr/>
        <p:txBody>
          <a:bodyPr>
            <a:normAutofit fontScale="92500" lnSpcReduction="20000"/>
          </a:bodyPr>
          <a:lstStyle/>
          <a:p>
            <a:pPr>
              <a:lnSpc>
                <a:spcPct val="170000"/>
              </a:lnSpc>
            </a:pPr>
            <a:r>
              <a:rPr lang="en-IN" sz="3200" dirty="0"/>
              <a:t>A typical organization loses 5% of their revenue to fraud.</a:t>
            </a:r>
          </a:p>
          <a:p>
            <a:pPr>
              <a:lnSpc>
                <a:spcPct val="170000"/>
              </a:lnSpc>
            </a:pPr>
            <a:r>
              <a:rPr lang="en-IN" sz="3200" dirty="0"/>
              <a:t>2480 cases of fraud in 18 public sector banks involving Rs.31,898,63 crore: RTI</a:t>
            </a:r>
          </a:p>
          <a:p>
            <a:pPr>
              <a:lnSpc>
                <a:spcPct val="170000"/>
              </a:lnSpc>
            </a:pPr>
            <a:r>
              <a:rPr lang="en-IN" sz="3200" dirty="0"/>
              <a:t>In 2017-2018,total of 911 credit card frauds amounting Rs.65.26 crore: RBI</a:t>
            </a:r>
          </a:p>
          <a:p>
            <a:pPr marL="0" indent="0">
              <a:lnSpc>
                <a:spcPct val="170000"/>
              </a:lnSpc>
              <a:buNone/>
            </a:pPr>
            <a:endParaRPr lang="en-IN" sz="3200" dirty="0"/>
          </a:p>
          <a:p>
            <a:endParaRPr lang="en-IN" dirty="0"/>
          </a:p>
        </p:txBody>
      </p:sp>
    </p:spTree>
    <p:extLst>
      <p:ext uri="{BB962C8B-B14F-4D97-AF65-F5344CB8AC3E}">
        <p14:creationId xmlns:p14="http://schemas.microsoft.com/office/powerpoint/2010/main" val="250639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7A8F-BDAC-48E0-8B29-0470FF9D3AB5}"/>
              </a:ext>
            </a:extLst>
          </p:cNvPr>
          <p:cNvSpPr>
            <a:spLocks noGrp="1"/>
          </p:cNvSpPr>
          <p:nvPr>
            <p:ph type="title"/>
          </p:nvPr>
        </p:nvSpPr>
        <p:spPr/>
        <p:txBody>
          <a:bodyPr/>
          <a:lstStyle/>
          <a:p>
            <a:pPr algn="ctr"/>
            <a:r>
              <a:rPr lang="en-IN" b="0"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AFF79362-5C05-4AA8-8BAA-5DB5AEE42BAB}"/>
              </a:ext>
            </a:extLst>
          </p:cNvPr>
          <p:cNvSpPr>
            <a:spLocks noGrp="1"/>
          </p:cNvSpPr>
          <p:nvPr>
            <p:ph idx="1"/>
          </p:nvPr>
        </p:nvSpPr>
        <p:spPr/>
        <p:txBody>
          <a:bodyPr/>
          <a:lstStyle/>
          <a:p>
            <a:pPr algn="just">
              <a:lnSpc>
                <a:spcPct val="200000"/>
              </a:lnSpc>
            </a:pPr>
            <a:r>
              <a:rPr lang="en-US" b="0" i="0" dirty="0">
                <a:solidFill>
                  <a:srgbClr val="000000"/>
                </a:solidFill>
                <a:effectLst/>
                <a:latin typeface="Lucida Bright" panose="02040602050505020304" pitchFamily="18" charset="0"/>
              </a:rPr>
              <a:t>The Credit Card Fraud Detection Problem includes modelling past credit card transactions with the data of the ones that turned out to be fraud.</a:t>
            </a:r>
          </a:p>
          <a:p>
            <a:pPr algn="just">
              <a:lnSpc>
                <a:spcPct val="200000"/>
              </a:lnSpc>
            </a:pPr>
            <a:r>
              <a:rPr lang="en-US" b="0" i="0" dirty="0">
                <a:solidFill>
                  <a:srgbClr val="000000"/>
                </a:solidFill>
                <a:effectLst/>
                <a:latin typeface="Lucida Bright" panose="02040602050505020304" pitchFamily="18" charset="0"/>
              </a:rPr>
              <a:t>This model recognizes whether a new transaction is fraudulent or not. </a:t>
            </a:r>
            <a:endParaRPr lang="en-US" dirty="0">
              <a:solidFill>
                <a:srgbClr val="000000"/>
              </a:solidFill>
              <a:latin typeface="Lucida Bright" panose="02040602050505020304" pitchFamily="18" charset="0"/>
            </a:endParaRPr>
          </a:p>
          <a:p>
            <a:pPr algn="just">
              <a:lnSpc>
                <a:spcPct val="200000"/>
              </a:lnSpc>
            </a:pPr>
            <a:r>
              <a:rPr lang="en-US" b="0" i="0" dirty="0">
                <a:solidFill>
                  <a:srgbClr val="000000"/>
                </a:solidFill>
                <a:effectLst/>
                <a:latin typeface="Lucida Bright" panose="02040602050505020304" pitchFamily="18" charset="0"/>
              </a:rPr>
              <a:t>It detects &gt;99% of the fraudulent transactions while minimizing the incorrect fraud classifications.</a:t>
            </a:r>
            <a:endParaRPr lang="en-IN" dirty="0">
              <a:latin typeface="Lucida Bright" panose="02040602050505020304" pitchFamily="18" charset="0"/>
            </a:endParaRPr>
          </a:p>
        </p:txBody>
      </p:sp>
    </p:spTree>
    <p:extLst>
      <p:ext uri="{BB962C8B-B14F-4D97-AF65-F5344CB8AC3E}">
        <p14:creationId xmlns:p14="http://schemas.microsoft.com/office/powerpoint/2010/main" val="246243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8B0C-2173-4B3F-BFF9-E4EE4CCE52F3}"/>
              </a:ext>
            </a:extLst>
          </p:cNvPr>
          <p:cNvSpPr>
            <a:spLocks noGrp="1"/>
          </p:cNvSpPr>
          <p:nvPr>
            <p:ph type="title"/>
          </p:nvPr>
        </p:nvSpPr>
        <p:spPr/>
        <p:txBody>
          <a:bodyPr/>
          <a:lstStyle/>
          <a:p>
            <a:pPr algn="ctr"/>
            <a:r>
              <a:rPr lang="en-IN" b="0" dirty="0">
                <a:latin typeface="Algerian" panose="04020705040A02060702" pitchFamily="82" charset="0"/>
              </a:rPr>
              <a:t>SCOPE</a:t>
            </a:r>
          </a:p>
        </p:txBody>
      </p:sp>
      <p:sp>
        <p:nvSpPr>
          <p:cNvPr id="3" name="Content Placeholder 2">
            <a:extLst>
              <a:ext uri="{FF2B5EF4-FFF2-40B4-BE49-F238E27FC236}">
                <a16:creationId xmlns:a16="http://schemas.microsoft.com/office/drawing/2014/main" id="{BBD04AB5-0F68-4C45-9338-BCE326860F18}"/>
              </a:ext>
            </a:extLst>
          </p:cNvPr>
          <p:cNvSpPr>
            <a:spLocks noGrp="1"/>
          </p:cNvSpPr>
          <p:nvPr>
            <p:ph idx="1"/>
          </p:nvPr>
        </p:nvSpPr>
        <p:spPr>
          <a:xfrm>
            <a:off x="1671145" y="2171700"/>
            <a:ext cx="9601200" cy="3581400"/>
          </a:xfrm>
        </p:spPr>
        <p:txBody>
          <a:bodyPr>
            <a:normAutofit lnSpcReduction="10000"/>
          </a:bodyPr>
          <a:lstStyle/>
          <a:p>
            <a:pPr marL="0" indent="0" algn="just">
              <a:buNone/>
            </a:pPr>
            <a:r>
              <a:rPr lang="en-US" sz="2800" dirty="0">
                <a:solidFill>
                  <a:srgbClr val="10293F"/>
                </a:solidFill>
                <a:latin typeface="Gilroy-Light"/>
              </a:rPr>
              <a:t>This system can be used by</a:t>
            </a:r>
          </a:p>
          <a:p>
            <a:pPr marL="0" indent="0" algn="just">
              <a:buNone/>
            </a:pPr>
            <a:endParaRPr lang="en-US" sz="2800" dirty="0">
              <a:solidFill>
                <a:srgbClr val="10293F"/>
              </a:solidFill>
              <a:latin typeface="Gilroy-Light"/>
            </a:endParaRPr>
          </a:p>
          <a:p>
            <a:pPr algn="just"/>
            <a:r>
              <a:rPr lang="en-US" sz="2800" dirty="0">
                <a:solidFill>
                  <a:srgbClr val="10293F"/>
                </a:solidFill>
                <a:latin typeface="Gilroy-Light"/>
              </a:rPr>
              <a:t> Retailers</a:t>
            </a:r>
          </a:p>
          <a:p>
            <a:pPr marL="0" indent="0" algn="just">
              <a:buNone/>
            </a:pPr>
            <a:endParaRPr lang="en-US" sz="2800" dirty="0">
              <a:solidFill>
                <a:srgbClr val="10293F"/>
              </a:solidFill>
              <a:latin typeface="Gilroy-Light"/>
            </a:endParaRPr>
          </a:p>
          <a:p>
            <a:pPr algn="just"/>
            <a:r>
              <a:rPr lang="en-US" sz="2800" dirty="0">
                <a:solidFill>
                  <a:srgbClr val="10293F"/>
                </a:solidFill>
                <a:latin typeface="Gilroy-Light"/>
              </a:rPr>
              <a:t> Payment service providers</a:t>
            </a:r>
          </a:p>
          <a:p>
            <a:pPr marL="0" indent="0" algn="just">
              <a:buNone/>
            </a:pPr>
            <a:endParaRPr lang="en-US" sz="2800" dirty="0">
              <a:solidFill>
                <a:srgbClr val="10293F"/>
              </a:solidFill>
              <a:latin typeface="Gilroy-Light"/>
            </a:endParaRPr>
          </a:p>
          <a:p>
            <a:pPr algn="just"/>
            <a:r>
              <a:rPr lang="en-US" sz="2800" dirty="0">
                <a:solidFill>
                  <a:srgbClr val="10293F"/>
                </a:solidFill>
                <a:latin typeface="Gilroy-Light"/>
              </a:rPr>
              <a:t> Financial institutions. </a:t>
            </a:r>
            <a:endParaRPr lang="en-IN" sz="2800" dirty="0"/>
          </a:p>
        </p:txBody>
      </p:sp>
    </p:spTree>
    <p:extLst>
      <p:ext uri="{BB962C8B-B14F-4D97-AF65-F5344CB8AC3E}">
        <p14:creationId xmlns:p14="http://schemas.microsoft.com/office/powerpoint/2010/main" val="118089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883B-4CDB-49F0-84BD-C364E4D0D32E}"/>
              </a:ext>
            </a:extLst>
          </p:cNvPr>
          <p:cNvSpPr>
            <a:spLocks noGrp="1"/>
          </p:cNvSpPr>
          <p:nvPr>
            <p:ph type="title"/>
          </p:nvPr>
        </p:nvSpPr>
        <p:spPr/>
        <p:txBody>
          <a:bodyPr/>
          <a:lstStyle/>
          <a:p>
            <a:r>
              <a:rPr lang="en-IN" b="0" dirty="0">
                <a:latin typeface="Algerian" panose="04020705040A02060702" pitchFamily="82" charset="0"/>
              </a:rPr>
              <a:t>LITERATURE SURVEY</a:t>
            </a:r>
          </a:p>
        </p:txBody>
      </p:sp>
      <p:sp>
        <p:nvSpPr>
          <p:cNvPr id="3" name="Content Placeholder 2">
            <a:extLst>
              <a:ext uri="{FF2B5EF4-FFF2-40B4-BE49-F238E27FC236}">
                <a16:creationId xmlns:a16="http://schemas.microsoft.com/office/drawing/2014/main" id="{7583D26B-9F48-49B2-84C1-5260437F79B6}"/>
              </a:ext>
            </a:extLst>
          </p:cNvPr>
          <p:cNvSpPr>
            <a:spLocks noGrp="1"/>
          </p:cNvSpPr>
          <p:nvPr>
            <p:ph idx="1"/>
          </p:nvPr>
        </p:nvSpPr>
        <p:spPr>
          <a:xfrm>
            <a:off x="1115568" y="2207172"/>
            <a:ext cx="10168128" cy="3965028"/>
          </a:xfrm>
        </p:spPr>
        <p:txBody>
          <a:bodyPr>
            <a:normAutofit/>
          </a:bodyPr>
          <a:lstStyle/>
          <a:p>
            <a:r>
              <a:rPr lang="en-IN" sz="2400" dirty="0"/>
              <a:t>Anuruddha Thennakoon, Chee Bhagyani, Sasitha Premadasa, Shalitha Mihiranga, Nuwan Kuruwitaarachchi “</a:t>
            </a:r>
            <a:r>
              <a:rPr lang="en-US" sz="2400" dirty="0"/>
              <a:t>Real-time Credit Card Fraud Detection Using </a:t>
            </a:r>
            <a:r>
              <a:rPr lang="en-IN" sz="2400" dirty="0"/>
              <a:t>Machine Learning” – 2019</a:t>
            </a:r>
          </a:p>
          <a:p>
            <a:pPr marL="0" indent="0">
              <a:buNone/>
            </a:pPr>
            <a:r>
              <a:rPr lang="en-IN" b="1" dirty="0"/>
              <a:t>             - </a:t>
            </a:r>
            <a:r>
              <a:rPr lang="en-US" dirty="0"/>
              <a:t>use of predictive analytics done by the implemented machine learning models and an API module to decide if a particular transaction is genuine or fraudulent.</a:t>
            </a:r>
          </a:p>
          <a:p>
            <a:r>
              <a:rPr lang="en-IN" sz="2400" dirty="0"/>
              <a:t>P. Jayant , Vaishali , </a:t>
            </a:r>
            <a:r>
              <a:rPr lang="en-US" sz="2400" dirty="0"/>
              <a:t>D. Sharma Amity Institute of Information Technology Amity University, U.P “Survey on Credit Card Fraud Detection Techniques”</a:t>
            </a:r>
          </a:p>
          <a:p>
            <a:pPr marL="0" indent="0">
              <a:buNone/>
            </a:pPr>
            <a:r>
              <a:rPr lang="en-IN" dirty="0"/>
              <a:t>            -  </a:t>
            </a:r>
            <a:r>
              <a:rPr lang="en-US" dirty="0"/>
              <a:t>the fraudulent transactions are those specifically identified by the institutional auditors as those that caused an unlawful transfer of funds from the bank sponsoring the credit cards.</a:t>
            </a:r>
            <a:endParaRPr lang="en-IN" dirty="0"/>
          </a:p>
          <a:p>
            <a:pPr marL="0" indent="0">
              <a:buNone/>
            </a:pPr>
            <a:endParaRPr lang="en-IN" dirty="0">
              <a:latin typeface="Lucida Fax" panose="02060602050505020204" pitchFamily="18" charset="0"/>
            </a:endParaRPr>
          </a:p>
        </p:txBody>
      </p:sp>
    </p:spTree>
    <p:extLst>
      <p:ext uri="{BB962C8B-B14F-4D97-AF65-F5344CB8AC3E}">
        <p14:creationId xmlns:p14="http://schemas.microsoft.com/office/powerpoint/2010/main" val="168051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BDC3-1B32-4FFA-B932-70136AB977B7}"/>
              </a:ext>
            </a:extLst>
          </p:cNvPr>
          <p:cNvSpPr>
            <a:spLocks noGrp="1"/>
          </p:cNvSpPr>
          <p:nvPr>
            <p:ph type="title"/>
          </p:nvPr>
        </p:nvSpPr>
        <p:spPr/>
        <p:txBody>
          <a:bodyPr/>
          <a:lstStyle/>
          <a:p>
            <a:r>
              <a:rPr lang="en-IN" dirty="0">
                <a:latin typeface="Algerian" panose="04020705040A02060702" pitchFamily="82" charset="0"/>
              </a:rPr>
              <a:t>Literature survey</a:t>
            </a:r>
          </a:p>
        </p:txBody>
      </p:sp>
      <p:sp>
        <p:nvSpPr>
          <p:cNvPr id="3" name="Content Placeholder 2">
            <a:extLst>
              <a:ext uri="{FF2B5EF4-FFF2-40B4-BE49-F238E27FC236}">
                <a16:creationId xmlns:a16="http://schemas.microsoft.com/office/drawing/2014/main" id="{BCC77B9F-DD07-4932-94CB-D2019CEA61A1}"/>
              </a:ext>
            </a:extLst>
          </p:cNvPr>
          <p:cNvSpPr>
            <a:spLocks noGrp="1"/>
          </p:cNvSpPr>
          <p:nvPr>
            <p:ph idx="1"/>
          </p:nvPr>
        </p:nvSpPr>
        <p:spPr>
          <a:xfrm>
            <a:off x="1371600" y="2285999"/>
            <a:ext cx="9601200" cy="4295775"/>
          </a:xfrm>
        </p:spPr>
        <p:txBody>
          <a:bodyPr>
            <a:normAutofit/>
          </a:bodyPr>
          <a:lstStyle/>
          <a:p>
            <a:r>
              <a:rPr lang="en-IN" sz="2400" dirty="0"/>
              <a:t>SamanehSorournejad , Zahra Zojaji , Reza Ebrahimi Atani , Amir Hassan Monadjemi </a:t>
            </a:r>
            <a:r>
              <a:rPr lang="en-US" sz="2400" dirty="0"/>
              <a:t>Department of Information Technology, University of </a:t>
            </a:r>
            <a:r>
              <a:rPr lang="en-US" sz="2400" dirty="0" err="1"/>
              <a:t>Guilan</a:t>
            </a:r>
            <a:r>
              <a:rPr lang="en-US" sz="2400" dirty="0"/>
              <a:t>, Iran </a:t>
            </a:r>
            <a:r>
              <a:rPr lang="en-IN" sz="2400" dirty="0"/>
              <a:t>“</a:t>
            </a:r>
            <a:r>
              <a:rPr lang="en-US" sz="2400" dirty="0"/>
              <a:t>A Survey of Credit Card Fraud Detection Techniques”</a:t>
            </a:r>
          </a:p>
          <a:p>
            <a:pPr marL="0" indent="0">
              <a:buNone/>
            </a:pPr>
            <a:r>
              <a:rPr lang="en-IN" sz="2400" dirty="0"/>
              <a:t>     -</a:t>
            </a:r>
            <a:r>
              <a:rPr lang="en-US" sz="2000" dirty="0"/>
              <a:t>some current fraud detection techniques which are applied to credit card fraud detection tasks, also main advantage and disadvantage of each </a:t>
            </a:r>
            <a:r>
              <a:rPr lang="en-US" sz="2000" dirty="0" err="1"/>
              <a:t>approachwill</a:t>
            </a:r>
            <a:r>
              <a:rPr lang="en-US" sz="2000" dirty="0"/>
              <a:t> be discussed</a:t>
            </a:r>
          </a:p>
          <a:p>
            <a:r>
              <a:rPr lang="en-IN" sz="2400" dirty="0" err="1"/>
              <a:t>Sonal</a:t>
            </a:r>
            <a:r>
              <a:rPr lang="en-IN" sz="2400" dirty="0"/>
              <a:t> </a:t>
            </a:r>
            <a:r>
              <a:rPr lang="en-IN" sz="2400" dirty="0" err="1"/>
              <a:t>Mehndiratta</a:t>
            </a:r>
            <a:r>
              <a:rPr lang="en-IN" sz="2400" dirty="0"/>
              <a:t> , </a:t>
            </a:r>
            <a:r>
              <a:rPr lang="en-US" sz="2400" dirty="0"/>
              <a:t>Mr. Kamal Gupta Hod and Assistant professor Guru Nanak Institute of Technology </a:t>
            </a:r>
            <a:r>
              <a:rPr lang="en-US" sz="2400" dirty="0" err="1"/>
              <a:t>Mullana</a:t>
            </a:r>
            <a:r>
              <a:rPr lang="en-US" sz="2400" dirty="0"/>
              <a:t>, Ambala “</a:t>
            </a:r>
            <a:r>
              <a:rPr lang="en-IN" sz="2400" dirty="0"/>
              <a:t>Credit Card Fraud Detection Techniques”</a:t>
            </a:r>
          </a:p>
          <a:p>
            <a:pPr marL="0" indent="0">
              <a:buNone/>
            </a:pPr>
            <a:r>
              <a:rPr lang="en-IN" sz="2400" dirty="0"/>
              <a:t>    -</a:t>
            </a:r>
            <a:r>
              <a:rPr lang="en-US" dirty="0"/>
              <a:t>The fraud transaction prediction has the two phases which are feature extraction and classification.</a:t>
            </a:r>
            <a:endParaRPr lang="en-US" sz="2800" dirty="0"/>
          </a:p>
        </p:txBody>
      </p:sp>
    </p:spTree>
    <p:extLst>
      <p:ext uri="{BB962C8B-B14F-4D97-AF65-F5344CB8AC3E}">
        <p14:creationId xmlns:p14="http://schemas.microsoft.com/office/powerpoint/2010/main" val="343618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5418-FF8C-4FA8-81F6-988C3E820F2A}"/>
              </a:ext>
            </a:extLst>
          </p:cNvPr>
          <p:cNvSpPr>
            <a:spLocks noGrp="1"/>
          </p:cNvSpPr>
          <p:nvPr>
            <p:ph type="title"/>
          </p:nvPr>
        </p:nvSpPr>
        <p:spPr/>
        <p:txBody>
          <a:bodyPr/>
          <a:lstStyle/>
          <a:p>
            <a:pPr algn="ctr"/>
            <a:r>
              <a:rPr lang="en-IN" b="0" dirty="0">
                <a:latin typeface="Algerian" panose="04020705040A02060702" pitchFamily="82" charset="0"/>
              </a:rPr>
              <a:t>NOVELTY</a:t>
            </a:r>
          </a:p>
        </p:txBody>
      </p:sp>
      <p:sp>
        <p:nvSpPr>
          <p:cNvPr id="3" name="Content Placeholder 2">
            <a:extLst>
              <a:ext uri="{FF2B5EF4-FFF2-40B4-BE49-F238E27FC236}">
                <a16:creationId xmlns:a16="http://schemas.microsoft.com/office/drawing/2014/main" id="{42DAB41C-76DC-459A-A0D6-4EEC45005362}"/>
              </a:ext>
            </a:extLst>
          </p:cNvPr>
          <p:cNvSpPr>
            <a:spLocks noGrp="1"/>
          </p:cNvSpPr>
          <p:nvPr>
            <p:ph idx="1"/>
          </p:nvPr>
        </p:nvSpPr>
        <p:spPr/>
        <p:txBody>
          <a:bodyPr/>
          <a:lstStyle/>
          <a:p>
            <a:r>
              <a:rPr lang="en-US" sz="2800" dirty="0">
                <a:solidFill>
                  <a:srgbClr val="10293F"/>
                </a:solidFill>
                <a:latin typeface="Gilroy-Light"/>
              </a:rPr>
              <a:t>A</a:t>
            </a:r>
            <a:r>
              <a:rPr lang="en-US" sz="2800" b="0" i="0" dirty="0">
                <a:solidFill>
                  <a:srgbClr val="10293F"/>
                </a:solidFill>
                <a:effectLst/>
                <a:latin typeface="Gilroy-Light"/>
              </a:rPr>
              <a:t>im to provide customer </a:t>
            </a:r>
            <a:r>
              <a:rPr lang="en-US" sz="2800" dirty="0">
                <a:solidFill>
                  <a:srgbClr val="10293F"/>
                </a:solidFill>
                <a:latin typeface="Gilroy-Light"/>
              </a:rPr>
              <a:t>identification for retailers, payment service providers, and financial institutions. </a:t>
            </a:r>
          </a:p>
          <a:p>
            <a:pPr marL="0" indent="0">
              <a:buNone/>
            </a:pPr>
            <a:endParaRPr lang="en-US" sz="2800" b="0" i="0" dirty="0">
              <a:solidFill>
                <a:srgbClr val="10293F"/>
              </a:solidFill>
              <a:effectLst/>
              <a:latin typeface="Gilroy-Light"/>
            </a:endParaRPr>
          </a:p>
          <a:p>
            <a:r>
              <a:rPr lang="en-US" sz="2800" b="0" i="0" dirty="0">
                <a:solidFill>
                  <a:srgbClr val="10293F"/>
                </a:solidFill>
                <a:effectLst/>
                <a:latin typeface="Gilroy-Light"/>
              </a:rPr>
              <a:t>This solution also allows for creating a detailed risk profile for every customer.</a:t>
            </a:r>
            <a:endParaRPr lang="en-US" sz="2800" dirty="0">
              <a:solidFill>
                <a:srgbClr val="10293F"/>
              </a:solidFill>
              <a:latin typeface="Gilroy-Light"/>
            </a:endParaRPr>
          </a:p>
          <a:p>
            <a:endParaRPr lang="en-IN" dirty="0"/>
          </a:p>
        </p:txBody>
      </p:sp>
    </p:spTree>
    <p:extLst>
      <p:ext uri="{BB962C8B-B14F-4D97-AF65-F5344CB8AC3E}">
        <p14:creationId xmlns:p14="http://schemas.microsoft.com/office/powerpoint/2010/main" val="381974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5B6BC-B27F-4561-9634-18F430EC4AA7}"/>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100">
                <a:solidFill>
                  <a:schemeClr val="tx1">
                    <a:lumMod val="85000"/>
                    <a:lumOff val="15000"/>
                  </a:schemeClr>
                </a:solidFill>
              </a:rPr>
              <a:t>BLOCK DIAGRAM</a:t>
            </a:r>
          </a:p>
        </p:txBody>
      </p:sp>
      <p:pic>
        <p:nvPicPr>
          <p:cNvPr id="5" name="Content Placeholder 4" descr="Diagram&#10;&#10;Description automatically generated">
            <a:extLst>
              <a:ext uri="{FF2B5EF4-FFF2-40B4-BE49-F238E27FC236}">
                <a16:creationId xmlns:a16="http://schemas.microsoft.com/office/drawing/2014/main" id="{1D254FFF-B944-4F0B-B24B-977DEC6EF37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1523" t="23046" r="12808" b="9001"/>
          <a:stretch/>
        </p:blipFill>
        <p:spPr bwMode="auto">
          <a:xfrm>
            <a:off x="633999" y="1421335"/>
            <a:ext cx="6912217" cy="3491647"/>
          </a:xfrm>
          <a:prstGeom prst="rect">
            <a:avLst/>
          </a:prstGeom>
          <a:extLst>
            <a:ext uri="{53640926-AAD7-44D8-BBD7-CCE9431645EC}">
              <a14:shadowObscured xmlns:a14="http://schemas.microsoft.com/office/drawing/2010/main"/>
            </a:ext>
          </a:extLst>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25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B94A-2478-4A50-BA0B-CB85EA080103}"/>
              </a:ext>
            </a:extLst>
          </p:cNvPr>
          <p:cNvSpPr>
            <a:spLocks noGrp="1"/>
          </p:cNvSpPr>
          <p:nvPr>
            <p:ph type="title"/>
          </p:nvPr>
        </p:nvSpPr>
        <p:spPr/>
        <p:txBody>
          <a:bodyPr/>
          <a:lstStyle/>
          <a:p>
            <a:r>
              <a:rPr lang="en-IN" dirty="0">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019271B7-2BEA-4418-B37D-081D48627A66}"/>
              </a:ext>
            </a:extLst>
          </p:cNvPr>
          <p:cNvSpPr>
            <a:spLocks noGrp="1"/>
          </p:cNvSpPr>
          <p:nvPr>
            <p:ph idx="1"/>
          </p:nvPr>
        </p:nvSpPr>
        <p:spPr/>
        <p:txBody>
          <a:bodyPr>
            <a:normAutofit/>
          </a:bodyPr>
          <a:lstStyle/>
          <a:p>
            <a:pPr>
              <a:lnSpc>
                <a:spcPct val="200000"/>
              </a:lnSpc>
            </a:pPr>
            <a:r>
              <a:rPr lang="en-IN" sz="2800" dirty="0">
                <a:solidFill>
                  <a:srgbClr val="000000"/>
                </a:solidFill>
                <a:effectLst/>
                <a:ea typeface="Calibri" panose="020F0502020204030204" pitchFamily="34" charset="0"/>
                <a:cs typeface="Times New Roman" panose="02020603050405020304" pitchFamily="18" charset="0"/>
              </a:rPr>
              <a:t>Higher accuracy of fraud detection</a:t>
            </a:r>
          </a:p>
          <a:p>
            <a:pPr>
              <a:lnSpc>
                <a:spcPct val="200000"/>
              </a:lnSpc>
            </a:pPr>
            <a:r>
              <a:rPr lang="en-IN" sz="2800" dirty="0">
                <a:solidFill>
                  <a:srgbClr val="000000"/>
                </a:solidFill>
                <a:effectLst/>
                <a:ea typeface="Calibri" panose="020F0502020204030204" pitchFamily="34" charset="0"/>
                <a:cs typeface="Times New Roman" panose="02020603050405020304" pitchFamily="18" charset="0"/>
              </a:rPr>
              <a:t>Less manual work needed for additional verification</a:t>
            </a:r>
            <a:endParaRPr lang="en-IN" sz="2800" dirty="0">
              <a:solidFill>
                <a:srgbClr val="000000"/>
              </a:solidFill>
              <a:ea typeface="Calibri" panose="020F0502020204030204" pitchFamily="34" charset="0"/>
              <a:cs typeface="Times New Roman" panose="02020603050405020304" pitchFamily="18" charset="0"/>
            </a:endParaRPr>
          </a:p>
          <a:p>
            <a:pPr>
              <a:lnSpc>
                <a:spcPct val="200000"/>
              </a:lnSpc>
            </a:pPr>
            <a:r>
              <a:rPr lang="en-IN" sz="2800" dirty="0">
                <a:solidFill>
                  <a:srgbClr val="000000"/>
                </a:solidFill>
                <a:effectLst/>
                <a:ea typeface="Calibri" panose="020F0502020204030204" pitchFamily="34" charset="0"/>
                <a:cs typeface="Times New Roman" panose="02020603050405020304" pitchFamily="18" charset="0"/>
              </a:rPr>
              <a:t>Fewer false declines</a:t>
            </a:r>
          </a:p>
          <a:p>
            <a:pPr>
              <a:lnSpc>
                <a:spcPct val="200000"/>
              </a:lnSpc>
            </a:pPr>
            <a:r>
              <a:rPr lang="en-IN" sz="2800" dirty="0">
                <a:solidFill>
                  <a:srgbClr val="000000"/>
                </a:solidFill>
                <a:effectLst/>
                <a:ea typeface="Calibri" panose="020F0502020204030204" pitchFamily="34" charset="0"/>
                <a:cs typeface="Times New Roman" panose="02020603050405020304" pitchFamily="18" charset="0"/>
              </a:rPr>
              <a:t>Ability to identify new patterns and adapt to changes</a:t>
            </a:r>
            <a:endParaRPr lang="en-IN" sz="3200" dirty="0"/>
          </a:p>
        </p:txBody>
      </p:sp>
    </p:spTree>
    <p:extLst>
      <p:ext uri="{BB962C8B-B14F-4D97-AF65-F5344CB8AC3E}">
        <p14:creationId xmlns:p14="http://schemas.microsoft.com/office/powerpoint/2010/main" val="27906913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501</TotalTime>
  <Words>615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Bell MT</vt:lpstr>
      <vt:lpstr>Calibri</vt:lpstr>
      <vt:lpstr>Calibri Light</vt:lpstr>
      <vt:lpstr>Gilroy-Light</vt:lpstr>
      <vt:lpstr>Lucida Bright</vt:lpstr>
      <vt:lpstr>Lucida Fax</vt:lpstr>
      <vt:lpstr>Retrospect</vt:lpstr>
      <vt:lpstr>CREDIT CARD FRAUD DETECTIONUSING MACHINE LEARNING </vt:lpstr>
      <vt:lpstr>credit card frauds in India</vt:lpstr>
      <vt:lpstr>OBJECTIVE</vt:lpstr>
      <vt:lpstr>SCOPE</vt:lpstr>
      <vt:lpstr>LITERATURE SURVEY</vt:lpstr>
      <vt:lpstr>Literature survey</vt:lpstr>
      <vt:lpstr>NOVELTY</vt:lpstr>
      <vt:lpstr>BLOCK DIAGRAM</vt:lpstr>
      <vt:lpstr>ADVANTAGES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thilaka2002@gmail.com</dc:creator>
  <cp:lastModifiedBy>Shaswatha Thilaka</cp:lastModifiedBy>
  <cp:revision>30</cp:revision>
  <dcterms:created xsi:type="dcterms:W3CDTF">2021-01-12T07:26:35Z</dcterms:created>
  <dcterms:modified xsi:type="dcterms:W3CDTF">2021-09-27T09:42:31Z</dcterms:modified>
</cp:coreProperties>
</file>