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3"/>
    <p:sldId id="283" r:id="rId4"/>
    <p:sldId id="292" r:id="rId5"/>
    <p:sldId id="293" r:id="rId6"/>
    <p:sldId id="294" r:id="rId7"/>
    <p:sldId id="295" r:id="rId8"/>
    <p:sldId id="29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568"/>
    <a:srgbClr val="97AAB8"/>
    <a:srgbClr val="808080"/>
    <a:srgbClr val="3F475E"/>
    <a:srgbClr val="B37B57"/>
    <a:srgbClr val="60402B"/>
    <a:srgbClr val="4B3222"/>
    <a:srgbClr val="DFE3E4"/>
    <a:srgbClr val="F2F2F2"/>
    <a:srgbClr val="34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120" y="-280"/>
      </p:cViewPr>
      <p:guideLst>
        <p:guide orient="horz" pos="22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F53A-851B-4AE1-89A3-191A127547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DCD09-8CFD-4E8B-8205-9B43C329AC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0E4D3-1A2E-4D25-8207-F57074B95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C26EB-86E6-4F27-9B3F-C2FE4F9D86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4026" y="-1340586"/>
            <a:ext cx="365760" cy="2213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空心弧 22"/>
          <p:cNvSpPr/>
          <p:nvPr/>
        </p:nvSpPr>
        <p:spPr>
          <a:xfrm rot="5400000">
            <a:off x="3627292" y="1825705"/>
            <a:ext cx="4057680" cy="4057680"/>
          </a:xfrm>
          <a:prstGeom prst="blockArc">
            <a:avLst>
              <a:gd name="adj1" fmla="val 12714933"/>
              <a:gd name="adj2" fmla="val 19805162"/>
              <a:gd name="adj3" fmla="val 80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2113876"/>
            <a:ext cx="7462328" cy="3500935"/>
          </a:xfrm>
          <a:custGeom>
            <a:avLst/>
            <a:gdLst>
              <a:gd name="connsiteX0" fmla="*/ 1731212 w 7462328"/>
              <a:gd name="connsiteY0" fmla="*/ 0 h 3500935"/>
              <a:gd name="connsiteX1" fmla="*/ 7371871 w 7462328"/>
              <a:gd name="connsiteY1" fmla="*/ 0 h 3500935"/>
              <a:gd name="connsiteX2" fmla="*/ 7462328 w 7462328"/>
              <a:gd name="connsiteY2" fmla="*/ 4568 h 3500935"/>
              <a:gd name="connsiteX3" fmla="*/ 7462328 w 7462328"/>
              <a:gd name="connsiteY3" fmla="*/ 3496368 h 3500935"/>
              <a:gd name="connsiteX4" fmla="*/ 7371871 w 7462328"/>
              <a:gd name="connsiteY4" fmla="*/ 3500935 h 3500935"/>
              <a:gd name="connsiteX5" fmla="*/ 1731212 w 7462328"/>
              <a:gd name="connsiteY5" fmla="*/ 3500935 h 3500935"/>
              <a:gd name="connsiteX6" fmla="*/ 0 w 7462328"/>
              <a:gd name="connsiteY6" fmla="*/ 1769723 h 3500935"/>
              <a:gd name="connsiteX7" fmla="*/ 0 w 7462328"/>
              <a:gd name="connsiteY7" fmla="*/ 1731212 h 3500935"/>
              <a:gd name="connsiteX8" fmla="*/ 1731212 w 7462328"/>
              <a:gd name="connsiteY8" fmla="*/ 0 h 350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62328" h="3500935">
                <a:moveTo>
                  <a:pt x="1731212" y="0"/>
                </a:moveTo>
                <a:lnTo>
                  <a:pt x="7371871" y="0"/>
                </a:lnTo>
                <a:lnTo>
                  <a:pt x="7462328" y="4568"/>
                </a:lnTo>
                <a:lnTo>
                  <a:pt x="7462328" y="3496368"/>
                </a:lnTo>
                <a:lnTo>
                  <a:pt x="7371871" y="3500935"/>
                </a:lnTo>
                <a:lnTo>
                  <a:pt x="1731212" y="3500935"/>
                </a:lnTo>
                <a:cubicBezTo>
                  <a:pt x="775090" y="3500935"/>
                  <a:pt x="0" y="2725845"/>
                  <a:pt x="0" y="1769723"/>
                </a:cubicBezTo>
                <a:lnTo>
                  <a:pt x="0" y="1731212"/>
                </a:lnTo>
                <a:cubicBezTo>
                  <a:pt x="0" y="775090"/>
                  <a:pt x="775090" y="0"/>
                  <a:pt x="1731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b="1" dirty="0">
              <a:latin typeface="幼圆" pitchFamily="49" charset="-122"/>
              <a:ea typeface="幼圆" pitchFamily="49" charset="-122"/>
              <a:cs typeface="Adobe Hebrew" pitchFamily="18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11" y="2800854"/>
            <a:ext cx="7141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Adobe Hebrew" pitchFamily="18" charset="-79"/>
              </a:rPr>
              <a:t>员工转正答辩</a:t>
            </a:r>
            <a:endParaRPr lang="zh-CN" altLang="en-US" sz="8800" b="1" dirty="0">
              <a:solidFill>
                <a:schemeClr val="bg1"/>
              </a:solidFill>
              <a:latin typeface="幼圆" pitchFamily="49" charset="-122"/>
              <a:ea typeface="幼圆" pitchFamily="49" charset="-122"/>
              <a:cs typeface="Adobe Hebrew" pitchFamily="18" charset="-79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1393814" y="853682"/>
            <a:ext cx="4444714" cy="1544028"/>
            <a:chOff x="1081967" y="161314"/>
            <a:chExt cx="3161421" cy="1317070"/>
          </a:xfrm>
        </p:grpSpPr>
        <p:sp>
          <p:nvSpPr>
            <p:cNvPr id="8" name="文本框 7"/>
            <p:cNvSpPr txBox="1"/>
            <p:nvPr/>
          </p:nvSpPr>
          <p:spPr>
            <a:xfrm>
              <a:off x="1731121" y="161314"/>
              <a:ext cx="1739975" cy="112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 smtClean="0">
                  <a:solidFill>
                    <a:srgbClr val="3F475E"/>
                  </a:solidFill>
                  <a:latin typeface="+mj-ea"/>
                  <a:ea typeface="+mj-ea"/>
                </a:rPr>
                <a:t>天宫信息</a:t>
              </a:r>
              <a:endParaRPr lang="zh-CN" altLang="en-US" sz="4000" dirty="0">
                <a:solidFill>
                  <a:srgbClr val="3F475E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81967" y="769536"/>
              <a:ext cx="3161421" cy="70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2400" dirty="0" smtClean="0">
                  <a:solidFill>
                    <a:srgbClr val="3F475E"/>
                  </a:solidFill>
                </a:rPr>
                <a:t>TIANGONG INFORMATION</a:t>
              </a:r>
              <a:endParaRPr lang="zh-CN" altLang="en-US" sz="2400" dirty="0">
                <a:solidFill>
                  <a:srgbClr val="3F475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908400" y="2853620"/>
            <a:ext cx="295693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答辩人：李沙</a:t>
            </a:r>
            <a:endParaRPr lang="en-US" altLang="zh-CN" sz="2400" b="1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7505753" y="2966301"/>
            <a:ext cx="236305" cy="236305"/>
            <a:chOff x="750990" y="3252044"/>
            <a:chExt cx="353911" cy="353911"/>
          </a:xfrm>
        </p:grpSpPr>
        <p:sp>
          <p:nvSpPr>
            <p:cNvPr id="13" name="流程图: 联系 12"/>
            <p:cNvSpPr/>
            <p:nvPr/>
          </p:nvSpPr>
          <p:spPr>
            <a:xfrm>
              <a:off x="818994" y="3316743"/>
              <a:ext cx="224513" cy="224513"/>
            </a:xfrm>
            <a:prstGeom prst="flowChartConnector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同心圆 13"/>
            <p:cNvSpPr/>
            <p:nvPr/>
          </p:nvSpPr>
          <p:spPr>
            <a:xfrm>
              <a:off x="750990" y="3252044"/>
              <a:ext cx="353911" cy="353911"/>
            </a:xfrm>
            <a:prstGeom prst="donut">
              <a:avLst>
                <a:gd name="adj" fmla="val 965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118388" y="3640522"/>
            <a:ext cx="328642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部门：技术部</a:t>
            </a:r>
            <a:endParaRPr lang="zh-CN" altLang="en-US" sz="2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659439" y="3753203"/>
            <a:ext cx="236305" cy="236305"/>
            <a:chOff x="750990" y="3252044"/>
            <a:chExt cx="353911" cy="353911"/>
          </a:xfrm>
        </p:grpSpPr>
        <p:sp>
          <p:nvSpPr>
            <p:cNvPr id="17" name="流程图: 联系 16"/>
            <p:cNvSpPr/>
            <p:nvPr/>
          </p:nvSpPr>
          <p:spPr>
            <a:xfrm>
              <a:off x="818994" y="3316743"/>
              <a:ext cx="224513" cy="224513"/>
            </a:xfrm>
            <a:prstGeom prst="flowChartConnector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同心圆 17"/>
            <p:cNvSpPr/>
            <p:nvPr/>
          </p:nvSpPr>
          <p:spPr>
            <a:xfrm>
              <a:off x="750990" y="3252044"/>
              <a:ext cx="353911" cy="353911"/>
            </a:xfrm>
            <a:prstGeom prst="donut">
              <a:avLst>
                <a:gd name="adj" fmla="val 965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908400" y="4393628"/>
            <a:ext cx="3024868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入司时间：</a:t>
            </a:r>
            <a:r>
              <a:rPr lang="en-US" altLang="zh-CN" sz="2400" b="1" dirty="0" smtClean="0"/>
              <a:t>2016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日</a:t>
            </a:r>
            <a:endParaRPr lang="zh-CN" altLang="en-US" sz="2400" b="1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7510917" y="4506309"/>
            <a:ext cx="236305" cy="236305"/>
            <a:chOff x="750990" y="3252044"/>
            <a:chExt cx="353911" cy="353911"/>
          </a:xfrm>
        </p:grpSpPr>
        <p:sp>
          <p:nvSpPr>
            <p:cNvPr id="21" name="流程图: 联系 20"/>
            <p:cNvSpPr/>
            <p:nvPr/>
          </p:nvSpPr>
          <p:spPr>
            <a:xfrm>
              <a:off x="818994" y="3316743"/>
              <a:ext cx="224513" cy="224513"/>
            </a:xfrm>
            <a:prstGeom prst="flowChartConnector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同心圆 21"/>
            <p:cNvSpPr/>
            <p:nvPr/>
          </p:nvSpPr>
          <p:spPr>
            <a:xfrm>
              <a:off x="750990" y="3252044"/>
              <a:ext cx="353911" cy="353911"/>
            </a:xfrm>
            <a:prstGeom prst="donut">
              <a:avLst>
                <a:gd name="adj" fmla="val 965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 descr="天宫logo副本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157" y="387359"/>
            <a:ext cx="867261" cy="867261"/>
          </a:xfrm>
          <a:prstGeom prst="rect">
            <a:avLst/>
          </a:prstGeom>
        </p:spPr>
      </p:pic>
      <p:sp>
        <p:nvSpPr>
          <p:cNvPr id="24" name="TextBox 37"/>
          <p:cNvSpPr>
            <a:spLocks noChangeArrowheads="1"/>
          </p:cNvSpPr>
          <p:nvPr/>
        </p:nvSpPr>
        <p:spPr bwMode="auto">
          <a:xfrm>
            <a:off x="175830" y="4480018"/>
            <a:ext cx="6731292" cy="5238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radley Hand Bold" charset="0"/>
                <a:ea typeface="微软雅黑" charset="0"/>
                <a:cs typeface="微软雅黑" charset="0"/>
                <a:sym typeface="Bradley Hand Bold" charset="0"/>
              </a:rPr>
              <a:t>Pocket University</a:t>
            </a:r>
            <a:endParaRPr lang="zh-CN" altLang="en-US" sz="2800" b="1" dirty="0">
              <a:solidFill>
                <a:schemeClr val="bg1"/>
              </a:solidFill>
              <a:latin typeface="Bradley Hand Bold" charset="0"/>
              <a:ea typeface="微软雅黑" charset="0"/>
              <a:cs typeface="微软雅黑" charset="0"/>
              <a:sym typeface="Bradley Hand Bold" charset="0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603987" y="4739932"/>
            <a:ext cx="5838532" cy="62706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200" dirty="0">
                <a:solidFill>
                  <a:srgbClr val="E23628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高</a:t>
            </a:r>
            <a:r>
              <a:rPr 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校</a:t>
            </a:r>
            <a:r>
              <a:rPr 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第</a:t>
            </a:r>
            <a:r>
              <a:rPr 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一</a:t>
            </a:r>
            <a:r>
              <a:rPr 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成</a:t>
            </a:r>
            <a:r>
              <a:rPr 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长</a:t>
            </a:r>
            <a:r>
              <a:rPr 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服</a:t>
            </a:r>
            <a:r>
              <a:rPr 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务</a:t>
            </a:r>
            <a:r>
              <a:rPr 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平</a:t>
            </a:r>
            <a:r>
              <a:rPr 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Bradley Hand Bold" charset="0"/>
              </a:rPr>
              <a:t>台</a:t>
            </a:r>
            <a:endParaRPr lang="zh-CN" altLang="en-US" sz="14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Bradley Hand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ntr" presetSubtype="0" restart="never" repeatDur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restart="never" repeatDur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ntr" presetSubtype="0" restart="never" repeatDur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restart="never" repeatDur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5" grpId="0"/>
      <p:bldP spid="11" grpId="0"/>
      <p:bldP spid="15" grpId="0"/>
      <p:bldP spid="19" grpId="0"/>
      <p:bldP spid="24" grpId="0" bldLvl="0"/>
      <p:bldP spid="25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/>
          <p:cNvSpPr/>
          <p:nvPr/>
        </p:nvSpPr>
        <p:spPr>
          <a:xfrm>
            <a:off x="5289697" y="579832"/>
            <a:ext cx="1632914" cy="1185978"/>
          </a:xfrm>
          <a:custGeom>
            <a:avLst/>
            <a:gdLst>
              <a:gd name="connsiteX0" fmla="*/ 0 w 1750661"/>
              <a:gd name="connsiteY0" fmla="*/ 0 h 1299683"/>
              <a:gd name="connsiteX1" fmla="*/ 1750659 w 1750661"/>
              <a:gd name="connsiteY1" fmla="*/ 2 h 1299683"/>
              <a:gd name="connsiteX2" fmla="*/ 1750661 w 1750661"/>
              <a:gd name="connsiteY2" fmla="*/ 951368 h 1299683"/>
              <a:gd name="connsiteX3" fmla="*/ 875330 w 1750661"/>
              <a:gd name="connsiteY3" fmla="*/ 1299683 h 1299683"/>
              <a:gd name="connsiteX4" fmla="*/ 1 w 1750661"/>
              <a:gd name="connsiteY4" fmla="*/ 951367 h 129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661" h="1299683">
                <a:moveTo>
                  <a:pt x="0" y="0"/>
                </a:moveTo>
                <a:lnTo>
                  <a:pt x="1750659" y="2"/>
                </a:lnTo>
                <a:lnTo>
                  <a:pt x="1750661" y="951368"/>
                </a:lnTo>
                <a:lnTo>
                  <a:pt x="875330" y="1299683"/>
                </a:lnTo>
                <a:lnTo>
                  <a:pt x="1" y="95136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32000" rtlCol="0" anchor="b"/>
          <a:lstStyle/>
          <a:p>
            <a:pPr algn="ctr"/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过去</a:t>
            </a:r>
            <a:endParaRPr lang="zh-CN" altLang="en-US" sz="4400" b="1" dirty="0" smtClean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74536" y="402967"/>
            <a:ext cx="1842928" cy="181919"/>
            <a:chOff x="5277063" y="768443"/>
            <a:chExt cx="1645784" cy="181919"/>
          </a:xfrm>
        </p:grpSpPr>
        <p:sp>
          <p:nvSpPr>
            <p:cNvPr id="6" name="KSO_Shape"/>
            <p:cNvSpPr/>
            <p:nvPr/>
          </p:nvSpPr>
          <p:spPr>
            <a:xfrm>
              <a:off x="5277063" y="768443"/>
              <a:ext cx="1645784" cy="181919"/>
            </a:xfrm>
            <a:prstGeom prst="roundRect">
              <a:avLst>
                <a:gd name="adj" fmla="val 39529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840654" y="779778"/>
              <a:ext cx="82193" cy="1592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endCxn id="6" idx="1"/>
          </p:cNvCxnSpPr>
          <p:nvPr/>
        </p:nvCxnSpPr>
        <p:spPr>
          <a:xfrm>
            <a:off x="0" y="0"/>
            <a:ext cx="5174536" cy="4939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7" idx="2"/>
          </p:cNvCxnSpPr>
          <p:nvPr/>
        </p:nvCxnSpPr>
        <p:spPr>
          <a:xfrm flipH="1">
            <a:off x="6925425" y="0"/>
            <a:ext cx="5266575" cy="49392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12749" y="3327390"/>
            <a:ext cx="9388626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以前不是纯做前端的工作，做过接近</a:t>
            </a:r>
            <a:r>
              <a:rPr lang="en-US" altLang="zh-CN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2</a:t>
            </a:r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年</a:t>
            </a:r>
            <a:r>
              <a:rPr lang="en-US" altLang="zh-CN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java</a:t>
            </a:r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，接触过几个月</a:t>
            </a:r>
            <a:r>
              <a:rPr lang="en-US" altLang="zh-CN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php</a:t>
            </a:r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，曾在华为外包项目的一个电力系统里面，接触了</a:t>
            </a:r>
            <a:r>
              <a:rPr lang="en-US" altLang="zh-CN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Angularjs</a:t>
            </a:r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前端框架，它的</a:t>
            </a:r>
            <a:r>
              <a:rPr lang="en-US" altLang="zh-CN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MVC</a:t>
            </a:r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模型，以及使用双大括号{{}}语法进行数据绑定，展现了前端的魅力。由此对前端产生了强大兴趣。</a:t>
            </a:r>
            <a:endParaRPr lang="zh-CN" altLang="en-US" sz="2200" dirty="0">
              <a:latin typeface="Arial Rounded MT Bold" pitchFamily="34" charset="0"/>
              <a:ea typeface="幼圆" pitchFamily="49" charset="-122"/>
              <a:cs typeface="Ebrima" pitchFamily="2" charset="0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36700" y="3457180"/>
            <a:ext cx="221960" cy="221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97264" y="4627856"/>
            <a:ext cx="9741746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在这三个月中，</a:t>
            </a:r>
            <a:r>
              <a:rPr lang="zh-CN" altLang="en-US" sz="20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通过与同事交流，或者其他学习途径，接触了很多前端新的技术，每听到一个前端新名词，就去百度学习，比如前端自动化构建工具</a:t>
            </a:r>
            <a:r>
              <a:rPr lang="en-US" altLang="zh-CN" sz="20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gulp</a:t>
            </a:r>
            <a:r>
              <a:rPr lang="zh-CN" altLang="en-US" sz="20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，管理平台</a:t>
            </a:r>
            <a:r>
              <a:rPr lang="en-US" altLang="zh-CN" sz="20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git</a:t>
            </a:r>
            <a:r>
              <a:rPr lang="zh-CN" altLang="en-US" sz="20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等。</a:t>
            </a:r>
            <a:endParaRPr lang="zh-CN" altLang="en-US" sz="2000" spc="100" dirty="0" smtClean="0">
              <a:latin typeface="Arial Rounded MT Bold" pitchFamily="34" charset="0"/>
              <a:ea typeface="幼圆" pitchFamily="49" charset="-122"/>
              <a:cs typeface="Ebrima" pitchFamily="2" charset="0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52187" y="4742892"/>
            <a:ext cx="221960" cy="221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 15"/>
          <p:cNvSpPr/>
          <p:nvPr/>
        </p:nvSpPr>
        <p:spPr>
          <a:xfrm>
            <a:off x="776677" y="1863684"/>
            <a:ext cx="3838396" cy="587107"/>
          </a:xfrm>
          <a:prstGeom prst="chevron">
            <a:avLst/>
          </a:prstGeom>
          <a:solidFill>
            <a:srgbClr val="3F4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一、个人过往履历介绍</a:t>
            </a:r>
            <a:endParaRPr lang="zh-CN" altLang="en-US" sz="2400" b="1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8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3" presetClass="entr" presetSubtype="16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2" grpId="0" animBg="1"/>
      <p:bldP spid="13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/>
          <p:cNvSpPr/>
          <p:nvPr/>
        </p:nvSpPr>
        <p:spPr>
          <a:xfrm>
            <a:off x="5289697" y="579832"/>
            <a:ext cx="1632914" cy="1185978"/>
          </a:xfrm>
          <a:custGeom>
            <a:avLst/>
            <a:gdLst>
              <a:gd name="connsiteX0" fmla="*/ 0 w 1750661"/>
              <a:gd name="connsiteY0" fmla="*/ 0 h 1299683"/>
              <a:gd name="connsiteX1" fmla="*/ 1750659 w 1750661"/>
              <a:gd name="connsiteY1" fmla="*/ 2 h 1299683"/>
              <a:gd name="connsiteX2" fmla="*/ 1750661 w 1750661"/>
              <a:gd name="connsiteY2" fmla="*/ 951368 h 1299683"/>
              <a:gd name="connsiteX3" fmla="*/ 875330 w 1750661"/>
              <a:gd name="connsiteY3" fmla="*/ 1299683 h 1299683"/>
              <a:gd name="connsiteX4" fmla="*/ 1 w 1750661"/>
              <a:gd name="connsiteY4" fmla="*/ 951367 h 129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661" h="1299683">
                <a:moveTo>
                  <a:pt x="0" y="0"/>
                </a:moveTo>
                <a:lnTo>
                  <a:pt x="1750659" y="2"/>
                </a:lnTo>
                <a:lnTo>
                  <a:pt x="1750661" y="951368"/>
                </a:lnTo>
                <a:lnTo>
                  <a:pt x="875330" y="1299683"/>
                </a:lnTo>
                <a:lnTo>
                  <a:pt x="1" y="951367"/>
                </a:lnTo>
                <a:close/>
              </a:path>
            </a:pathLst>
          </a:custGeom>
          <a:solidFill>
            <a:srgbClr val="4B322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32000" rtlCol="0" anchor="b"/>
          <a:lstStyle/>
          <a:p>
            <a:pPr algn="ctr"/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成果</a:t>
            </a:r>
            <a:endParaRPr lang="zh-CN" altLang="en-US" sz="4400" b="1" dirty="0" smtClean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74536" y="402967"/>
            <a:ext cx="1842928" cy="181919"/>
            <a:chOff x="5277063" y="768443"/>
            <a:chExt cx="1645784" cy="181919"/>
          </a:xfrm>
          <a:solidFill>
            <a:srgbClr val="4B3222"/>
          </a:solidFill>
        </p:grpSpPr>
        <p:sp>
          <p:nvSpPr>
            <p:cNvPr id="6" name="KSO_Shape"/>
            <p:cNvSpPr/>
            <p:nvPr/>
          </p:nvSpPr>
          <p:spPr>
            <a:xfrm>
              <a:off x="5277063" y="768443"/>
              <a:ext cx="1645784" cy="181919"/>
            </a:xfrm>
            <a:prstGeom prst="roundRect">
              <a:avLst>
                <a:gd name="adj" fmla="val 39529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840654" y="779778"/>
              <a:ext cx="82193" cy="159247"/>
            </a:xfrm>
            <a:prstGeom prst="ellipse">
              <a:avLst/>
            </a:prstGeom>
            <a:grp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endCxn id="6" idx="1"/>
          </p:cNvCxnSpPr>
          <p:nvPr/>
        </p:nvCxnSpPr>
        <p:spPr>
          <a:xfrm>
            <a:off x="0" y="0"/>
            <a:ext cx="5174536" cy="4939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7" idx="2"/>
          </p:cNvCxnSpPr>
          <p:nvPr/>
        </p:nvCxnSpPr>
        <p:spPr>
          <a:xfrm flipH="1">
            <a:off x="6925425" y="0"/>
            <a:ext cx="5266575" cy="49392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31749" y="2204795"/>
            <a:ext cx="9388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核心考核指标</a:t>
            </a:r>
            <a:endParaRPr lang="zh-CN" altLang="en-US" sz="2200" dirty="0">
              <a:latin typeface="Arial Rounded MT Bold" pitchFamily="34" charset="0"/>
              <a:ea typeface="幼圆" pitchFamily="49" charset="-122"/>
              <a:cs typeface="Ebrima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5700" y="2334585"/>
            <a:ext cx="221960" cy="221960"/>
          </a:xfrm>
          <a:prstGeom prst="ellipse">
            <a:avLst/>
          </a:prstGeom>
          <a:solidFill>
            <a:srgbClr val="897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32139" y="5007316"/>
            <a:ext cx="9741746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在试用期间，完成的任务包括：学校活动页面（南工大，安财，湖南师范，淮海工学院，长沙理工，</a:t>
            </a:r>
            <a:r>
              <a:rPr lang="en-US" altLang="zh-CN" sz="2000" spc="100" dirty="0" smtClean="0">
                <a:latin typeface="Arial Rounded MT Bold" pitchFamily="34" charset="0"/>
                <a:ea typeface="幼圆" pitchFamily="49" charset="-122"/>
              </a:rPr>
              <a:t>“</a:t>
            </a:r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约吗？我是校园摄影师</a:t>
            </a:r>
            <a:r>
              <a:rPr lang="en-US" altLang="zh-CN" sz="2000" spc="100" dirty="0" smtClean="0">
                <a:latin typeface="Arial Rounded MT Bold" pitchFamily="34" charset="0"/>
                <a:ea typeface="幼圆" pitchFamily="49" charset="-122"/>
              </a:rPr>
              <a:t>”</a:t>
            </a:r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）；金融部分页面；</a:t>
            </a:r>
            <a:r>
              <a:rPr lang="en-US" altLang="zh-CN" sz="2000" spc="100" dirty="0" smtClean="0">
                <a:latin typeface="Arial Rounded MT Bold" pitchFamily="34" charset="0"/>
                <a:ea typeface="幼圆" pitchFamily="49" charset="-122"/>
              </a:rPr>
              <a:t>PU</a:t>
            </a:r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金推广</a:t>
            </a:r>
            <a:r>
              <a:rPr lang="en-US" altLang="zh-CN" sz="2000" spc="100" dirty="0" smtClean="0">
                <a:latin typeface="Arial Rounded MT Bold" pitchFamily="34" charset="0"/>
                <a:ea typeface="幼圆" pitchFamily="49" charset="-122"/>
              </a:rPr>
              <a:t>H5</a:t>
            </a:r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（生活费测试）等前端页面代码开发。</a:t>
            </a:r>
            <a:endParaRPr lang="zh-CN" altLang="en-US" sz="2000" spc="100" dirty="0" smtClean="0">
              <a:latin typeface="Arial Rounded MT Bold" pitchFamily="34" charset="0"/>
              <a:ea typeface="幼圆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87062" y="5122352"/>
            <a:ext cx="221960" cy="221960"/>
          </a:xfrm>
          <a:prstGeom prst="ellipse">
            <a:avLst/>
          </a:prstGeom>
          <a:solidFill>
            <a:srgbClr val="897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 15"/>
          <p:cNvSpPr/>
          <p:nvPr/>
        </p:nvSpPr>
        <p:spPr>
          <a:xfrm>
            <a:off x="375183" y="1329718"/>
            <a:ext cx="4457870" cy="587107"/>
          </a:xfrm>
          <a:prstGeom prst="chevron">
            <a:avLst/>
          </a:prstGeom>
          <a:solidFill>
            <a:srgbClr val="4B3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二、试用期内主要工作结果</a:t>
            </a:r>
            <a:endParaRPr lang="zh-CN" altLang="en-US" sz="2400" b="1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737751" y="2841735"/>
          <a:ext cx="8127999" cy="1854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9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9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sym typeface="Arial" charset="0"/>
                        </a:rPr>
                        <a:t>考核目标（请数字化）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sym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9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9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sym typeface="Arial" charset="0"/>
                        </a:rPr>
                        <a:t>达成结果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sym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9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900" kern="1200">
                          <a:solidFill>
                            <a:srgbClr val="D8D8D8"/>
                          </a:solidFill>
                          <a:latin typeface="Arial" charset="0"/>
                          <a:ea typeface="微软雅黑" pitchFamily="2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sym typeface="Arial" charset="0"/>
                        </a:rPr>
                        <a:t>试用期内绩效得分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sym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8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3" presetClass="entr" presetSubtype="16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2" grpId="0" animBg="1"/>
      <p:bldP spid="13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/>
          <p:cNvSpPr/>
          <p:nvPr/>
        </p:nvSpPr>
        <p:spPr>
          <a:xfrm>
            <a:off x="5289697" y="579832"/>
            <a:ext cx="1632914" cy="1185978"/>
          </a:xfrm>
          <a:custGeom>
            <a:avLst/>
            <a:gdLst>
              <a:gd name="connsiteX0" fmla="*/ 0 w 1750661"/>
              <a:gd name="connsiteY0" fmla="*/ 0 h 1299683"/>
              <a:gd name="connsiteX1" fmla="*/ 1750659 w 1750661"/>
              <a:gd name="connsiteY1" fmla="*/ 2 h 1299683"/>
              <a:gd name="connsiteX2" fmla="*/ 1750661 w 1750661"/>
              <a:gd name="connsiteY2" fmla="*/ 951368 h 1299683"/>
              <a:gd name="connsiteX3" fmla="*/ 875330 w 1750661"/>
              <a:gd name="connsiteY3" fmla="*/ 1299683 h 1299683"/>
              <a:gd name="connsiteX4" fmla="*/ 1 w 1750661"/>
              <a:gd name="connsiteY4" fmla="*/ 951367 h 129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661" h="1299683">
                <a:moveTo>
                  <a:pt x="0" y="0"/>
                </a:moveTo>
                <a:lnTo>
                  <a:pt x="1750659" y="2"/>
                </a:lnTo>
                <a:lnTo>
                  <a:pt x="1750661" y="951368"/>
                </a:lnTo>
                <a:lnTo>
                  <a:pt x="875330" y="1299683"/>
                </a:lnTo>
                <a:lnTo>
                  <a:pt x="1" y="951367"/>
                </a:lnTo>
                <a:close/>
              </a:path>
            </a:pathLst>
          </a:custGeom>
          <a:solidFill>
            <a:srgbClr val="97AAB8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32000" rtlCol="0" anchor="b"/>
          <a:lstStyle/>
          <a:p>
            <a:pPr algn="ctr"/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成长</a:t>
            </a:r>
            <a:endParaRPr lang="zh-CN" altLang="en-US" sz="4400" b="1" dirty="0" smtClean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74536" y="402967"/>
            <a:ext cx="1842928" cy="181919"/>
            <a:chOff x="5277063" y="768443"/>
            <a:chExt cx="1645784" cy="181919"/>
          </a:xfrm>
          <a:solidFill>
            <a:srgbClr val="97AAB8"/>
          </a:solidFill>
        </p:grpSpPr>
        <p:sp>
          <p:nvSpPr>
            <p:cNvPr id="6" name="KSO_Shape"/>
            <p:cNvSpPr/>
            <p:nvPr/>
          </p:nvSpPr>
          <p:spPr>
            <a:xfrm>
              <a:off x="5277063" y="768443"/>
              <a:ext cx="1645784" cy="181919"/>
            </a:xfrm>
            <a:prstGeom prst="roundRect">
              <a:avLst>
                <a:gd name="adj" fmla="val 39529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840654" y="779778"/>
              <a:ext cx="82193" cy="159247"/>
            </a:xfrm>
            <a:prstGeom prst="ellipse">
              <a:avLst/>
            </a:prstGeom>
            <a:grpFill/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endCxn id="6" idx="1"/>
          </p:cNvCxnSpPr>
          <p:nvPr/>
        </p:nvCxnSpPr>
        <p:spPr>
          <a:xfrm>
            <a:off x="0" y="0"/>
            <a:ext cx="5174536" cy="4939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7" idx="2"/>
          </p:cNvCxnSpPr>
          <p:nvPr/>
        </p:nvCxnSpPr>
        <p:spPr>
          <a:xfrm flipH="1">
            <a:off x="6925425" y="0"/>
            <a:ext cx="5266575" cy="49392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48389" y="2838977"/>
            <a:ext cx="9388626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进这个公司后，通过与同事交流，或者其他学习途径，接触了很多前端新的技术，每听到一个前端新名词，就去百度学习，到现在很多的问题都可以自己独立解决，种种这些都是在学习中得到解决，学习是一辈子的事，从事这份工作差不多三个月，让我认识到了学习的重要性，在以后的工作过程中，自己还会继续学习新的知识，在学习中不断的完善自己，提高自己的综合能力。</a:t>
            </a:r>
            <a:endParaRPr lang="zh-CN" altLang="en-US" sz="2200" dirty="0">
              <a:latin typeface="Arial Rounded MT Bold" pitchFamily="34" charset="0"/>
              <a:ea typeface="幼圆" pitchFamily="49" charset="-122"/>
              <a:cs typeface="Ebrima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2340" y="2968767"/>
            <a:ext cx="221960" cy="221960"/>
          </a:xfrm>
          <a:prstGeom prst="ellipse">
            <a:avLst/>
          </a:prstGeom>
          <a:solidFill>
            <a:srgbClr val="B3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63878" y="5021613"/>
            <a:ext cx="9741746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学会调整心态，因为我们每个人都有遇到问题理不清思路，真的是越理越乱，甚至抓狂，就在上周的工作中，在一个答题的活动的代码编写中，我用</a:t>
            </a:r>
            <a:r>
              <a:rPr lang="en-US" altLang="zh-CN" sz="2000" spc="100" dirty="0" smtClean="0">
                <a:latin typeface="Arial Rounded MT Bold" pitchFamily="34" charset="0"/>
                <a:ea typeface="幼圆" pitchFamily="49" charset="-122"/>
              </a:rPr>
              <a:t>json</a:t>
            </a:r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保存答题结果，可是在记录答题内容的业务逻辑上没有考虑周全，导致在调试排查上花费了一段时间，最终还是解决了。这也告诉了我自己，积极的心态收获积极的结果，消极的心态收获消极的结果。</a:t>
            </a:r>
            <a:endParaRPr lang="zh-CN" altLang="en-US" sz="2000" spc="100" dirty="0" smtClean="0">
              <a:latin typeface="Arial Rounded MT Bold" pitchFamily="34" charset="0"/>
              <a:ea typeface="幼圆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87827" y="5136649"/>
            <a:ext cx="221960" cy="221960"/>
          </a:xfrm>
          <a:prstGeom prst="ellipse">
            <a:avLst/>
          </a:prstGeom>
          <a:solidFill>
            <a:srgbClr val="B3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 15"/>
          <p:cNvSpPr/>
          <p:nvPr/>
        </p:nvSpPr>
        <p:spPr>
          <a:xfrm>
            <a:off x="668267" y="1879174"/>
            <a:ext cx="3311845" cy="587107"/>
          </a:xfrm>
          <a:prstGeom prst="chevron">
            <a:avLst/>
          </a:prstGeom>
          <a:solidFill>
            <a:srgbClr val="97A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三、在公司的成长</a:t>
            </a:r>
            <a:endParaRPr lang="zh-CN" altLang="en-US" sz="2400" b="1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8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3" presetClass="entr" presetSubtype="16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2" grpId="0" bldLvl="0" animBg="1"/>
      <p:bldP spid="13" grpId="0"/>
      <p:bldP spid="15" grpId="0" bldLvl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/>
          <p:cNvSpPr/>
          <p:nvPr/>
        </p:nvSpPr>
        <p:spPr>
          <a:xfrm>
            <a:off x="5289697" y="579832"/>
            <a:ext cx="1632914" cy="1185978"/>
          </a:xfrm>
          <a:custGeom>
            <a:avLst/>
            <a:gdLst>
              <a:gd name="connsiteX0" fmla="*/ 0 w 1750661"/>
              <a:gd name="connsiteY0" fmla="*/ 0 h 1299683"/>
              <a:gd name="connsiteX1" fmla="*/ 1750659 w 1750661"/>
              <a:gd name="connsiteY1" fmla="*/ 2 h 1299683"/>
              <a:gd name="connsiteX2" fmla="*/ 1750661 w 1750661"/>
              <a:gd name="connsiteY2" fmla="*/ 951368 h 1299683"/>
              <a:gd name="connsiteX3" fmla="*/ 875330 w 1750661"/>
              <a:gd name="connsiteY3" fmla="*/ 1299683 h 1299683"/>
              <a:gd name="connsiteX4" fmla="*/ 1 w 1750661"/>
              <a:gd name="connsiteY4" fmla="*/ 951367 h 129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661" h="1299683">
                <a:moveTo>
                  <a:pt x="0" y="0"/>
                </a:moveTo>
                <a:lnTo>
                  <a:pt x="1750659" y="2"/>
                </a:lnTo>
                <a:lnTo>
                  <a:pt x="1750661" y="951368"/>
                </a:lnTo>
                <a:lnTo>
                  <a:pt x="875330" y="1299683"/>
                </a:lnTo>
                <a:lnTo>
                  <a:pt x="1" y="951367"/>
                </a:lnTo>
                <a:close/>
              </a:path>
            </a:pathLst>
          </a:custGeom>
          <a:solidFill>
            <a:srgbClr val="B37B57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32000" rtlCol="0" anchor="b"/>
          <a:lstStyle/>
          <a:p>
            <a:pPr algn="ctr"/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自评</a:t>
            </a:r>
            <a:endParaRPr lang="zh-CN" altLang="en-US" sz="4400" b="1" dirty="0" smtClean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74536" y="402967"/>
            <a:ext cx="1842928" cy="181919"/>
            <a:chOff x="5277063" y="768443"/>
            <a:chExt cx="1645784" cy="181919"/>
          </a:xfrm>
          <a:solidFill>
            <a:srgbClr val="B37B57"/>
          </a:solidFill>
        </p:grpSpPr>
        <p:sp>
          <p:nvSpPr>
            <p:cNvPr id="6" name="KSO_Shape"/>
            <p:cNvSpPr/>
            <p:nvPr/>
          </p:nvSpPr>
          <p:spPr>
            <a:xfrm>
              <a:off x="5277063" y="768443"/>
              <a:ext cx="1645784" cy="181919"/>
            </a:xfrm>
            <a:prstGeom prst="roundRect">
              <a:avLst>
                <a:gd name="adj" fmla="val 39529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840654" y="779778"/>
              <a:ext cx="82193" cy="159247"/>
            </a:xfrm>
            <a:prstGeom prst="ellipse">
              <a:avLst/>
            </a:prstGeom>
            <a:grpFill/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endCxn id="6" idx="1"/>
          </p:cNvCxnSpPr>
          <p:nvPr/>
        </p:nvCxnSpPr>
        <p:spPr>
          <a:xfrm>
            <a:off x="0" y="0"/>
            <a:ext cx="5174536" cy="4939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7" idx="2"/>
          </p:cNvCxnSpPr>
          <p:nvPr/>
        </p:nvCxnSpPr>
        <p:spPr>
          <a:xfrm flipH="1">
            <a:off x="6925425" y="0"/>
            <a:ext cx="5266575" cy="49392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94605" y="3358381"/>
            <a:ext cx="9388626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独特优势</a:t>
            </a:r>
            <a:r>
              <a:rPr lang="en-US" altLang="zh-CN" sz="2200" dirty="0" smtClean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 </a:t>
            </a:r>
            <a:r>
              <a:rPr lang="zh-CN" altLang="en-US" sz="2200" dirty="0" smtClean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：</a:t>
            </a:r>
            <a:r>
              <a:rPr lang="en-US" altLang="zh-CN" sz="2200" dirty="0" smtClean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1.</a:t>
            </a:r>
            <a:r>
              <a:rPr lang="is-IS" altLang="zh-CN" sz="2200" dirty="0" smtClean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做人真诚，做事认真负责。</a:t>
            </a:r>
            <a:r>
              <a:rPr lang="en-US" altLang="is-IS" sz="2200" dirty="0" smtClean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积极务实，敢于主动承担自己的责任。2.能坚持。确定了正确方向，我就能把所有的力气砸向那个方向。有执行能力。3.勤奋，善于学习自己感兴趣的知识和事物。</a:t>
            </a:r>
            <a:endParaRPr lang="en-US" altLang="is-IS" sz="2200" dirty="0" smtClean="0">
              <a:latin typeface="Arial Rounded MT Bold" pitchFamily="34" charset="0"/>
              <a:ea typeface="幼圆" pitchFamily="49" charset="-122"/>
              <a:cs typeface="Ebrima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18556" y="3488171"/>
            <a:ext cx="221960" cy="221960"/>
          </a:xfrm>
          <a:prstGeom prst="ellipse">
            <a:avLst/>
          </a:prstGeom>
          <a:solidFill>
            <a:srgbClr val="3F4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78874" y="4502953"/>
            <a:ext cx="9741746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不足与提升：</a:t>
            </a:r>
            <a:r>
              <a:rPr lang="en-US" altLang="zh-CN" sz="2000" spc="100" dirty="0" smtClean="0">
                <a:latin typeface="Arial Rounded MT Bold" pitchFamily="34" charset="0"/>
                <a:ea typeface="幼圆" pitchFamily="49" charset="-122"/>
              </a:rPr>
              <a:t>1.性格方面的弱点，有时给自己压力过大，急于求成，过犹不及。2.工作起来，有时</a:t>
            </a:r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会在一个问题上耗费太多时间，遗留问题还得带回家解决</a:t>
            </a:r>
            <a:r>
              <a:rPr lang="en-US" altLang="zh-CN" sz="2000" spc="100" dirty="0" smtClean="0">
                <a:latin typeface="Arial Rounded MT Bold" pitchFamily="34" charset="0"/>
                <a:ea typeface="幼圆" pitchFamily="49" charset="-122"/>
              </a:rPr>
              <a:t>。3.</a:t>
            </a:r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自信心不足，处事低调，导致做决定的时候用的时间比较多。</a:t>
            </a:r>
            <a:endParaRPr lang="zh-CN" altLang="en-US" sz="2000" spc="100" dirty="0" smtClean="0">
              <a:latin typeface="Arial Rounded MT Bold" pitchFamily="34" charset="0"/>
              <a:ea typeface="幼圆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18557" y="4587509"/>
            <a:ext cx="221960" cy="221960"/>
          </a:xfrm>
          <a:prstGeom prst="ellipse">
            <a:avLst/>
          </a:prstGeom>
          <a:solidFill>
            <a:srgbClr val="3F4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 15"/>
          <p:cNvSpPr/>
          <p:nvPr/>
        </p:nvSpPr>
        <p:spPr>
          <a:xfrm>
            <a:off x="714730" y="1941132"/>
            <a:ext cx="3544146" cy="587107"/>
          </a:xfrm>
          <a:prstGeom prst="chevron">
            <a:avLst/>
          </a:prstGeom>
          <a:solidFill>
            <a:srgbClr val="B3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四、个人优势与不足</a:t>
            </a:r>
            <a:endParaRPr lang="zh-CN" altLang="en-US" sz="2400" b="1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8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3" presetClass="entr" presetSubtype="16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2" grpId="0" animBg="1"/>
      <p:bldP spid="13" grpId="0"/>
      <p:bldP spid="15" grpId="0" bldLvl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/>
          <p:cNvSpPr/>
          <p:nvPr/>
        </p:nvSpPr>
        <p:spPr>
          <a:xfrm>
            <a:off x="5289697" y="579832"/>
            <a:ext cx="1632914" cy="1185978"/>
          </a:xfrm>
          <a:custGeom>
            <a:avLst/>
            <a:gdLst>
              <a:gd name="connsiteX0" fmla="*/ 0 w 1750661"/>
              <a:gd name="connsiteY0" fmla="*/ 0 h 1299683"/>
              <a:gd name="connsiteX1" fmla="*/ 1750659 w 1750661"/>
              <a:gd name="connsiteY1" fmla="*/ 2 h 1299683"/>
              <a:gd name="connsiteX2" fmla="*/ 1750661 w 1750661"/>
              <a:gd name="connsiteY2" fmla="*/ 951368 h 1299683"/>
              <a:gd name="connsiteX3" fmla="*/ 875330 w 1750661"/>
              <a:gd name="connsiteY3" fmla="*/ 1299683 h 1299683"/>
              <a:gd name="connsiteX4" fmla="*/ 1 w 1750661"/>
              <a:gd name="connsiteY4" fmla="*/ 951367 h 129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661" h="1299683">
                <a:moveTo>
                  <a:pt x="0" y="0"/>
                </a:moveTo>
                <a:lnTo>
                  <a:pt x="1750659" y="2"/>
                </a:lnTo>
                <a:lnTo>
                  <a:pt x="1750661" y="951368"/>
                </a:lnTo>
                <a:lnTo>
                  <a:pt x="875330" y="1299683"/>
                </a:lnTo>
                <a:lnTo>
                  <a:pt x="1" y="95136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32000" rtlCol="0" anchor="b"/>
          <a:lstStyle/>
          <a:p>
            <a:pPr algn="ctr"/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建议</a:t>
            </a:r>
            <a:endParaRPr lang="zh-CN" altLang="en-US" sz="4400" b="1" dirty="0" smtClean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74536" y="402967"/>
            <a:ext cx="1842928" cy="181919"/>
            <a:chOff x="5277063" y="768443"/>
            <a:chExt cx="1645784" cy="181919"/>
          </a:xfrm>
        </p:grpSpPr>
        <p:sp>
          <p:nvSpPr>
            <p:cNvPr id="6" name="KSO_Shape"/>
            <p:cNvSpPr/>
            <p:nvPr/>
          </p:nvSpPr>
          <p:spPr>
            <a:xfrm>
              <a:off x="5277063" y="768443"/>
              <a:ext cx="1645784" cy="181919"/>
            </a:xfrm>
            <a:prstGeom prst="roundRect">
              <a:avLst>
                <a:gd name="adj" fmla="val 39529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840654" y="779778"/>
              <a:ext cx="82193" cy="1592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endCxn id="6" idx="1"/>
          </p:cNvCxnSpPr>
          <p:nvPr/>
        </p:nvCxnSpPr>
        <p:spPr>
          <a:xfrm>
            <a:off x="0" y="0"/>
            <a:ext cx="5174536" cy="4939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7" idx="2"/>
          </p:cNvCxnSpPr>
          <p:nvPr/>
        </p:nvCxnSpPr>
        <p:spPr>
          <a:xfrm flipH="1">
            <a:off x="6925425" y="0"/>
            <a:ext cx="5266575" cy="49392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41062" y="3296425"/>
            <a:ext cx="9388626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经过这三个月，</a:t>
            </a:r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  <a:sym typeface="+mn-ea"/>
              </a:rPr>
              <a:t>接触了很多前端新的技术，</a:t>
            </a:r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当然我还有很多不足，处理问题的经验方面有待提高，团队协作能力也需要进一步增强，需要不断继续学习以提高自己业务能力。</a:t>
            </a:r>
            <a:endParaRPr lang="zh-CN" altLang="en-US" sz="2200" dirty="0">
              <a:latin typeface="Arial Rounded MT Bold" pitchFamily="34" charset="0"/>
              <a:ea typeface="幼圆" pitchFamily="49" charset="-122"/>
              <a:cs typeface="Ebrima" pitchFamily="2" charset="0"/>
            </a:endParaRPr>
          </a:p>
          <a:p>
            <a:r>
              <a:rPr lang="zh-CN" altLang="en-US" sz="2200" dirty="0">
                <a:latin typeface="Arial Rounded MT Bold" pitchFamily="34" charset="0"/>
                <a:ea typeface="幼圆" pitchFamily="49" charset="-122"/>
                <a:cs typeface="Ebrima" pitchFamily="2" charset="0"/>
              </a:rPr>
              <a:t>这三个月来我学到了很多，感悟了很多；看到公司的迅速发展，我深深地感到骄傲和自豪，也更加迫切的希望以一名正式员工的身份在这里工作，实现自己的奋斗目标，体现自己的人生价值，和公司一起成长。</a:t>
            </a:r>
            <a:endParaRPr lang="zh-CN" altLang="en-US" sz="2200" dirty="0">
              <a:latin typeface="Arial Rounded MT Bold" pitchFamily="34" charset="0"/>
              <a:ea typeface="幼圆" pitchFamily="49" charset="-122"/>
              <a:cs typeface="Ebrima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65013" y="3426215"/>
            <a:ext cx="221960" cy="221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41064" y="5404611"/>
            <a:ext cx="9741746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00" dirty="0" smtClean="0">
                <a:latin typeface="Arial Rounded MT Bold" pitchFamily="34" charset="0"/>
                <a:ea typeface="幼圆" pitchFamily="49" charset="-122"/>
              </a:rPr>
              <a:t>经过这三个月，发觉公司拥有相对宽松工作，学习环境，对于新入职员工，希望公司能够安排一些产品培训或者有一个文档介绍产品的，便于新入职员工能对产品有个大致了解，便于以后快速融入工作。</a:t>
            </a:r>
            <a:endParaRPr lang="zh-CN" altLang="en-US" sz="2000" spc="100" dirty="0" smtClean="0">
              <a:latin typeface="Arial Rounded MT Bold" pitchFamily="34" charset="0"/>
              <a:ea typeface="幼圆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80500" y="5519647"/>
            <a:ext cx="221960" cy="221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 15"/>
          <p:cNvSpPr/>
          <p:nvPr/>
        </p:nvSpPr>
        <p:spPr>
          <a:xfrm>
            <a:off x="745703" y="1894668"/>
            <a:ext cx="3544146" cy="587107"/>
          </a:xfrm>
          <a:prstGeom prst="chevron">
            <a:avLst/>
          </a:prstGeom>
          <a:solidFill>
            <a:srgbClr val="3F4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五、宝贵建议与意见</a:t>
            </a:r>
            <a:endParaRPr lang="zh-CN" altLang="en-US" sz="2400" b="1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8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3" presetClass="entr" presetSubtype="16" restart="never" repeatDur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2" grpId="0" animBg="1"/>
      <p:bldP spid="13" grpId="0"/>
      <p:bldP spid="15" grpId="0" bldLvl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 rot="19073519">
            <a:off x="4848842" y="448181"/>
            <a:ext cx="3031967" cy="3874100"/>
          </a:xfrm>
          <a:custGeom>
            <a:avLst/>
            <a:gdLst>
              <a:gd name="connsiteX0" fmla="*/ 2806420 w 3359925"/>
              <a:gd name="connsiteY0" fmla="*/ 433639 h 4294428"/>
              <a:gd name="connsiteX1" fmla="*/ 2926287 w 3359925"/>
              <a:gd name="connsiteY1" fmla="*/ 2806421 h 4294428"/>
              <a:gd name="connsiteX2" fmla="*/ 2238926 w 3359925"/>
              <a:gd name="connsiteY2" fmla="*/ 3264536 h 4294428"/>
              <a:gd name="connsiteX3" fmla="*/ 2110490 w 3359925"/>
              <a:gd name="connsiteY3" fmla="*/ 3302855 h 4294428"/>
              <a:gd name="connsiteX4" fmla="*/ 2110489 w 3359925"/>
              <a:gd name="connsiteY4" fmla="*/ 3957010 h 4294428"/>
              <a:gd name="connsiteX5" fmla="*/ 1773071 w 3359925"/>
              <a:gd name="connsiteY5" fmla="*/ 4294428 h 4294428"/>
              <a:gd name="connsiteX6" fmla="*/ 1773072 w 3359925"/>
              <a:gd name="connsiteY6" fmla="*/ 4294427 h 4294428"/>
              <a:gd name="connsiteX7" fmla="*/ 1435654 w 3359925"/>
              <a:gd name="connsiteY7" fmla="*/ 3957009 h 4294428"/>
              <a:gd name="connsiteX8" fmla="*/ 1435654 w 3359925"/>
              <a:gd name="connsiteY8" fmla="*/ 3341898 h 4294428"/>
              <a:gd name="connsiteX9" fmla="*/ 1283535 w 3359925"/>
              <a:gd name="connsiteY9" fmla="*/ 3312800 h 4294428"/>
              <a:gd name="connsiteX10" fmla="*/ 553505 w 3359925"/>
              <a:gd name="connsiteY10" fmla="*/ 2926288 h 4294428"/>
              <a:gd name="connsiteX11" fmla="*/ 433638 w 3359925"/>
              <a:gd name="connsiteY11" fmla="*/ 553506 h 4294428"/>
              <a:gd name="connsiteX12" fmla="*/ 2806420 w 3359925"/>
              <a:gd name="connsiteY12" fmla="*/ 433639 h 42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9925" h="4294428">
                <a:moveTo>
                  <a:pt x="2806420" y="433639"/>
                </a:moveTo>
                <a:cubicBezTo>
                  <a:pt x="3494746" y="1055764"/>
                  <a:pt x="3548413" y="2118095"/>
                  <a:pt x="2926287" y="2806421"/>
                </a:cubicBezTo>
                <a:cubicBezTo>
                  <a:pt x="2731873" y="3021523"/>
                  <a:pt x="2494470" y="3174647"/>
                  <a:pt x="2238926" y="3264536"/>
                </a:cubicBezTo>
                <a:lnTo>
                  <a:pt x="2110490" y="3302855"/>
                </a:lnTo>
                <a:lnTo>
                  <a:pt x="2110489" y="3957010"/>
                </a:lnTo>
                <a:cubicBezTo>
                  <a:pt x="2110489" y="4143361"/>
                  <a:pt x="1959422" y="4294428"/>
                  <a:pt x="1773071" y="4294428"/>
                </a:cubicBezTo>
                <a:lnTo>
                  <a:pt x="1773072" y="4294427"/>
                </a:lnTo>
                <a:cubicBezTo>
                  <a:pt x="1586721" y="4294427"/>
                  <a:pt x="1435654" y="4143360"/>
                  <a:pt x="1435654" y="3957009"/>
                </a:cubicBezTo>
                <a:lnTo>
                  <a:pt x="1435654" y="3341898"/>
                </a:lnTo>
                <a:lnTo>
                  <a:pt x="1283535" y="3312800"/>
                </a:lnTo>
                <a:cubicBezTo>
                  <a:pt x="1020233" y="3249121"/>
                  <a:pt x="768607" y="3120702"/>
                  <a:pt x="553505" y="2926288"/>
                </a:cubicBezTo>
                <a:cubicBezTo>
                  <a:pt x="-134821" y="2304163"/>
                  <a:pt x="-188488" y="1241832"/>
                  <a:pt x="433638" y="553506"/>
                </a:cubicBezTo>
                <a:cubicBezTo>
                  <a:pt x="1055763" y="-134821"/>
                  <a:pt x="2118094" y="-188487"/>
                  <a:pt x="2806420" y="4336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707054" y="677333"/>
            <a:ext cx="2741231" cy="273979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23523" y="2339400"/>
            <a:ext cx="2741231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+mn-ea"/>
                <a:ea typeface="+mn-ea"/>
                <a:cs typeface="Aharoni" pitchFamily="2" charset="-79"/>
              </a:rPr>
              <a:t>谢谢聆听</a:t>
            </a:r>
            <a:endParaRPr lang="zh-CN" altLang="en-US" sz="3200" b="1" dirty="0">
              <a:latin typeface="+mn-ea"/>
              <a:ea typeface="+mn-ea"/>
              <a:cs typeface="Aharoni" pitchFamily="2" charset="-79"/>
            </a:endParaRPr>
          </a:p>
        </p:txBody>
      </p:sp>
      <p:sp>
        <p:nvSpPr>
          <p:cNvPr id="7" name="Freeform 5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760816" y="1675576"/>
            <a:ext cx="2633704" cy="450035"/>
          </a:xfrm>
          <a:custGeom>
            <a:avLst/>
            <a:gdLst>
              <a:gd name="T0" fmla="*/ 11158 w 29643"/>
              <a:gd name="T1" fmla="*/ 2997 h 4833"/>
              <a:gd name="T2" fmla="*/ 11704 w 29643"/>
              <a:gd name="T3" fmla="*/ 1532 h 4833"/>
              <a:gd name="T4" fmla="*/ 22219 w 29643"/>
              <a:gd name="T5" fmla="*/ 111 h 4833"/>
              <a:gd name="T6" fmla="*/ 23806 w 29643"/>
              <a:gd name="T7" fmla="*/ 111 h 4833"/>
              <a:gd name="T8" fmla="*/ 23425 w 29643"/>
              <a:gd name="T9" fmla="*/ 2287 h 4833"/>
              <a:gd name="T10" fmla="*/ 23909 w 29643"/>
              <a:gd name="T11" fmla="*/ 4708 h 4833"/>
              <a:gd name="T12" fmla="*/ 22219 w 29643"/>
              <a:gd name="T13" fmla="*/ 4708 h 4833"/>
              <a:gd name="T14" fmla="*/ 20917 w 29643"/>
              <a:gd name="T15" fmla="*/ 111 h 4833"/>
              <a:gd name="T16" fmla="*/ 16177 w 29643"/>
              <a:gd name="T17" fmla="*/ 111 h 4833"/>
              <a:gd name="T18" fmla="*/ 18572 w 29643"/>
              <a:gd name="T19" fmla="*/ 111 h 4833"/>
              <a:gd name="T20" fmla="*/ 19874 w 29643"/>
              <a:gd name="T21" fmla="*/ 4708 h 4833"/>
              <a:gd name="T22" fmla="*/ 16177 w 29643"/>
              <a:gd name="T23" fmla="*/ 1893 h 4833"/>
              <a:gd name="T24" fmla="*/ 14876 w 29643"/>
              <a:gd name="T25" fmla="*/ 4708 h 4833"/>
              <a:gd name="T26" fmla="*/ 11004 w 29643"/>
              <a:gd name="T27" fmla="*/ 111 h 4833"/>
              <a:gd name="T28" fmla="*/ 14308 w 29643"/>
              <a:gd name="T29" fmla="*/ 4708 h 4833"/>
              <a:gd name="T30" fmla="*/ 12596 w 29643"/>
              <a:gd name="T31" fmla="*/ 3907 h 4833"/>
              <a:gd name="T32" fmla="*/ 10454 w 29643"/>
              <a:gd name="T33" fmla="*/ 4708 h 4833"/>
              <a:gd name="T34" fmla="*/ 11004 w 29643"/>
              <a:gd name="T35" fmla="*/ 111 h 4833"/>
              <a:gd name="T36" fmla="*/ 5313 w 29643"/>
              <a:gd name="T37" fmla="*/ 111 h 4833"/>
              <a:gd name="T38" fmla="*/ 7191 w 29643"/>
              <a:gd name="T39" fmla="*/ 1886 h 4833"/>
              <a:gd name="T40" fmla="*/ 8492 w 29643"/>
              <a:gd name="T41" fmla="*/ 111 h 4833"/>
              <a:gd name="T42" fmla="*/ 7191 w 29643"/>
              <a:gd name="T43" fmla="*/ 4708 h 4833"/>
              <a:gd name="T44" fmla="*/ 5313 w 29643"/>
              <a:gd name="T45" fmla="*/ 2795 h 4833"/>
              <a:gd name="T46" fmla="*/ 4011 w 29643"/>
              <a:gd name="T47" fmla="*/ 4708 h 4833"/>
              <a:gd name="T48" fmla="*/ 0 w 29643"/>
              <a:gd name="T49" fmla="*/ 111 h 4833"/>
              <a:gd name="T50" fmla="*/ 3440 w 29643"/>
              <a:gd name="T51" fmla="*/ 1108 h 4833"/>
              <a:gd name="T52" fmla="*/ 2362 w 29643"/>
              <a:gd name="T53" fmla="*/ 4708 h 4833"/>
              <a:gd name="T54" fmla="*/ 1060 w 29643"/>
              <a:gd name="T55" fmla="*/ 1108 h 4833"/>
              <a:gd name="T56" fmla="*/ 0 w 29643"/>
              <a:gd name="T57" fmla="*/ 111 h 4833"/>
              <a:gd name="T58" fmla="*/ 29441 w 29643"/>
              <a:gd name="T59" fmla="*/ 374 h 4833"/>
              <a:gd name="T60" fmla="*/ 28060 w 29643"/>
              <a:gd name="T61" fmla="*/ 997 h 4833"/>
              <a:gd name="T62" fmla="*/ 27498 w 29643"/>
              <a:gd name="T63" fmla="*/ 1392 h 4833"/>
              <a:gd name="T64" fmla="*/ 28405 w 29643"/>
              <a:gd name="T65" fmla="*/ 1916 h 4833"/>
              <a:gd name="T66" fmla="*/ 29643 w 29643"/>
              <a:gd name="T67" fmla="*/ 3187 h 4833"/>
              <a:gd name="T68" fmla="*/ 27692 w 29643"/>
              <a:gd name="T69" fmla="*/ 4833 h 4833"/>
              <a:gd name="T70" fmla="*/ 26508 w 29643"/>
              <a:gd name="T71" fmla="*/ 3348 h 4833"/>
              <a:gd name="T72" fmla="*/ 28088 w 29643"/>
              <a:gd name="T73" fmla="*/ 3727 h 4833"/>
              <a:gd name="T74" fmla="*/ 28066 w 29643"/>
              <a:gd name="T75" fmla="*/ 3040 h 4833"/>
              <a:gd name="T76" fmla="*/ 26887 w 29643"/>
              <a:gd name="T77" fmla="*/ 2651 h 4833"/>
              <a:gd name="T78" fmla="*/ 26148 w 29643"/>
              <a:gd name="T79" fmla="*/ 1554 h 4833"/>
              <a:gd name="T80" fmla="*/ 27853 w 29643"/>
              <a:gd name="T81" fmla="*/ 0 h 4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643" h="4833">
                <a:moveTo>
                  <a:pt x="11704" y="1532"/>
                </a:moveTo>
                <a:cubicBezTo>
                  <a:pt x="11522" y="2021"/>
                  <a:pt x="11340" y="2509"/>
                  <a:pt x="11158" y="2997"/>
                </a:cubicBezTo>
                <a:cubicBezTo>
                  <a:pt x="11520" y="2997"/>
                  <a:pt x="11882" y="2997"/>
                  <a:pt x="12243" y="2997"/>
                </a:cubicBezTo>
                <a:cubicBezTo>
                  <a:pt x="12064" y="2509"/>
                  <a:pt x="11884" y="2021"/>
                  <a:pt x="11704" y="1532"/>
                </a:cubicBezTo>
                <a:close/>
                <a:moveTo>
                  <a:pt x="20917" y="111"/>
                </a:moveTo>
                <a:cubicBezTo>
                  <a:pt x="21351" y="111"/>
                  <a:pt x="21785" y="111"/>
                  <a:pt x="22219" y="111"/>
                </a:cubicBezTo>
                <a:cubicBezTo>
                  <a:pt x="22219" y="743"/>
                  <a:pt x="22219" y="1375"/>
                  <a:pt x="22219" y="2007"/>
                </a:cubicBezTo>
                <a:cubicBezTo>
                  <a:pt x="22748" y="1375"/>
                  <a:pt x="23277" y="743"/>
                  <a:pt x="23806" y="111"/>
                </a:cubicBezTo>
                <a:cubicBezTo>
                  <a:pt x="24341" y="111"/>
                  <a:pt x="24875" y="111"/>
                  <a:pt x="25409" y="111"/>
                </a:cubicBezTo>
                <a:cubicBezTo>
                  <a:pt x="24748" y="836"/>
                  <a:pt x="24086" y="1561"/>
                  <a:pt x="23425" y="2287"/>
                </a:cubicBezTo>
                <a:cubicBezTo>
                  <a:pt x="24148" y="3094"/>
                  <a:pt x="24870" y="3901"/>
                  <a:pt x="25592" y="4708"/>
                </a:cubicBezTo>
                <a:cubicBezTo>
                  <a:pt x="25031" y="4708"/>
                  <a:pt x="24470" y="4708"/>
                  <a:pt x="23909" y="4708"/>
                </a:cubicBezTo>
                <a:cubicBezTo>
                  <a:pt x="23346" y="4044"/>
                  <a:pt x="22782" y="3379"/>
                  <a:pt x="22219" y="2714"/>
                </a:cubicBezTo>
                <a:cubicBezTo>
                  <a:pt x="22219" y="3379"/>
                  <a:pt x="22219" y="4044"/>
                  <a:pt x="22219" y="4708"/>
                </a:cubicBezTo>
                <a:cubicBezTo>
                  <a:pt x="21785" y="4708"/>
                  <a:pt x="21351" y="4708"/>
                  <a:pt x="20917" y="4708"/>
                </a:cubicBezTo>
                <a:cubicBezTo>
                  <a:pt x="20917" y="3176"/>
                  <a:pt x="20917" y="1643"/>
                  <a:pt x="20917" y="111"/>
                </a:cubicBezTo>
                <a:close/>
                <a:moveTo>
                  <a:pt x="14876" y="111"/>
                </a:moveTo>
                <a:cubicBezTo>
                  <a:pt x="15310" y="111"/>
                  <a:pt x="15743" y="111"/>
                  <a:pt x="16177" y="111"/>
                </a:cubicBezTo>
                <a:cubicBezTo>
                  <a:pt x="16976" y="1048"/>
                  <a:pt x="17774" y="1986"/>
                  <a:pt x="18572" y="2923"/>
                </a:cubicBezTo>
                <a:cubicBezTo>
                  <a:pt x="18572" y="1986"/>
                  <a:pt x="18572" y="1048"/>
                  <a:pt x="18572" y="111"/>
                </a:cubicBezTo>
                <a:cubicBezTo>
                  <a:pt x="19006" y="111"/>
                  <a:pt x="19440" y="111"/>
                  <a:pt x="19874" y="111"/>
                </a:cubicBezTo>
                <a:cubicBezTo>
                  <a:pt x="19874" y="1643"/>
                  <a:pt x="19874" y="3176"/>
                  <a:pt x="19874" y="4708"/>
                </a:cubicBezTo>
                <a:cubicBezTo>
                  <a:pt x="19440" y="4708"/>
                  <a:pt x="19006" y="4708"/>
                  <a:pt x="18572" y="4708"/>
                </a:cubicBezTo>
                <a:cubicBezTo>
                  <a:pt x="17774" y="3770"/>
                  <a:pt x="16976" y="2831"/>
                  <a:pt x="16177" y="1893"/>
                </a:cubicBezTo>
                <a:cubicBezTo>
                  <a:pt x="16177" y="2831"/>
                  <a:pt x="16177" y="3770"/>
                  <a:pt x="16177" y="4708"/>
                </a:cubicBezTo>
                <a:cubicBezTo>
                  <a:pt x="15743" y="4708"/>
                  <a:pt x="15310" y="4708"/>
                  <a:pt x="14876" y="4708"/>
                </a:cubicBezTo>
                <a:cubicBezTo>
                  <a:pt x="14876" y="3176"/>
                  <a:pt x="14876" y="1643"/>
                  <a:pt x="14876" y="111"/>
                </a:cubicBezTo>
                <a:close/>
                <a:moveTo>
                  <a:pt x="11004" y="111"/>
                </a:moveTo>
                <a:cubicBezTo>
                  <a:pt x="11477" y="111"/>
                  <a:pt x="11950" y="111"/>
                  <a:pt x="12423" y="111"/>
                </a:cubicBezTo>
                <a:cubicBezTo>
                  <a:pt x="13051" y="1643"/>
                  <a:pt x="13680" y="3176"/>
                  <a:pt x="14308" y="4708"/>
                </a:cubicBezTo>
                <a:cubicBezTo>
                  <a:pt x="13845" y="4708"/>
                  <a:pt x="13381" y="4708"/>
                  <a:pt x="12918" y="4708"/>
                </a:cubicBezTo>
                <a:cubicBezTo>
                  <a:pt x="12811" y="4441"/>
                  <a:pt x="12703" y="4174"/>
                  <a:pt x="12596" y="3907"/>
                </a:cubicBezTo>
                <a:cubicBezTo>
                  <a:pt x="11997" y="3907"/>
                  <a:pt x="11398" y="3907"/>
                  <a:pt x="10799" y="3907"/>
                </a:cubicBezTo>
                <a:cubicBezTo>
                  <a:pt x="10684" y="4174"/>
                  <a:pt x="10569" y="4441"/>
                  <a:pt x="10454" y="4708"/>
                </a:cubicBezTo>
                <a:cubicBezTo>
                  <a:pt x="9996" y="4708"/>
                  <a:pt x="9537" y="4708"/>
                  <a:pt x="9079" y="4708"/>
                </a:cubicBezTo>
                <a:cubicBezTo>
                  <a:pt x="9721" y="3176"/>
                  <a:pt x="10362" y="1643"/>
                  <a:pt x="11004" y="111"/>
                </a:cubicBezTo>
                <a:close/>
                <a:moveTo>
                  <a:pt x="4011" y="111"/>
                </a:moveTo>
                <a:cubicBezTo>
                  <a:pt x="4445" y="111"/>
                  <a:pt x="4879" y="111"/>
                  <a:pt x="5313" y="111"/>
                </a:cubicBezTo>
                <a:cubicBezTo>
                  <a:pt x="5313" y="702"/>
                  <a:pt x="5313" y="1294"/>
                  <a:pt x="5313" y="1886"/>
                </a:cubicBezTo>
                <a:cubicBezTo>
                  <a:pt x="5939" y="1886"/>
                  <a:pt x="6565" y="1886"/>
                  <a:pt x="7191" y="1886"/>
                </a:cubicBezTo>
                <a:cubicBezTo>
                  <a:pt x="7191" y="1294"/>
                  <a:pt x="7191" y="702"/>
                  <a:pt x="7191" y="111"/>
                </a:cubicBezTo>
                <a:cubicBezTo>
                  <a:pt x="7624" y="111"/>
                  <a:pt x="8058" y="111"/>
                  <a:pt x="8492" y="111"/>
                </a:cubicBezTo>
                <a:cubicBezTo>
                  <a:pt x="8492" y="1643"/>
                  <a:pt x="8492" y="3176"/>
                  <a:pt x="8492" y="4708"/>
                </a:cubicBezTo>
                <a:cubicBezTo>
                  <a:pt x="8058" y="4708"/>
                  <a:pt x="7624" y="4708"/>
                  <a:pt x="7191" y="4708"/>
                </a:cubicBezTo>
                <a:cubicBezTo>
                  <a:pt x="7191" y="4071"/>
                  <a:pt x="7191" y="3433"/>
                  <a:pt x="7191" y="2795"/>
                </a:cubicBezTo>
                <a:cubicBezTo>
                  <a:pt x="6565" y="2795"/>
                  <a:pt x="5939" y="2795"/>
                  <a:pt x="5313" y="2795"/>
                </a:cubicBezTo>
                <a:cubicBezTo>
                  <a:pt x="5313" y="3433"/>
                  <a:pt x="5313" y="4071"/>
                  <a:pt x="5313" y="4708"/>
                </a:cubicBezTo>
                <a:cubicBezTo>
                  <a:pt x="4879" y="4708"/>
                  <a:pt x="4445" y="4708"/>
                  <a:pt x="4011" y="4708"/>
                </a:cubicBezTo>
                <a:cubicBezTo>
                  <a:pt x="4011" y="3176"/>
                  <a:pt x="4011" y="1643"/>
                  <a:pt x="4011" y="111"/>
                </a:cubicBezTo>
                <a:close/>
                <a:moveTo>
                  <a:pt x="0" y="111"/>
                </a:moveTo>
                <a:cubicBezTo>
                  <a:pt x="1147" y="111"/>
                  <a:pt x="2293" y="111"/>
                  <a:pt x="3440" y="111"/>
                </a:cubicBezTo>
                <a:cubicBezTo>
                  <a:pt x="3440" y="443"/>
                  <a:pt x="3440" y="775"/>
                  <a:pt x="3440" y="1108"/>
                </a:cubicBezTo>
                <a:cubicBezTo>
                  <a:pt x="3080" y="1108"/>
                  <a:pt x="2721" y="1108"/>
                  <a:pt x="2362" y="1108"/>
                </a:cubicBezTo>
                <a:cubicBezTo>
                  <a:pt x="2362" y="2308"/>
                  <a:pt x="2362" y="3508"/>
                  <a:pt x="2362" y="4708"/>
                </a:cubicBezTo>
                <a:cubicBezTo>
                  <a:pt x="1928" y="4708"/>
                  <a:pt x="1494" y="4708"/>
                  <a:pt x="1060" y="4708"/>
                </a:cubicBezTo>
                <a:cubicBezTo>
                  <a:pt x="1060" y="3508"/>
                  <a:pt x="1060" y="2308"/>
                  <a:pt x="1060" y="1108"/>
                </a:cubicBezTo>
                <a:cubicBezTo>
                  <a:pt x="707" y="1108"/>
                  <a:pt x="354" y="1108"/>
                  <a:pt x="0" y="1108"/>
                </a:cubicBezTo>
                <a:cubicBezTo>
                  <a:pt x="0" y="775"/>
                  <a:pt x="0" y="443"/>
                  <a:pt x="0" y="111"/>
                </a:cubicBezTo>
                <a:close/>
                <a:moveTo>
                  <a:pt x="27853" y="0"/>
                </a:moveTo>
                <a:cubicBezTo>
                  <a:pt x="28394" y="0"/>
                  <a:pt x="28923" y="124"/>
                  <a:pt x="29441" y="374"/>
                </a:cubicBezTo>
                <a:cubicBezTo>
                  <a:pt x="29268" y="683"/>
                  <a:pt x="29094" y="993"/>
                  <a:pt x="28920" y="1303"/>
                </a:cubicBezTo>
                <a:cubicBezTo>
                  <a:pt x="28636" y="1099"/>
                  <a:pt x="28349" y="997"/>
                  <a:pt x="28060" y="997"/>
                </a:cubicBezTo>
                <a:cubicBezTo>
                  <a:pt x="27920" y="997"/>
                  <a:pt x="27795" y="1029"/>
                  <a:pt x="27685" y="1095"/>
                </a:cubicBezTo>
                <a:cubicBezTo>
                  <a:pt x="27560" y="1169"/>
                  <a:pt x="27498" y="1268"/>
                  <a:pt x="27498" y="1392"/>
                </a:cubicBezTo>
                <a:cubicBezTo>
                  <a:pt x="27498" y="1514"/>
                  <a:pt x="27580" y="1619"/>
                  <a:pt x="27744" y="1707"/>
                </a:cubicBezTo>
                <a:cubicBezTo>
                  <a:pt x="27817" y="1747"/>
                  <a:pt x="28038" y="1817"/>
                  <a:pt x="28405" y="1916"/>
                </a:cubicBezTo>
                <a:cubicBezTo>
                  <a:pt x="28865" y="2040"/>
                  <a:pt x="29193" y="2215"/>
                  <a:pt x="29389" y="2442"/>
                </a:cubicBezTo>
                <a:cubicBezTo>
                  <a:pt x="29558" y="2636"/>
                  <a:pt x="29643" y="2884"/>
                  <a:pt x="29643" y="3187"/>
                </a:cubicBezTo>
                <a:cubicBezTo>
                  <a:pt x="29643" y="3965"/>
                  <a:pt x="29271" y="4472"/>
                  <a:pt x="28528" y="4708"/>
                </a:cubicBezTo>
                <a:cubicBezTo>
                  <a:pt x="28269" y="4791"/>
                  <a:pt x="27990" y="4833"/>
                  <a:pt x="27692" y="4833"/>
                </a:cubicBezTo>
                <a:cubicBezTo>
                  <a:pt x="27066" y="4833"/>
                  <a:pt x="26486" y="4659"/>
                  <a:pt x="25950" y="4311"/>
                </a:cubicBezTo>
                <a:cubicBezTo>
                  <a:pt x="26136" y="3990"/>
                  <a:pt x="26322" y="3669"/>
                  <a:pt x="26508" y="3348"/>
                </a:cubicBezTo>
                <a:cubicBezTo>
                  <a:pt x="26900" y="3673"/>
                  <a:pt x="27283" y="3836"/>
                  <a:pt x="27658" y="3836"/>
                </a:cubicBezTo>
                <a:cubicBezTo>
                  <a:pt x="27827" y="3836"/>
                  <a:pt x="27970" y="3800"/>
                  <a:pt x="28088" y="3727"/>
                </a:cubicBezTo>
                <a:cubicBezTo>
                  <a:pt x="28225" y="3645"/>
                  <a:pt x="28293" y="3530"/>
                  <a:pt x="28293" y="3380"/>
                </a:cubicBezTo>
                <a:cubicBezTo>
                  <a:pt x="28293" y="3244"/>
                  <a:pt x="28217" y="3131"/>
                  <a:pt x="28066" y="3040"/>
                </a:cubicBezTo>
                <a:cubicBezTo>
                  <a:pt x="27953" y="2972"/>
                  <a:pt x="27763" y="2903"/>
                  <a:pt x="27496" y="2832"/>
                </a:cubicBezTo>
                <a:cubicBezTo>
                  <a:pt x="27173" y="2745"/>
                  <a:pt x="26970" y="2684"/>
                  <a:pt x="26887" y="2651"/>
                </a:cubicBezTo>
                <a:cubicBezTo>
                  <a:pt x="26754" y="2599"/>
                  <a:pt x="26642" y="2539"/>
                  <a:pt x="26549" y="2469"/>
                </a:cubicBezTo>
                <a:cubicBezTo>
                  <a:pt x="26282" y="2267"/>
                  <a:pt x="26148" y="1962"/>
                  <a:pt x="26148" y="1554"/>
                </a:cubicBezTo>
                <a:cubicBezTo>
                  <a:pt x="26148" y="1128"/>
                  <a:pt x="26286" y="775"/>
                  <a:pt x="26563" y="494"/>
                </a:cubicBezTo>
                <a:cubicBezTo>
                  <a:pt x="26885" y="165"/>
                  <a:pt x="27316" y="0"/>
                  <a:pt x="27853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47401" y="4105722"/>
            <a:ext cx="1081608" cy="1081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800" b="1" dirty="0" smtClean="0">
                <a:latin typeface="Arial Rounded MT Bold" pitchFamily="34" charset="0"/>
                <a:ea typeface="幼圆" pitchFamily="49" charset="-122"/>
              </a:rPr>
              <a:t>？</a:t>
            </a:r>
            <a:endParaRPr lang="zh-CN" altLang="en-US" sz="8800" b="1" dirty="0">
              <a:latin typeface="Arial Rounded MT Bold" pitchFamily="34" charset="0"/>
              <a:ea typeface="幼圆" pitchFamily="49" charset="-122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4252001" y="4322878"/>
            <a:ext cx="1432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提问</a:t>
            </a:r>
            <a:endParaRPr lang="zh-CN" altLang="en-US" sz="44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6635762" y="4322878"/>
            <a:ext cx="1432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回答</a:t>
            </a:r>
            <a:endParaRPr lang="zh-CN" altLang="en-US" sz="44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文本框 33"/>
          <p:cNvSpPr txBox="1"/>
          <p:nvPr/>
        </p:nvSpPr>
        <p:spPr>
          <a:xfrm>
            <a:off x="2793185" y="5405710"/>
            <a:ext cx="678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spc="100" dirty="0" smtClean="0">
                <a:latin typeface="幼圆" pitchFamily="49" charset="-122"/>
                <a:ea typeface="幼圆" pitchFamily="49" charset="-122"/>
              </a:rPr>
              <a:t>请各位评审给予点评和指正，非常感谢！</a:t>
            </a:r>
            <a:endParaRPr lang="zh-CN" altLang="en-US" sz="2800" b="1" spc="1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5573" y="4558630"/>
            <a:ext cx="4259796" cy="347580"/>
            <a:chOff x="-7795" y="4558630"/>
            <a:chExt cx="4259796" cy="347580"/>
          </a:xfrm>
        </p:grpSpPr>
        <p:sp>
          <p:nvSpPr>
            <p:cNvPr id="8" name="矩形 7"/>
            <p:cNvSpPr/>
            <p:nvPr/>
          </p:nvSpPr>
          <p:spPr>
            <a:xfrm flipV="1">
              <a:off x="-7795" y="4571999"/>
              <a:ext cx="4259796" cy="3342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48623" y="4558630"/>
              <a:ext cx="2566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n-ea"/>
                  <a:cs typeface="微软雅黑" charset="0"/>
                  <a:sym typeface="微软雅黑" charset="0"/>
                </a:rPr>
                <a:t>梦想、选择、坚持、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cs typeface="微软雅黑" charset="0"/>
                  <a:sym typeface="微软雅黑" charset="0"/>
                </a:rPr>
                <a:t>拼搏</a:t>
              </a:r>
              <a:endParaRPr lang="zh-CN" altLang="en-US" sz="1600" dirty="0">
                <a:solidFill>
                  <a:schemeClr val="bg1"/>
                </a:solidFill>
                <a:latin typeface="+mn-ea"/>
                <a:cs typeface="微软雅黑" charset="0"/>
                <a:sym typeface="微软雅黑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38391" y="4550610"/>
            <a:ext cx="4259796" cy="347580"/>
            <a:chOff x="-7795" y="4558630"/>
            <a:chExt cx="4259796" cy="347580"/>
          </a:xfrm>
        </p:grpSpPr>
        <p:sp>
          <p:nvSpPr>
            <p:cNvPr id="15" name="矩形 14"/>
            <p:cNvSpPr/>
            <p:nvPr/>
          </p:nvSpPr>
          <p:spPr>
            <a:xfrm flipV="1">
              <a:off x="-7795" y="4571999"/>
              <a:ext cx="4259796" cy="3342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36325" y="4558630"/>
              <a:ext cx="3181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携手共筑高校第一成长服务平台</a:t>
              </a:r>
              <a:endPara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endParaRPr>
            </a:p>
          </p:txBody>
        </p:sp>
      </p:grpSp>
      <p:pic>
        <p:nvPicPr>
          <p:cNvPr id="17" name="图片 16" descr="天宫logo副本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157" y="387359"/>
            <a:ext cx="867261" cy="86726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0" grpId="0" animBg="1"/>
      <p:bldP spid="10" grpId="1" animBg="1"/>
      <p:bldP spid="11" grpId="0"/>
      <p:bldP spid="12" grpId="0"/>
      <p:bldP spid="13" grpId="0"/>
    </p:bldLst>
  </p:timing>
</p:sld>
</file>

<file path=ppt/tags/tag1.xml><?xml version="1.0" encoding="utf-8"?>
<p:tagLst xmlns:p="http://schemas.openxmlformats.org/presentationml/2006/main">
  <p:tag name="MH" val="20160113183558"/>
  <p:tag name="MH_LIBRARY" val="GRAPHIC"/>
  <p:tag name="MH_ORDER" val="Freeform 6"/>
</p:tagLst>
</file>

<file path=ppt/tags/tag2.xml><?xml version="1.0" encoding="utf-8"?>
<p:tagLst xmlns:p="http://schemas.openxmlformats.org/presentationml/2006/main">
  <p:tag name="MH" val="20160113183558"/>
  <p:tag name="MH_LIBRARY" val="GRAPHIC"/>
  <p:tag name="MH_ORDER" val="Oval 1"/>
</p:tagLst>
</file>

<file path=ppt/tags/tag3.xml><?xml version="1.0" encoding="utf-8"?>
<p:tagLst xmlns:p="http://schemas.openxmlformats.org/presentationml/2006/main">
  <p:tag name="MH" val="20160113183558"/>
  <p:tag name="MH_LIBRARY" val="GRAPHIC"/>
  <p:tag name="MH_ORDER" val="文本框 10"/>
</p:tagLst>
</file>

<file path=ppt/tags/tag4.xml><?xml version="1.0" encoding="utf-8"?>
<p:tagLst xmlns:p="http://schemas.openxmlformats.org/presentationml/2006/main">
  <p:tag name="MH" val="20160113183558"/>
  <p:tag name="MH_LIBRARY" val="GRAPHIC"/>
  <p:tag name="MH_ORDER" val="Freeform 5"/>
</p:tagLst>
</file>

<file path=ppt/theme/theme1.xml><?xml version="1.0" encoding="utf-8"?>
<a:theme xmlns:a="http://schemas.openxmlformats.org/drawingml/2006/main" name="Office 主题">
  <a:themeElements>
    <a:clrScheme name="毕业答辩">
      <a:dk1>
        <a:srgbClr val="373731"/>
      </a:dk1>
      <a:lt1>
        <a:sysClr val="window" lastClr="FFFFFF"/>
      </a:lt1>
      <a:dk2>
        <a:srgbClr val="44546A"/>
      </a:dk2>
      <a:lt2>
        <a:srgbClr val="E7E6E6"/>
      </a:lt2>
      <a:accent1>
        <a:srgbClr val="99ABB9"/>
      </a:accent1>
      <a:accent2>
        <a:srgbClr val="B37B58"/>
      </a:accent2>
      <a:accent3>
        <a:srgbClr val="3F475E"/>
      </a:accent3>
      <a:accent4>
        <a:srgbClr val="60402B"/>
      </a:accent4>
      <a:accent5>
        <a:srgbClr val="DFE3E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华文琥珀"/>
        <a:ea typeface="华文琥珀"/>
        <a:cs typeface=""/>
      </a:majorFont>
      <a:minorFont>
        <a:latin typeface="Arial Rounded MT Bold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WPS 演示</Application>
  <PresentationFormat>自定义</PresentationFormat>
  <Paragraphs>77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zean zhou</dc:creator>
  <cp:lastModifiedBy>xiaofei</cp:lastModifiedBy>
  <cp:revision>348</cp:revision>
  <dcterms:created xsi:type="dcterms:W3CDTF">2016-01-11T02:42:00Z</dcterms:created>
  <dcterms:modified xsi:type="dcterms:W3CDTF">2016-05-17T00:50:07Z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