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3"/>
  </p:notesMasterIdLst>
  <p:sldIdLst>
    <p:sldId id="269" r:id="rId2"/>
    <p:sldId id="270" r:id="rId3"/>
    <p:sldId id="271" r:id="rId4"/>
    <p:sldId id="272" r:id="rId5"/>
    <p:sldId id="273" r:id="rId6"/>
    <p:sldId id="274" r:id="rId7"/>
    <p:sldId id="275" r:id="rId8"/>
    <p:sldId id="276" r:id="rId9"/>
    <p:sldId id="277" r:id="rId10"/>
    <p:sldId id="278" r:id="rId11"/>
    <p:sldId id="279" r:id="rId12"/>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snapToGrid="0">
      <p:cViewPr varScale="1">
        <p:scale>
          <a:sx n="62" d="100"/>
          <a:sy n="62" d="100"/>
        </p:scale>
        <p:origin x="-1002"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67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11/10/2024</a:t>
            </a:fld>
            <a:endParaRPr lang="en-US"/>
          </a:p>
        </p:txBody>
      </p:sp>
      <p:sp>
        <p:nvSpPr>
          <p:cNvPr id="104867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67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67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0"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1048581"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582" name="Date Placeholder 3"/>
          <p:cNvSpPr>
            <a:spLocks noGrp="1"/>
          </p:cNvSpPr>
          <p:nvPr>
            <p:ph type="dt" sz="half" idx="10"/>
          </p:nvPr>
        </p:nvSpPr>
        <p:spPr/>
        <p:txBody>
          <a:bodyPr/>
          <a:lstStyle/>
          <a:p>
            <a:fld id="{E2D8FADD-6202-4527-A926-D42CDB9819F7}" type="datetime1">
              <a:rPr lang="en-US" smtClean="0"/>
              <a:pPr/>
              <a:t>11/10/2024</a:t>
            </a:fld>
            <a:endParaRPr lang="en-US"/>
          </a:p>
        </p:txBody>
      </p:sp>
      <p:sp>
        <p:nvSpPr>
          <p:cNvPr id="1048583" name="Footer Placeholder 4"/>
          <p:cNvSpPr>
            <a:spLocks noGrp="1"/>
          </p:cNvSpPr>
          <p:nvPr>
            <p:ph type="ftr" sz="quarter" idx="11"/>
          </p:nvPr>
        </p:nvSpPr>
        <p:spPr/>
        <p:txBody>
          <a:bodyPr/>
          <a:lstStyle/>
          <a:p>
            <a:r>
              <a:rPr lang="en-US"/>
              <a:t>© Edunet Foundation. All rights reserved.</a:t>
            </a:r>
          </a:p>
        </p:txBody>
      </p:sp>
      <p:sp>
        <p:nvSpPr>
          <p:cNvPr id="1048584" name="Slide Number Placeholder 5"/>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9"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1048640"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Date Placeholder 3"/>
          <p:cNvSpPr>
            <a:spLocks noGrp="1"/>
          </p:cNvSpPr>
          <p:nvPr>
            <p:ph type="dt" sz="half" idx="10"/>
          </p:nvPr>
        </p:nvSpPr>
        <p:spPr/>
        <p:txBody>
          <a:bodyPr/>
          <a:lstStyle/>
          <a:p>
            <a:fld id="{2E6ABFAD-102A-4B04-ABB2-230A8C1C7AF1}" type="datetime1">
              <a:rPr lang="en-US" smtClean="0"/>
              <a:pPr/>
              <a:t>11/10/2024</a:t>
            </a:fld>
            <a:endParaRPr lang="en-US"/>
          </a:p>
        </p:txBody>
      </p:sp>
      <p:sp>
        <p:nvSpPr>
          <p:cNvPr id="1048642" name="Footer Placeholder 4"/>
          <p:cNvSpPr>
            <a:spLocks noGrp="1"/>
          </p:cNvSpPr>
          <p:nvPr>
            <p:ph type="ftr" sz="quarter" idx="11"/>
          </p:nvPr>
        </p:nvSpPr>
        <p:spPr/>
        <p:txBody>
          <a:bodyPr/>
          <a:lstStyle/>
          <a:p>
            <a:r>
              <a:rPr lang="en-US"/>
              <a:t>© Edunet Foundation. All rights reserved.</a:t>
            </a:r>
          </a:p>
        </p:txBody>
      </p:sp>
      <p:sp>
        <p:nvSpPr>
          <p:cNvPr id="1048643" name="Slide Number Placeholder 5"/>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8"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1048629"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0" name="Date Placeholder 3"/>
          <p:cNvSpPr>
            <a:spLocks noGrp="1"/>
          </p:cNvSpPr>
          <p:nvPr>
            <p:ph type="dt" sz="half" idx="10"/>
          </p:nvPr>
        </p:nvSpPr>
        <p:spPr/>
        <p:txBody>
          <a:bodyPr/>
          <a:lstStyle/>
          <a:p>
            <a:fld id="{0BEE4F76-CFCD-4DBF-BCDE-390366D33731}" type="datetime1">
              <a:rPr lang="en-US" smtClean="0"/>
              <a:pPr/>
              <a:t>11/10/2024</a:t>
            </a:fld>
            <a:endParaRPr lang="en-US"/>
          </a:p>
        </p:txBody>
      </p:sp>
      <p:sp>
        <p:nvSpPr>
          <p:cNvPr id="1048631" name="Footer Placeholder 4"/>
          <p:cNvSpPr>
            <a:spLocks noGrp="1"/>
          </p:cNvSpPr>
          <p:nvPr>
            <p:ph type="ftr" sz="quarter" idx="11"/>
          </p:nvPr>
        </p:nvSpPr>
        <p:spPr/>
        <p:txBody>
          <a:bodyPr/>
          <a:lstStyle/>
          <a:p>
            <a:r>
              <a:rPr lang="en-US"/>
              <a:t>© Edunet Foundation. All rights reserved.</a:t>
            </a:r>
          </a:p>
        </p:txBody>
      </p:sp>
      <p:sp>
        <p:nvSpPr>
          <p:cNvPr id="1048632" name="Slide Number Placeholder 5"/>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0"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1048591"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2" name="Date Placeholder 3"/>
          <p:cNvSpPr>
            <a:spLocks noGrp="1"/>
          </p:cNvSpPr>
          <p:nvPr>
            <p:ph type="dt" sz="half" idx="10"/>
          </p:nvPr>
        </p:nvSpPr>
        <p:spPr/>
        <p:txBody>
          <a:bodyPr/>
          <a:lstStyle/>
          <a:p>
            <a:fld id="{CA3A438B-353E-4C33-B434-197AEABDC4F2}" type="datetime1">
              <a:rPr lang="en-US" smtClean="0"/>
              <a:pPr/>
              <a:t>11/10/2024</a:t>
            </a:fld>
            <a:endParaRPr lang="en-US"/>
          </a:p>
        </p:txBody>
      </p:sp>
      <p:sp>
        <p:nvSpPr>
          <p:cNvPr id="1048593" name="Footer Placeholder 4"/>
          <p:cNvSpPr>
            <a:spLocks noGrp="1"/>
          </p:cNvSpPr>
          <p:nvPr>
            <p:ph type="ftr" sz="quarter" idx="11"/>
          </p:nvPr>
        </p:nvSpPr>
        <p:spPr/>
        <p:txBody>
          <a:bodyPr/>
          <a:lstStyle/>
          <a:p>
            <a:r>
              <a:rPr lang="en-US"/>
              <a:t>© Edunet Foundation. All rights reserved.</a:t>
            </a:r>
          </a:p>
        </p:txBody>
      </p:sp>
      <p:sp>
        <p:nvSpPr>
          <p:cNvPr id="1048594" name="Slide Number Placeholder 5"/>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4"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1048645"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46" name="Date Placeholder 3"/>
          <p:cNvSpPr>
            <a:spLocks noGrp="1"/>
          </p:cNvSpPr>
          <p:nvPr>
            <p:ph type="dt" sz="half" idx="10"/>
          </p:nvPr>
        </p:nvSpPr>
        <p:spPr/>
        <p:txBody>
          <a:bodyPr/>
          <a:lstStyle/>
          <a:p>
            <a:fld id="{74189231-F571-469A-91A9-E7737FABA7E9}" type="datetime1">
              <a:rPr lang="en-US" smtClean="0"/>
              <a:pPr/>
              <a:t>11/10/2024</a:t>
            </a:fld>
            <a:endParaRPr lang="en-US"/>
          </a:p>
        </p:txBody>
      </p:sp>
      <p:sp>
        <p:nvSpPr>
          <p:cNvPr id="1048647" name="Footer Placeholder 4"/>
          <p:cNvSpPr>
            <a:spLocks noGrp="1"/>
          </p:cNvSpPr>
          <p:nvPr>
            <p:ph type="ftr" sz="quarter" idx="11"/>
          </p:nvPr>
        </p:nvSpPr>
        <p:spPr/>
        <p:txBody>
          <a:bodyPr/>
          <a:lstStyle/>
          <a:p>
            <a:r>
              <a:rPr lang="en-US"/>
              <a:t>© Edunet Foundation. All rights reserved.</a:t>
            </a:r>
          </a:p>
        </p:txBody>
      </p:sp>
      <p:sp>
        <p:nvSpPr>
          <p:cNvPr id="1048648" name="Slide Number Placeholder 5"/>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9"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1048650"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1"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Date Placeholder 4"/>
          <p:cNvSpPr>
            <a:spLocks noGrp="1"/>
          </p:cNvSpPr>
          <p:nvPr>
            <p:ph type="dt" sz="half" idx="10"/>
          </p:nvPr>
        </p:nvSpPr>
        <p:spPr/>
        <p:txBody>
          <a:bodyPr/>
          <a:lstStyle/>
          <a:p>
            <a:fld id="{8645B47F-C42C-4E6F-AB73-530F46A47C50}" type="datetime1">
              <a:rPr lang="en-US" smtClean="0"/>
              <a:pPr/>
              <a:t>11/10/2024</a:t>
            </a:fld>
            <a:endParaRPr lang="en-US"/>
          </a:p>
        </p:txBody>
      </p:sp>
      <p:sp>
        <p:nvSpPr>
          <p:cNvPr id="1048653" name="Footer Placeholder 5"/>
          <p:cNvSpPr>
            <a:spLocks noGrp="1"/>
          </p:cNvSpPr>
          <p:nvPr>
            <p:ph type="ftr" sz="quarter" idx="11"/>
          </p:nvPr>
        </p:nvSpPr>
        <p:spPr/>
        <p:txBody>
          <a:bodyPr/>
          <a:lstStyle/>
          <a:p>
            <a:r>
              <a:rPr lang="en-US"/>
              <a:t>© Edunet Foundation. All rights reserved.</a:t>
            </a:r>
          </a:p>
        </p:txBody>
      </p:sp>
      <p:sp>
        <p:nvSpPr>
          <p:cNvPr id="1048654" name="Slide Number Placeholder 6"/>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5"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1048656"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7"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9"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Date Placeholder 6"/>
          <p:cNvSpPr>
            <a:spLocks noGrp="1"/>
          </p:cNvSpPr>
          <p:nvPr>
            <p:ph type="dt" sz="half" idx="10"/>
          </p:nvPr>
        </p:nvSpPr>
        <p:spPr/>
        <p:txBody>
          <a:bodyPr/>
          <a:lstStyle/>
          <a:p>
            <a:fld id="{A4409137-C597-451C-AA5B-0CA6CCA56DF3}" type="datetime1">
              <a:rPr lang="en-US" smtClean="0"/>
              <a:pPr/>
              <a:t>11/10/2024</a:t>
            </a:fld>
            <a:endParaRPr lang="en-US"/>
          </a:p>
        </p:txBody>
      </p:sp>
      <p:sp>
        <p:nvSpPr>
          <p:cNvPr id="1048661" name="Footer Placeholder 7"/>
          <p:cNvSpPr>
            <a:spLocks noGrp="1"/>
          </p:cNvSpPr>
          <p:nvPr>
            <p:ph type="ftr" sz="quarter" idx="11"/>
          </p:nvPr>
        </p:nvSpPr>
        <p:spPr/>
        <p:txBody>
          <a:bodyPr/>
          <a:lstStyle/>
          <a:p>
            <a:r>
              <a:rPr lang="en-US"/>
              <a:t>© Edunet Foundation. All rights reserved.</a:t>
            </a:r>
          </a:p>
        </p:txBody>
      </p:sp>
      <p:sp>
        <p:nvSpPr>
          <p:cNvPr id="1048662" name="Slide Number Placeholder 8"/>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1048623" name="Date Placeholder 2"/>
          <p:cNvSpPr>
            <a:spLocks noGrp="1"/>
          </p:cNvSpPr>
          <p:nvPr>
            <p:ph type="dt" sz="half" idx="10"/>
          </p:nvPr>
        </p:nvSpPr>
        <p:spPr/>
        <p:txBody>
          <a:bodyPr/>
          <a:lstStyle/>
          <a:p>
            <a:fld id="{F392B6CF-B624-449C-A6BA-FAB3DB1042C2}" type="datetime1">
              <a:rPr lang="en-US" smtClean="0"/>
              <a:pPr/>
              <a:t>11/10/2024</a:t>
            </a:fld>
            <a:endParaRPr lang="en-US"/>
          </a:p>
        </p:txBody>
      </p:sp>
      <p:sp>
        <p:nvSpPr>
          <p:cNvPr id="1048624" name="Footer Placeholder 3"/>
          <p:cNvSpPr>
            <a:spLocks noGrp="1"/>
          </p:cNvSpPr>
          <p:nvPr>
            <p:ph type="ftr" sz="quarter" idx="11"/>
          </p:nvPr>
        </p:nvSpPr>
        <p:spPr/>
        <p:txBody>
          <a:bodyPr/>
          <a:lstStyle/>
          <a:p>
            <a:r>
              <a:rPr lang="en-US"/>
              <a:t>© Edunet Foundation. All rights reserved.</a:t>
            </a:r>
          </a:p>
        </p:txBody>
      </p:sp>
      <p:sp>
        <p:nvSpPr>
          <p:cNvPr id="1048625" name="Slide Number Placeholder 4"/>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3" name="Date Placeholder 1"/>
          <p:cNvSpPr>
            <a:spLocks noGrp="1"/>
          </p:cNvSpPr>
          <p:nvPr>
            <p:ph type="dt" sz="half" idx="10"/>
          </p:nvPr>
        </p:nvSpPr>
        <p:spPr/>
        <p:txBody>
          <a:bodyPr/>
          <a:lstStyle/>
          <a:p>
            <a:fld id="{171EA0EB-845D-4CA1-885D-6F096FD81E39}" type="datetime1">
              <a:rPr lang="en-US" smtClean="0"/>
              <a:pPr/>
              <a:t>11/10/2024</a:t>
            </a:fld>
            <a:endParaRPr lang="en-US"/>
          </a:p>
        </p:txBody>
      </p:sp>
      <p:sp>
        <p:nvSpPr>
          <p:cNvPr id="1048664" name="Footer Placeholder 2"/>
          <p:cNvSpPr>
            <a:spLocks noGrp="1"/>
          </p:cNvSpPr>
          <p:nvPr>
            <p:ph type="ftr" sz="quarter" idx="11"/>
          </p:nvPr>
        </p:nvSpPr>
        <p:spPr/>
        <p:txBody>
          <a:bodyPr/>
          <a:lstStyle/>
          <a:p>
            <a:r>
              <a:rPr lang="en-US"/>
              <a:t>© Edunet Foundation. All rights reserved.</a:t>
            </a:r>
          </a:p>
        </p:txBody>
      </p:sp>
      <p:sp>
        <p:nvSpPr>
          <p:cNvPr id="1048665" name="Slide Number Placeholder 3"/>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6"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1048667"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8"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69" name="Date Placeholder 4"/>
          <p:cNvSpPr>
            <a:spLocks noGrp="1"/>
          </p:cNvSpPr>
          <p:nvPr>
            <p:ph type="dt" sz="half" idx="10"/>
          </p:nvPr>
        </p:nvSpPr>
        <p:spPr/>
        <p:txBody>
          <a:bodyPr/>
          <a:lstStyle/>
          <a:p>
            <a:fld id="{034586C9-C8D5-4804-B4A7-343C05555BF9}" type="datetime1">
              <a:rPr lang="en-US" smtClean="0"/>
              <a:pPr/>
              <a:t>11/10/2024</a:t>
            </a:fld>
            <a:endParaRPr lang="en-US"/>
          </a:p>
        </p:txBody>
      </p:sp>
      <p:sp>
        <p:nvSpPr>
          <p:cNvPr id="1048670" name="Footer Placeholder 5"/>
          <p:cNvSpPr>
            <a:spLocks noGrp="1"/>
          </p:cNvSpPr>
          <p:nvPr>
            <p:ph type="ftr" sz="quarter" idx="11"/>
          </p:nvPr>
        </p:nvSpPr>
        <p:spPr/>
        <p:txBody>
          <a:bodyPr/>
          <a:lstStyle/>
          <a:p>
            <a:r>
              <a:rPr lang="en-US"/>
              <a:t>© Edunet Foundation. All rights reserved.</a:t>
            </a:r>
          </a:p>
        </p:txBody>
      </p:sp>
      <p:sp>
        <p:nvSpPr>
          <p:cNvPr id="1048671" name="Slide Number Placeholder 6"/>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3"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1048634"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35"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36" name="Date Placeholder 4"/>
          <p:cNvSpPr>
            <a:spLocks noGrp="1"/>
          </p:cNvSpPr>
          <p:nvPr>
            <p:ph type="dt" sz="half" idx="10"/>
          </p:nvPr>
        </p:nvSpPr>
        <p:spPr/>
        <p:txBody>
          <a:bodyPr/>
          <a:lstStyle/>
          <a:p>
            <a:fld id="{C678801E-C1A2-4C46-B404-CC030D4B77C7}" type="datetime1">
              <a:rPr lang="en-US" smtClean="0"/>
              <a:pPr/>
              <a:t>11/10/2024</a:t>
            </a:fld>
            <a:endParaRPr lang="en-US"/>
          </a:p>
        </p:txBody>
      </p:sp>
      <p:sp>
        <p:nvSpPr>
          <p:cNvPr id="1048637" name="Footer Placeholder 5"/>
          <p:cNvSpPr>
            <a:spLocks noGrp="1"/>
          </p:cNvSpPr>
          <p:nvPr>
            <p:ph type="ftr" sz="quarter" idx="11"/>
          </p:nvPr>
        </p:nvSpPr>
        <p:spPr/>
        <p:txBody>
          <a:bodyPr/>
          <a:lstStyle/>
          <a:p>
            <a:r>
              <a:rPr lang="en-US"/>
              <a:t>© Edunet Foundation. All rights reserved.</a:t>
            </a:r>
          </a:p>
        </p:txBody>
      </p:sp>
      <p:sp>
        <p:nvSpPr>
          <p:cNvPr id="1048638" name="Slide Number Placeholder 6"/>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1048576"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11/10/2024</a:t>
            </a:fld>
            <a:endParaRPr lang="en-US"/>
          </a:p>
        </p:txBody>
      </p:sp>
      <p:sp>
        <p:nvSpPr>
          <p:cNvPr id="1048577"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1048578"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
        <p:nvSpPr>
          <p:cNvPr id="1048579" name="Rectangle 6"/>
          <p:cNvSpPr/>
          <p:nvPr userDrawn="1"/>
        </p:nvSpPr>
        <p:spPr>
          <a:xfrm>
            <a:off x="9525" y="0"/>
            <a:ext cx="12192000" cy="1000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2" name="Picture 8" descr="A black and grey logo  Description automatically generated"/>
          <p:cNvPicPr>
            <a:picLocks noChangeAspect="1"/>
          </p:cNvPicPr>
          <p:nvPr userDrawn="1"/>
        </p:nvPicPr>
        <p:blipFill>
          <a:blip r:embed="rId14"/>
          <a:stretch>
            <a:fillRect/>
          </a:stretch>
        </p:blipFill>
        <p:spPr>
          <a:xfrm>
            <a:off x="276225" y="281781"/>
            <a:ext cx="1990990" cy="423863"/>
          </a:xfrm>
          <a:prstGeom prst="rect">
            <a:avLst/>
          </a:prstGeom>
        </p:spPr>
      </p:pic>
      <p:pic>
        <p:nvPicPr>
          <p:cNvPr id="2097153" name="Picture 10" descr="A close up of a logo  Description automatically generated"/>
          <p:cNvPicPr>
            <a:picLocks noChangeAspect="1"/>
          </p:cNvPicPr>
          <p:nvPr userDrawn="1"/>
        </p:nvPicPr>
        <p:blipFill>
          <a:blip r:embed="rId15"/>
          <a:stretch>
            <a:fillRect/>
          </a:stretch>
        </p:blipFill>
        <p:spPr>
          <a:xfrm>
            <a:off x="10280899" y="226297"/>
            <a:ext cx="1644402" cy="534830"/>
          </a:xfrm>
          <a:prstGeom prst="rect">
            <a:avLst/>
          </a:prstGeom>
        </p:spPr>
      </p:pic>
      <p:pic>
        <p:nvPicPr>
          <p:cNvPr id="2097154" name="Picture 12" descr="A blue and black logo  Description automatically generated"/>
          <p:cNvPicPr>
            <a:picLocks noChangeAspect="1"/>
          </p:cNvPicPr>
          <p:nvPr userDrawn="1"/>
        </p:nvPicPr>
        <p:blipFill>
          <a:blip r:embed="rId16"/>
          <a:stretch>
            <a:fillRect/>
          </a:stretch>
        </p:blipFill>
        <p:spPr>
          <a:xfrm>
            <a:off x="4321983" y="281780"/>
            <a:ext cx="1135004" cy="423864"/>
          </a:xfrm>
          <a:prstGeom prst="rect">
            <a:avLst/>
          </a:prstGeom>
        </p:spPr>
      </p:pic>
      <p:pic>
        <p:nvPicPr>
          <p:cNvPr id="2097155" name="Picture 14" descr="A circular logo with people and map  Description automatically generated"/>
          <p:cNvPicPr>
            <a:picLocks noChangeAspect="1"/>
          </p:cNvPicPr>
          <p:nvPr userDrawn="1"/>
        </p:nvPicPr>
        <p:blipFill>
          <a:blip r:embed="rId17"/>
          <a:stretch>
            <a:fillRect/>
          </a:stretch>
        </p:blipFill>
        <p:spPr>
          <a:xfrm>
            <a:off x="7511755" y="136525"/>
            <a:ext cx="714375" cy="714375"/>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mediafire.com/file/91yrwbx9ojav6kf/SHASHANG+R+V+810021114308+Naan+Mudhalvan+Project+(1)+-+Microsoft+Word+2024-11-10+23-28-06.mp4/file" TargetMode="External"/><Relationship Id="rId2" Type="http://schemas.openxmlformats.org/officeDocument/2006/relationships/hyperlink" Target="https://github.com/shashangRV/Personalized-Treatment-Recommendations.git" TargetMode="Externa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hyperlink" Target="https://www.mediafire.com/file/53s61ncvgm8syw4/au810021114308-ShashangRV.ipynb+-+Visual+Studio+Code+2024-11-10+01-15-42.mp4/fil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xml"/><Relationship Id="rId1" Type="http://schemas.openxmlformats.org/officeDocument/2006/relationships/video" Target="file:///C:\Users\lenovo\Videos\Captures\au810021114308-ShashangRV.ipynb%20-%20Visual%20Studio%20Code%202024-11-10%2001-15-42.mp4"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5" name="Title 1"/>
          <p:cNvSpPr>
            <a:spLocks noGrp="1"/>
          </p:cNvSpPr>
          <p:nvPr>
            <p:ph type="ctrTitle"/>
          </p:nvPr>
        </p:nvSpPr>
        <p:spPr>
          <a:xfrm>
            <a:off x="1281660" y="2532185"/>
            <a:ext cx="9144000" cy="1109584"/>
          </a:xfrm>
        </p:spPr>
        <p:txBody>
          <a:bodyPr/>
          <a:lstStyle/>
          <a:p>
            <a:r>
              <a:rPr lang="en-US" sz="4800" b="1" dirty="0">
                <a:solidFill>
                  <a:schemeClr val="accent1"/>
                </a:solidFill>
                <a:latin typeface="Arial" panose="020B0604020202020204" pitchFamily="34" charset="0"/>
                <a:cs typeface="Arial" panose="020B0604020202020204" pitchFamily="34" charset="0"/>
              </a:rPr>
              <a:t>PERSONALIZED TREATMENT </a:t>
            </a:r>
            <a:br>
              <a:rPr lang="en-US" sz="4800" b="1" dirty="0">
                <a:solidFill>
                  <a:schemeClr val="accent1"/>
                </a:solidFill>
                <a:latin typeface="Arial" panose="020B0604020202020204" pitchFamily="34" charset="0"/>
                <a:cs typeface="Arial" panose="020B0604020202020204" pitchFamily="34" charset="0"/>
              </a:rPr>
            </a:br>
            <a:r>
              <a:rPr lang="en-US" sz="4800" b="1" dirty="0">
                <a:solidFill>
                  <a:schemeClr val="accent1"/>
                </a:solidFill>
                <a:latin typeface="Arial" panose="020B0604020202020204" pitchFamily="34" charset="0"/>
                <a:cs typeface="Arial" panose="020B0604020202020204" pitchFamily="34" charset="0"/>
              </a:rPr>
              <a:t>RECOMMENDATIONS:  </a:t>
            </a:r>
            <a:endParaRPr lang="zh-CN" altLang="en-US" sz="4800" dirty="0"/>
          </a:p>
        </p:txBody>
      </p:sp>
      <p:sp>
        <p:nvSpPr>
          <p:cNvPr id="1048586"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TSP- AI ML Fundamentals (Capstone Project)</a:t>
            </a:r>
          </a:p>
        </p:txBody>
      </p:sp>
      <p:sp>
        <p:nvSpPr>
          <p:cNvPr id="1048587" name="TextBox 3"/>
          <p:cNvSpPr txBox="1"/>
          <p:nvPr/>
        </p:nvSpPr>
        <p:spPr>
          <a:xfrm>
            <a:off x="1723871" y="3641768"/>
            <a:ext cx="9039066" cy="1261884"/>
          </a:xfrm>
          <a:prstGeom prst="rect">
            <a:avLst/>
          </a:prstGeom>
          <a:noFill/>
        </p:spPr>
        <p:txBody>
          <a:bodyPr wrap="square" lIns="91440" tIns="45720" rIns="91440" bIns="45720" rtlCol="0" anchor="t">
            <a:spAutoFit/>
          </a:bodyPr>
          <a:lstStyle/>
          <a:p>
            <a:endParaRPr dirty="0"/>
          </a:p>
          <a:p>
            <a:endParaRPr lang="zh-CN" altLang="en-US" dirty="0"/>
          </a:p>
          <a:p>
            <a:r>
              <a:rPr lang="en-US" sz="2000" b="1" dirty="0">
                <a:solidFill>
                  <a:schemeClr val="accent1">
                    <a:lumMod val="75000"/>
                  </a:schemeClr>
                </a:solidFill>
                <a:latin typeface="Arial" pitchFamily="34" charset="0"/>
                <a:cs typeface="Arial" pitchFamily="34" charset="0"/>
              </a:rPr>
              <a:t>Presented By:</a:t>
            </a:r>
            <a:endParaRPr lang="zh-CN" altLang="en-US" dirty="0"/>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R.V.SHASHANG </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au810021114308</a:t>
            </a:r>
            <a:endParaRPr lang="zh-CN" altLang="en-US" dirty="0"/>
          </a:p>
        </p:txBody>
      </p:sp>
      <p:sp>
        <p:nvSpPr>
          <p:cNvPr id="1048588" name="TextBox 4"/>
          <p:cNvSpPr txBox="1"/>
          <p:nvPr/>
        </p:nvSpPr>
        <p:spPr>
          <a:xfrm>
            <a:off x="1723871" y="5186598"/>
            <a:ext cx="8259580" cy="70788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a:t>
            </a:r>
          </a:p>
          <a:p>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Dr.V.C.SATHISH</a:t>
            </a:r>
            <a:r>
              <a:rPr lang="en-US" sz="2000" b="1" dirty="0">
                <a:solidFill>
                  <a:schemeClr val="accent1">
                    <a:lumMod val="75000"/>
                  </a:schemeClr>
                </a:solidFill>
                <a:latin typeface="Arial" pitchFamily="34" charset="0"/>
                <a:cs typeface="Arial" pitchFamily="34" charset="0"/>
              </a:rPr>
              <a:t> GANDHI,M.E,MBA,PH.D.</a:t>
            </a:r>
            <a:endParaRPr lang="zh-CN" altLang="en-US" dirty="0"/>
          </a:p>
        </p:txBody>
      </p:sp>
      <p:sp>
        <p:nvSpPr>
          <p:cNvPr id="1048589"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pic>
        <p:nvPicPr>
          <p:cNvPr id="5" name="Picture 4">
            <a:extLst>
              <a:ext uri="{FF2B5EF4-FFF2-40B4-BE49-F238E27FC236}">
                <a16:creationId xmlns="" xmlns:a16="http://schemas.microsoft.com/office/drawing/2014/main" id="{CDC73A92-5DCE-61B4-F928-AA98582B1662}"/>
              </a:ext>
            </a:extLst>
          </p:cNvPr>
          <p:cNvPicPr>
            <a:picLocks noChangeAspect="1"/>
          </p:cNvPicPr>
          <p:nvPr/>
        </p:nvPicPr>
        <p:blipFill>
          <a:blip r:embed="rId2"/>
          <a:stretch>
            <a:fillRect/>
          </a:stretch>
        </p:blipFill>
        <p:spPr>
          <a:xfrm>
            <a:off x="5752199" y="26631"/>
            <a:ext cx="4514850" cy="966410"/>
          </a:xfrm>
          <a:prstGeom prst="rect">
            <a:avLst/>
          </a:prstGeom>
        </p:spPr>
      </p:pic>
      <p:pic>
        <p:nvPicPr>
          <p:cNvPr id="7" name="Picture 6">
            <a:extLst>
              <a:ext uri="{FF2B5EF4-FFF2-40B4-BE49-F238E27FC236}">
                <a16:creationId xmlns="" xmlns:a16="http://schemas.microsoft.com/office/drawing/2014/main" id="{B8DB46B5-A5E7-3EE3-8B5A-3B5D160B344C}"/>
              </a:ext>
            </a:extLst>
          </p:cNvPr>
          <p:cNvPicPr>
            <a:picLocks noChangeAspect="1"/>
          </p:cNvPicPr>
          <p:nvPr/>
        </p:nvPicPr>
        <p:blipFill>
          <a:blip r:embed="rId3"/>
          <a:stretch>
            <a:fillRect/>
          </a:stretch>
        </p:blipFill>
        <p:spPr>
          <a:xfrm>
            <a:off x="6305862" y="179677"/>
            <a:ext cx="2793651" cy="6603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1048620" name="Subtitle 5"/>
          <p:cNvSpPr>
            <a:spLocks noGrp="1"/>
          </p:cNvSpPr>
          <p:nvPr>
            <p:ph type="subTitle" idx="1"/>
          </p:nvPr>
        </p:nvSpPr>
        <p:spPr>
          <a:xfrm>
            <a:off x="246186" y="2110153"/>
            <a:ext cx="11860822" cy="4365598"/>
          </a:xfrm>
        </p:spPr>
        <p:txBody>
          <a:bodyPr>
            <a:normAutofit/>
          </a:bodyPr>
          <a:lstStyle/>
          <a:p>
            <a:pPr algn="l">
              <a:buFont typeface="Arial" pitchFamily="34" charset="0"/>
              <a:buChar char="•"/>
            </a:pPr>
            <a:r>
              <a:rPr lang="en-US" sz="2600" dirty="0">
                <a:latin typeface="Arial" panose="020B0604020202020204" pitchFamily="34" charset="0"/>
                <a:cs typeface="Arial" panose="020B0604020202020204" pitchFamily="34" charset="0"/>
              </a:rPr>
              <a:t>1.	Project Github link,</a:t>
            </a:r>
            <a:r>
              <a:rPr lang="en-US" sz="2800" b="1" dirty="0">
                <a:solidFill>
                  <a:schemeClr val="accent1">
                    <a:lumMod val="75000"/>
                  </a:schemeClr>
                </a:solidFill>
                <a:latin typeface="Arial" pitchFamily="34" charset="0"/>
                <a:cs typeface="Arial" pitchFamily="34" charset="0"/>
              </a:rPr>
              <a:t> </a:t>
            </a:r>
            <a:r>
              <a:rPr lang="en-US" sz="2600" dirty="0" err="1">
                <a:latin typeface="Arial" pitchFamily="34" charset="0"/>
                <a:cs typeface="Arial" pitchFamily="34" charset="0"/>
              </a:rPr>
              <a:t>Dr.V.C.Sathish</a:t>
            </a:r>
            <a:r>
              <a:rPr lang="en-US" sz="2600" dirty="0">
                <a:latin typeface="Arial" pitchFamily="34" charset="0"/>
                <a:cs typeface="Arial" pitchFamily="34" charset="0"/>
              </a:rPr>
              <a:t> Gandhi, 2024</a:t>
            </a:r>
          </a:p>
          <a:p>
            <a:pPr algn="l">
              <a:buFont typeface="Arial" pitchFamily="34" charset="0"/>
              <a:buChar char="•"/>
            </a:pPr>
            <a:r>
              <a:rPr lang="en-US" sz="2600" dirty="0">
                <a:latin typeface="Arial" pitchFamily="34" charset="0"/>
                <a:cs typeface="Arial" pitchFamily="34" charset="0"/>
              </a:rPr>
              <a:t>2.	Project video recorded link (youtube/</a:t>
            </a:r>
            <a:r>
              <a:rPr lang="en-US" sz="2600" dirty="0" err="1">
                <a:latin typeface="Arial" panose="020B0604020202020204" pitchFamily="34" charset="0"/>
                <a:cs typeface="Arial" panose="020B0604020202020204" pitchFamily="34" charset="0"/>
              </a:rPr>
              <a:t>github</a:t>
            </a:r>
            <a:r>
              <a:rPr lang="en-US" sz="2600" dirty="0">
                <a:latin typeface="Arial" panose="020B0604020202020204" pitchFamily="34" charset="0"/>
                <a:cs typeface="Arial" panose="020B0604020202020204" pitchFamily="34" charset="0"/>
              </a:rPr>
              <a:t>),</a:t>
            </a:r>
            <a:r>
              <a:rPr lang="en-US" sz="2600" dirty="0" err="1">
                <a:latin typeface="Arial" pitchFamily="34" charset="0"/>
                <a:cs typeface="Arial" pitchFamily="34" charset="0"/>
              </a:rPr>
              <a:t>Dr.V.C.Sathish</a:t>
            </a:r>
            <a:r>
              <a:rPr lang="en-US" sz="2600" dirty="0">
                <a:latin typeface="Arial" pitchFamily="34" charset="0"/>
                <a:cs typeface="Arial" pitchFamily="34" charset="0"/>
              </a:rPr>
              <a:t> Gandhi, 2024</a:t>
            </a:r>
          </a:p>
          <a:p>
            <a:pPr algn="l">
              <a:buFont typeface="Arial" pitchFamily="34" charset="0"/>
              <a:buChar char="•"/>
            </a:pPr>
            <a:r>
              <a:rPr lang="en-US" sz="2600" dirty="0">
                <a:latin typeface="Arial" pitchFamily="34" charset="0"/>
                <a:cs typeface="Arial" pitchFamily="34" charset="0"/>
              </a:rPr>
              <a:t>3.	Project PPT &amp; Report </a:t>
            </a:r>
            <a:r>
              <a:rPr lang="en-US" sz="2600" dirty="0" err="1">
                <a:latin typeface="Arial" panose="020B0604020202020204" pitchFamily="34" charset="0"/>
                <a:cs typeface="Arial" panose="020B0604020202020204" pitchFamily="34" charset="0"/>
              </a:rPr>
              <a:t>github</a:t>
            </a:r>
            <a:r>
              <a:rPr lang="en-US" sz="2600" dirty="0">
                <a:latin typeface="Arial" panose="020B0604020202020204" pitchFamily="34" charset="0"/>
                <a:cs typeface="Arial" panose="020B0604020202020204" pitchFamily="34" charset="0"/>
              </a:rPr>
              <a:t> link, </a:t>
            </a:r>
            <a:r>
              <a:rPr lang="en-US" sz="2600" dirty="0" err="1">
                <a:latin typeface="Arial" panose="020B0604020202020204" pitchFamily="34" charset="0"/>
                <a:cs typeface="Arial" panose="020B0604020202020204" pitchFamily="34" charset="0"/>
              </a:rPr>
              <a:t>Dr.V.C.Sathish</a:t>
            </a:r>
            <a:r>
              <a:rPr lang="en-US" sz="2600" dirty="0">
                <a:latin typeface="Arial" panose="020B0604020202020204" pitchFamily="34" charset="0"/>
                <a:cs typeface="Arial" panose="020B0604020202020204" pitchFamily="34" charset="0"/>
              </a:rPr>
              <a:t> Gandhi , 2024 </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1048621"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 xmlns:a16="http://schemas.microsoft.com/office/drawing/2014/main" id="{A2601A30-A3F2-D2D1-5A07-4AA991D2361F}"/>
              </a:ext>
            </a:extLst>
          </p:cNvPr>
          <p:cNvPicPr>
            <a:picLocks noChangeAspect="1"/>
          </p:cNvPicPr>
          <p:nvPr/>
        </p:nvPicPr>
        <p:blipFill>
          <a:blip r:embed="rId2"/>
          <a:stretch>
            <a:fillRect/>
          </a:stretch>
        </p:blipFill>
        <p:spPr>
          <a:xfrm>
            <a:off x="5605829" y="0"/>
            <a:ext cx="4514850" cy="963503"/>
          </a:xfrm>
          <a:prstGeom prst="rect">
            <a:avLst/>
          </a:prstGeom>
        </p:spPr>
      </p:pic>
      <p:pic>
        <p:nvPicPr>
          <p:cNvPr id="5" name="Picture 4">
            <a:extLst>
              <a:ext uri="{FF2B5EF4-FFF2-40B4-BE49-F238E27FC236}">
                <a16:creationId xmlns="" xmlns:a16="http://schemas.microsoft.com/office/drawing/2014/main" id="{A025C31F-5088-2818-54E7-FF4CE7777B43}"/>
              </a:ext>
            </a:extLst>
          </p:cNvPr>
          <p:cNvPicPr>
            <a:picLocks noChangeAspect="1"/>
          </p:cNvPicPr>
          <p:nvPr/>
        </p:nvPicPr>
        <p:blipFill>
          <a:blip r:embed="rId3"/>
          <a:stretch>
            <a:fillRect/>
          </a:stretch>
        </p:blipFill>
        <p:spPr>
          <a:xfrm>
            <a:off x="6711604" y="151593"/>
            <a:ext cx="2793651" cy="66031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4"/>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1048627"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pic>
        <p:nvPicPr>
          <p:cNvPr id="3" name="Picture 2">
            <a:extLst>
              <a:ext uri="{FF2B5EF4-FFF2-40B4-BE49-F238E27FC236}">
                <a16:creationId xmlns="" xmlns:a16="http://schemas.microsoft.com/office/drawing/2014/main" id="{57E9B934-5543-5F55-AC73-E207409DFE80}"/>
              </a:ext>
            </a:extLst>
          </p:cNvPr>
          <p:cNvPicPr>
            <a:picLocks noChangeAspect="1"/>
          </p:cNvPicPr>
          <p:nvPr/>
        </p:nvPicPr>
        <p:blipFill>
          <a:blip r:embed="rId2"/>
          <a:stretch>
            <a:fillRect/>
          </a:stretch>
        </p:blipFill>
        <p:spPr>
          <a:xfrm>
            <a:off x="5570660" y="60721"/>
            <a:ext cx="4514850" cy="1091071"/>
          </a:xfrm>
          <a:prstGeom prst="rect">
            <a:avLst/>
          </a:prstGeom>
        </p:spPr>
      </p:pic>
      <p:pic>
        <p:nvPicPr>
          <p:cNvPr id="5" name="Picture 4">
            <a:extLst>
              <a:ext uri="{FF2B5EF4-FFF2-40B4-BE49-F238E27FC236}">
                <a16:creationId xmlns="" xmlns:a16="http://schemas.microsoft.com/office/drawing/2014/main" id="{7B541C16-438E-7F92-18E9-B743F0B0E0D2}"/>
              </a:ext>
            </a:extLst>
          </p:cNvPr>
          <p:cNvPicPr>
            <a:picLocks noChangeAspect="1"/>
          </p:cNvPicPr>
          <p:nvPr/>
        </p:nvPicPr>
        <p:blipFill>
          <a:blip r:embed="rId3"/>
          <a:stretch>
            <a:fillRect/>
          </a:stretch>
        </p:blipFill>
        <p:spPr>
          <a:xfrm>
            <a:off x="6756574" y="188587"/>
            <a:ext cx="2793651" cy="66031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38530" y="823512"/>
            <a:ext cx="10515600" cy="1325563"/>
          </a:xfrm>
        </p:spPr>
        <p:txBody>
          <a:bodyPr lIns="91440" tIns="45720" rIns="91440" bIns="45720" anchor="t"/>
          <a:lstStyle/>
          <a:p>
            <a:r>
              <a:rPr lang="en-US" b="1" dirty="0">
                <a:solidFill>
                  <a:srgbClr val="002060"/>
                </a:solidFill>
                <a:latin typeface="Arial"/>
                <a:cs typeface="Arial"/>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mn-lt"/>
              </a:rPr>
              <a:t>Algorithm &amp; Deployment  </a:t>
            </a:r>
          </a:p>
          <a:p>
            <a:r>
              <a:rPr lang="en-US" sz="2000" b="1" dirty="0">
                <a:latin typeface="Arial"/>
                <a:ea typeface="+mn-lt"/>
                <a:cs typeface="+mn-lt"/>
              </a:rPr>
              <a:t>GitHub Link</a:t>
            </a:r>
          </a:p>
          <a:p>
            <a:r>
              <a:rPr lang="en-US" sz="2000" b="1" dirty="0">
                <a:latin typeface="Arial"/>
                <a:ea typeface="+mn-lt"/>
                <a:cs typeface="+mn-lt"/>
              </a:rPr>
              <a:t>Project Demo(photos / videos)</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p>
        </p:txBody>
      </p:sp>
      <p:sp>
        <p:nvSpPr>
          <p:cNvPr id="1048597"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pic>
        <p:nvPicPr>
          <p:cNvPr id="3" name="Picture 2">
            <a:extLst>
              <a:ext uri="{FF2B5EF4-FFF2-40B4-BE49-F238E27FC236}">
                <a16:creationId xmlns="" xmlns:a16="http://schemas.microsoft.com/office/drawing/2014/main" id="{20213208-7227-9AD2-73E3-3DF9988A4CE8}"/>
              </a:ext>
            </a:extLst>
          </p:cNvPr>
          <p:cNvPicPr>
            <a:picLocks noChangeAspect="1"/>
          </p:cNvPicPr>
          <p:nvPr/>
        </p:nvPicPr>
        <p:blipFill>
          <a:blip r:embed="rId2"/>
          <a:stretch>
            <a:fillRect/>
          </a:stretch>
        </p:blipFill>
        <p:spPr>
          <a:xfrm>
            <a:off x="5588244" y="0"/>
            <a:ext cx="4514850" cy="1325563"/>
          </a:xfrm>
          <a:prstGeom prst="rect">
            <a:avLst/>
          </a:prstGeom>
        </p:spPr>
      </p:pic>
      <p:pic>
        <p:nvPicPr>
          <p:cNvPr id="5" name="Picture 4">
            <a:extLst>
              <a:ext uri="{FF2B5EF4-FFF2-40B4-BE49-F238E27FC236}">
                <a16:creationId xmlns="" xmlns:a16="http://schemas.microsoft.com/office/drawing/2014/main" id="{6770761E-1214-C7F3-EDA0-E1C80A5A31FB}"/>
              </a:ext>
            </a:extLst>
          </p:cNvPr>
          <p:cNvPicPr>
            <a:picLocks noChangeAspect="1"/>
          </p:cNvPicPr>
          <p:nvPr/>
        </p:nvPicPr>
        <p:blipFill>
          <a:blip r:embed="rId3"/>
          <a:stretch>
            <a:fillRect/>
          </a:stretch>
        </p:blipFill>
        <p:spPr>
          <a:xfrm>
            <a:off x="6247990" y="163195"/>
            <a:ext cx="2793651" cy="66031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1048599" name="Subtitle 5"/>
          <p:cNvSpPr>
            <a:spLocks noGrp="1"/>
          </p:cNvSpPr>
          <p:nvPr>
            <p:ph type="subTitle" idx="1"/>
          </p:nvPr>
        </p:nvSpPr>
        <p:spPr>
          <a:xfrm>
            <a:off x="614597" y="2110153"/>
            <a:ext cx="11152682" cy="4365598"/>
          </a:xfrm>
        </p:spPr>
        <p:txBody>
          <a:bodyPr>
            <a:normAutofit/>
          </a:bodyPr>
          <a:lstStyle/>
          <a:p>
            <a:endParaRPr lang="en-US" sz="2000" dirty="0"/>
          </a:p>
          <a:p>
            <a:pPr algn="just"/>
            <a:r>
              <a:rPr lang="en-US" sz="2600" dirty="0">
                <a:latin typeface="Arial" panose="020B0604020202020204" pitchFamily="34" charset="0"/>
                <a:cs typeface="Arial" panose="020B0604020202020204" pitchFamily="34" charset="0"/>
              </a:rPr>
              <a:t>A significant challenge in healthcare is the ability to analyze complex patient data, including medical records and genetic information, to deliver personalized treatment recommendations that enhance patient outcomes effectively and efficiently.  </a:t>
            </a:r>
          </a:p>
          <a:p>
            <a:pPr marL="0" indent="0" algn="l">
              <a:buNone/>
            </a:pPr>
            <a:endParaRPr lang="en-US" sz="2600" dirty="0">
              <a:latin typeface="Arial" panose="020B0604020202020204" pitchFamily="34" charset="0"/>
              <a:cs typeface="Arial" panose="020B0604020202020204" pitchFamily="34" charset="0"/>
            </a:endParaRPr>
          </a:p>
        </p:txBody>
      </p:sp>
      <p:sp>
        <p:nvSpPr>
          <p:cNvPr id="1048600"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 xmlns:a16="http://schemas.microsoft.com/office/drawing/2014/main" id="{11F5FA2A-5DD5-A619-7F5B-30A4A9EA7F89}"/>
              </a:ext>
            </a:extLst>
          </p:cNvPr>
          <p:cNvPicPr>
            <a:picLocks noChangeAspect="1"/>
          </p:cNvPicPr>
          <p:nvPr/>
        </p:nvPicPr>
        <p:blipFill>
          <a:blip r:embed="rId2"/>
          <a:stretch>
            <a:fillRect/>
          </a:stretch>
        </p:blipFill>
        <p:spPr>
          <a:xfrm>
            <a:off x="5711336" y="0"/>
            <a:ext cx="4514850" cy="963503"/>
          </a:xfrm>
          <a:prstGeom prst="rect">
            <a:avLst/>
          </a:prstGeom>
        </p:spPr>
      </p:pic>
      <p:pic>
        <p:nvPicPr>
          <p:cNvPr id="5" name="Picture 4">
            <a:extLst>
              <a:ext uri="{FF2B5EF4-FFF2-40B4-BE49-F238E27FC236}">
                <a16:creationId xmlns="" xmlns:a16="http://schemas.microsoft.com/office/drawing/2014/main" id="{5675CA87-2B0B-C1CE-2CC3-C790F4FCB35B}"/>
              </a:ext>
            </a:extLst>
          </p:cNvPr>
          <p:cNvPicPr>
            <a:picLocks noChangeAspect="1"/>
          </p:cNvPicPr>
          <p:nvPr/>
        </p:nvPicPr>
        <p:blipFill>
          <a:blip r:embed="rId3"/>
          <a:stretch>
            <a:fillRect/>
          </a:stretch>
        </p:blipFill>
        <p:spPr>
          <a:xfrm>
            <a:off x="6413674" y="141378"/>
            <a:ext cx="2793651" cy="66031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048602" name="Subtitle 5"/>
          <p:cNvSpPr>
            <a:spLocks noGrp="1"/>
          </p:cNvSpPr>
          <p:nvPr>
            <p:ph type="subTitle" idx="1"/>
          </p:nvPr>
        </p:nvSpPr>
        <p:spPr>
          <a:xfrm>
            <a:off x="614597" y="2110153"/>
            <a:ext cx="11152682" cy="4365598"/>
          </a:xfrm>
        </p:spPr>
        <p:txBody>
          <a:bodyPr>
            <a:normAutofit/>
          </a:bodyPr>
          <a:lstStyle/>
          <a:p>
            <a:pPr algn="l"/>
            <a:r>
              <a:rPr lang="en-US" sz="2600" dirty="0">
                <a:latin typeface="Arial" panose="020B0604020202020204" pitchFamily="34" charset="0"/>
                <a:cs typeface="Arial" panose="020B0604020202020204" pitchFamily="34" charset="0"/>
              </a:rPr>
              <a:t>The proposed solution is to develop an AI-powered system that integrates and analyzes diverse patient data—such as medical records, genetic profiles, and lifestyle information—to generate personalized treatment recommendations. By leveraging advanced algorithms and machine learning, this system would provide healthcare professionals with actionable insights tailored to individual patient needs, ultimately improving the accuracy and effectiveness of treatment plans and enhancing patient outcomes.</a:t>
            </a:r>
          </a:p>
        </p:txBody>
      </p:sp>
      <p:sp>
        <p:nvSpPr>
          <p:cNvPr id="1048603"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 xmlns:a16="http://schemas.microsoft.com/office/drawing/2014/main" id="{F4669A7A-F7EF-63E0-84A7-1FD015FFD73B}"/>
              </a:ext>
            </a:extLst>
          </p:cNvPr>
          <p:cNvPicPr>
            <a:picLocks noChangeAspect="1"/>
          </p:cNvPicPr>
          <p:nvPr/>
        </p:nvPicPr>
        <p:blipFill>
          <a:blip r:embed="rId2"/>
          <a:stretch>
            <a:fillRect/>
          </a:stretch>
        </p:blipFill>
        <p:spPr>
          <a:xfrm>
            <a:off x="5596027" y="0"/>
            <a:ext cx="4514850" cy="963503"/>
          </a:xfrm>
          <a:prstGeom prst="rect">
            <a:avLst/>
          </a:prstGeom>
        </p:spPr>
      </p:pic>
      <p:pic>
        <p:nvPicPr>
          <p:cNvPr id="5" name="Picture 4">
            <a:extLst>
              <a:ext uri="{FF2B5EF4-FFF2-40B4-BE49-F238E27FC236}">
                <a16:creationId xmlns="" xmlns:a16="http://schemas.microsoft.com/office/drawing/2014/main" id="{78774947-B057-DF69-9744-7F3881CC45F2}"/>
              </a:ext>
            </a:extLst>
          </p:cNvPr>
          <p:cNvPicPr>
            <a:picLocks noChangeAspect="1"/>
          </p:cNvPicPr>
          <p:nvPr/>
        </p:nvPicPr>
        <p:blipFill>
          <a:blip r:embed="rId3"/>
          <a:stretch>
            <a:fillRect/>
          </a:stretch>
        </p:blipFill>
        <p:spPr>
          <a:xfrm>
            <a:off x="6456627" y="134836"/>
            <a:ext cx="2793651" cy="66031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1048605" name="Subtitle 5"/>
          <p:cNvSpPr>
            <a:spLocks noGrp="1"/>
          </p:cNvSpPr>
          <p:nvPr>
            <p:ph type="subTitle" idx="1"/>
          </p:nvPr>
        </p:nvSpPr>
        <p:spPr>
          <a:xfrm>
            <a:off x="614597" y="2110153"/>
            <a:ext cx="11152682" cy="4365598"/>
          </a:xfrm>
        </p:spPr>
        <p:txBody>
          <a:bodyPr>
            <a:normAutofit/>
          </a:bodyPr>
          <a:lstStyle/>
          <a:p>
            <a:endParaRPr lang="en-US" sz="2000" dirty="0"/>
          </a:p>
          <a:p>
            <a:pPr algn="just"/>
            <a:r>
              <a:rPr lang="en-US" sz="2600" dirty="0">
                <a:latin typeface="Arial" panose="020B0604020202020204" pitchFamily="34" charset="0"/>
                <a:cs typeface="Arial" panose="020B0604020202020204" pitchFamily="34" charset="0"/>
              </a:rPr>
              <a:t>The algorithm will leverage machine learning to analyze patient data, extract relevant features, and generate personalized treatment recommendations, while deployment will involve integrating the AI system into a secure cloud environment with an intuitive interface, API integration with EHR systems, and continuous monitoring for model updates and compliance with data security regulations.</a:t>
            </a:r>
          </a:p>
          <a:p>
            <a:pPr algn="l"/>
            <a:endParaRPr lang="en-US" sz="2600" dirty="0">
              <a:latin typeface="Arial" panose="020B0604020202020204" pitchFamily="34" charset="0"/>
              <a:cs typeface="Arial" panose="020B0604020202020204" pitchFamily="34" charset="0"/>
            </a:endParaRPr>
          </a:p>
        </p:txBody>
      </p:sp>
      <p:sp>
        <p:nvSpPr>
          <p:cNvPr id="1048606"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 xmlns:a16="http://schemas.microsoft.com/office/drawing/2014/main" id="{61C112B2-C026-60B0-DE9F-6B99A233361B}"/>
              </a:ext>
            </a:extLst>
          </p:cNvPr>
          <p:cNvPicPr>
            <a:picLocks noChangeAspect="1"/>
          </p:cNvPicPr>
          <p:nvPr/>
        </p:nvPicPr>
        <p:blipFill>
          <a:blip r:embed="rId2"/>
          <a:stretch>
            <a:fillRect/>
          </a:stretch>
        </p:blipFill>
        <p:spPr>
          <a:xfrm>
            <a:off x="5781675" y="0"/>
            <a:ext cx="4514850" cy="963503"/>
          </a:xfrm>
          <a:prstGeom prst="rect">
            <a:avLst/>
          </a:prstGeom>
        </p:spPr>
      </p:pic>
      <p:pic>
        <p:nvPicPr>
          <p:cNvPr id="5" name="Picture 4">
            <a:extLst>
              <a:ext uri="{FF2B5EF4-FFF2-40B4-BE49-F238E27FC236}">
                <a16:creationId xmlns="" xmlns:a16="http://schemas.microsoft.com/office/drawing/2014/main" id="{969C29D2-F64B-CEA7-DBB0-3F09729F1D5F}"/>
              </a:ext>
            </a:extLst>
          </p:cNvPr>
          <p:cNvPicPr>
            <a:picLocks noChangeAspect="1"/>
          </p:cNvPicPr>
          <p:nvPr/>
        </p:nvPicPr>
        <p:blipFill>
          <a:blip r:embed="rId3"/>
          <a:stretch>
            <a:fillRect/>
          </a:stretch>
        </p:blipFill>
        <p:spPr>
          <a:xfrm>
            <a:off x="6642274" y="151593"/>
            <a:ext cx="2793651" cy="66031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GitHub Link</a:t>
            </a:r>
            <a:endParaRPr lang="en-US" dirty="0"/>
          </a:p>
        </p:txBody>
      </p:sp>
      <p:sp>
        <p:nvSpPr>
          <p:cNvPr id="1048608" name="Subtitle 5"/>
          <p:cNvSpPr>
            <a:spLocks noGrp="1"/>
          </p:cNvSpPr>
          <p:nvPr>
            <p:ph type="subTitle" idx="1"/>
          </p:nvPr>
        </p:nvSpPr>
        <p:spPr>
          <a:xfrm>
            <a:off x="614597" y="2110153"/>
            <a:ext cx="11152682" cy="4365598"/>
          </a:xfrm>
        </p:spPr>
        <p:txBody>
          <a:bodyPr>
            <a:normAutofit fontScale="92500" lnSpcReduction="10000"/>
          </a:bodyPr>
          <a:lstStyle/>
          <a:p>
            <a:r>
              <a:rPr lang="en-IN" sz="3200" dirty="0" smtClean="0">
                <a:hlinkClick r:id="rId2"/>
              </a:rPr>
              <a:t>https://</a:t>
            </a:r>
            <a:r>
              <a:rPr lang="en-IN" sz="3200" dirty="0" smtClean="0">
                <a:hlinkClick r:id="rId2"/>
              </a:rPr>
              <a:t>github.com/shashangRV/Personalized-Treatment-Recommendations.git</a:t>
            </a:r>
            <a:endParaRPr lang="en-IN" sz="3200" dirty="0" smtClean="0"/>
          </a:p>
          <a:p>
            <a:r>
              <a:rPr lang="en-IN" sz="3200" dirty="0" smtClean="0">
                <a:latin typeface="Arial" panose="020B0604020202020204" pitchFamily="34" charset="0"/>
                <a:cs typeface="Arial" panose="020B0604020202020204" pitchFamily="34" charset="0"/>
              </a:rPr>
              <a:t>PROJECT DEMO (RECORDED VIDEO LINK)</a:t>
            </a:r>
          </a:p>
          <a:p>
            <a:r>
              <a:rPr lang="en-US" sz="3200" dirty="0" smtClean="0">
                <a:latin typeface="Arial" panose="020B0604020202020204" pitchFamily="34" charset="0"/>
                <a:cs typeface="Arial" panose="020B0604020202020204" pitchFamily="34" charset="0"/>
                <a:hlinkClick r:id="rId3"/>
              </a:rPr>
              <a:t>https://www.mediafire.com/file/91yrwbx9ojav6kf/SHASHANG+R+V+810021114308+Naan+Mudhalvan+Project+(1)+-+</a:t>
            </a:r>
            <a:r>
              <a:rPr lang="en-US" sz="3200" dirty="0" smtClean="0">
                <a:latin typeface="Arial" panose="020B0604020202020204" pitchFamily="34" charset="0"/>
                <a:cs typeface="Arial" panose="020B0604020202020204" pitchFamily="34" charset="0"/>
                <a:hlinkClick r:id="rId3"/>
              </a:rPr>
              <a:t>Microsoft+Word+2024-11-10+23-28-06.mp4/file</a:t>
            </a:r>
            <a:endParaRPr lang="en-US" sz="3200" dirty="0" smtClean="0">
              <a:latin typeface="Arial" panose="020B0604020202020204" pitchFamily="34" charset="0"/>
              <a:cs typeface="Arial" panose="020B0604020202020204" pitchFamily="34" charset="0"/>
            </a:endParaRPr>
          </a:p>
          <a:p>
            <a:r>
              <a:rPr lang="en-US" sz="3200" dirty="0" smtClean="0">
                <a:latin typeface="Arial" panose="020B0604020202020204" pitchFamily="34" charset="0"/>
                <a:cs typeface="Arial" panose="020B0604020202020204" pitchFamily="34" charset="0"/>
              </a:rPr>
              <a:t>PROJECT CODE VIDEO LINK</a:t>
            </a:r>
          </a:p>
          <a:p>
            <a:r>
              <a:rPr lang="en-US" sz="3200" smtClean="0">
                <a:latin typeface="Arial" panose="020B0604020202020204" pitchFamily="34" charset="0"/>
                <a:cs typeface="Arial" panose="020B0604020202020204" pitchFamily="34" charset="0"/>
                <a:hlinkClick r:id="rId4"/>
              </a:rPr>
              <a:t>https://www.mediafire.com/file/53s61ncvgm8syw4/au810021114308-ShashangRV.ipynb</a:t>
            </a:r>
            <a:r>
              <a:rPr lang="en-US" sz="3200" smtClean="0">
                <a:latin typeface="Arial" panose="020B0604020202020204" pitchFamily="34" charset="0"/>
                <a:cs typeface="Arial" panose="020B0604020202020204" pitchFamily="34" charset="0"/>
                <a:hlinkClick r:id="rId4"/>
              </a:rPr>
              <a:t>+-+</a:t>
            </a:r>
            <a:r>
              <a:rPr lang="en-US" sz="3200" smtClean="0">
                <a:latin typeface="Arial" panose="020B0604020202020204" pitchFamily="34" charset="0"/>
                <a:cs typeface="Arial" panose="020B0604020202020204" pitchFamily="34" charset="0"/>
                <a:hlinkClick r:id="rId4"/>
              </a:rPr>
              <a:t>Visual+Studio+Code+2024-11-10+01-15-42.mp4/file</a:t>
            </a:r>
            <a:endParaRPr lang="en-US" sz="320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1048609"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 xmlns:a16="http://schemas.microsoft.com/office/drawing/2014/main" id="{5A7EDD0E-A4A6-41F2-BC3A-94B27D950D06}"/>
              </a:ext>
            </a:extLst>
          </p:cNvPr>
          <p:cNvPicPr>
            <a:picLocks noChangeAspect="1"/>
          </p:cNvPicPr>
          <p:nvPr/>
        </p:nvPicPr>
        <p:blipFill>
          <a:blip r:embed="rId5"/>
          <a:stretch>
            <a:fillRect/>
          </a:stretch>
        </p:blipFill>
        <p:spPr>
          <a:xfrm>
            <a:off x="5623414" y="0"/>
            <a:ext cx="4514850" cy="963503"/>
          </a:xfrm>
          <a:prstGeom prst="rect">
            <a:avLst/>
          </a:prstGeom>
        </p:spPr>
      </p:pic>
      <p:pic>
        <p:nvPicPr>
          <p:cNvPr id="5" name="Picture 4">
            <a:extLst>
              <a:ext uri="{FF2B5EF4-FFF2-40B4-BE49-F238E27FC236}">
                <a16:creationId xmlns="" xmlns:a16="http://schemas.microsoft.com/office/drawing/2014/main" id="{C796CBB9-39C4-3687-11B4-8EEBAD01115B}"/>
              </a:ext>
            </a:extLst>
          </p:cNvPr>
          <p:cNvPicPr>
            <a:picLocks noChangeAspect="1"/>
          </p:cNvPicPr>
          <p:nvPr/>
        </p:nvPicPr>
        <p:blipFill>
          <a:blip r:embed="rId6"/>
          <a:stretch>
            <a:fillRect/>
          </a:stretch>
        </p:blipFill>
        <p:spPr>
          <a:xfrm>
            <a:off x="6711604" y="151593"/>
            <a:ext cx="2793651" cy="66031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Project Demo(Recorded Video)</a:t>
            </a:r>
            <a:endParaRPr lang="en-US" dirty="0">
              <a:solidFill>
                <a:schemeClr val="accent1"/>
              </a:solidFill>
            </a:endParaRPr>
          </a:p>
        </p:txBody>
      </p:sp>
      <p:sp>
        <p:nvSpPr>
          <p:cNvPr id="1048611" name="Subtitle 5"/>
          <p:cNvSpPr>
            <a:spLocks noGrp="1"/>
          </p:cNvSpPr>
          <p:nvPr>
            <p:ph type="subTitle" idx="1"/>
          </p:nvPr>
        </p:nvSpPr>
        <p:spPr>
          <a:xfrm>
            <a:off x="614597" y="2110153"/>
            <a:ext cx="11152682" cy="4365598"/>
          </a:xfrm>
        </p:spPr>
        <p:txBody>
          <a:bodyPr>
            <a:normAutofit/>
          </a:bodyPr>
          <a:lstStyle/>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1048612"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 xmlns:a16="http://schemas.microsoft.com/office/drawing/2014/main" id="{2CB75916-4EAF-0DF5-D2E6-CD8B7DA6C126}"/>
              </a:ext>
            </a:extLst>
          </p:cNvPr>
          <p:cNvPicPr>
            <a:picLocks noChangeAspect="1"/>
          </p:cNvPicPr>
          <p:nvPr/>
        </p:nvPicPr>
        <p:blipFill>
          <a:blip r:embed="rId3"/>
          <a:stretch>
            <a:fillRect/>
          </a:stretch>
        </p:blipFill>
        <p:spPr>
          <a:xfrm>
            <a:off x="5640998" y="0"/>
            <a:ext cx="4514850" cy="963503"/>
          </a:xfrm>
          <a:prstGeom prst="rect">
            <a:avLst/>
          </a:prstGeom>
        </p:spPr>
      </p:pic>
      <p:pic>
        <p:nvPicPr>
          <p:cNvPr id="5" name="Picture 4">
            <a:extLst>
              <a:ext uri="{FF2B5EF4-FFF2-40B4-BE49-F238E27FC236}">
                <a16:creationId xmlns="" xmlns:a16="http://schemas.microsoft.com/office/drawing/2014/main" id="{F0D4DDDB-FBD3-E4E3-D587-3D8F9A528623}"/>
              </a:ext>
            </a:extLst>
          </p:cNvPr>
          <p:cNvPicPr>
            <a:picLocks noChangeAspect="1"/>
          </p:cNvPicPr>
          <p:nvPr/>
        </p:nvPicPr>
        <p:blipFill>
          <a:blip r:embed="rId4"/>
          <a:stretch>
            <a:fillRect/>
          </a:stretch>
        </p:blipFill>
        <p:spPr>
          <a:xfrm>
            <a:off x="6501597" y="151593"/>
            <a:ext cx="2793651" cy="660317"/>
          </a:xfrm>
          <a:prstGeom prst="rect">
            <a:avLst/>
          </a:prstGeom>
        </p:spPr>
      </p:pic>
      <p:pic>
        <p:nvPicPr>
          <p:cNvPr id="8" name="au810021114308-ShashangRV.ipynb - Visual Studio Code 2024-11-10 01-15-42.mp4">
            <a:hlinkClick r:id="" action="ppaction://media"/>
          </p:cNvPr>
          <p:cNvPicPr>
            <a:picLocks noRot="1" noChangeAspect="1"/>
          </p:cNvPicPr>
          <p:nvPr>
            <a:videoFile r:link="rId1"/>
          </p:nvPr>
        </p:nvPicPr>
        <p:blipFill>
          <a:blip r:embed="rId5"/>
          <a:stretch>
            <a:fillRect/>
          </a:stretch>
        </p:blipFill>
        <p:spPr>
          <a:xfrm>
            <a:off x="640080" y="2118360"/>
            <a:ext cx="11170920" cy="437388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8"/>
                                        </p:tgtEl>
                                      </p:cBhvr>
                                    </p:cmd>
                                  </p:childTnLst>
                                </p:cTn>
                              </p:par>
                            </p:childTnLst>
                          </p:cTn>
                        </p:par>
                      </p:childTnLst>
                    </p:cTn>
                  </p:par>
                </p:childTnLst>
              </p:cTn>
              <p:nextCondLst>
                <p:cond evt="onClick" delay="0">
                  <p:tgtEl>
                    <p:spTgt spid="8"/>
                  </p:tgtEl>
                </p:cond>
              </p:nextCondLst>
            </p:seq>
            <p:video>
              <p:cMediaNode>
                <p:cTn id="7" fill="hold" display="0">
                  <p:stCondLst>
                    <p:cond delay="indefinite"/>
                  </p:stCondLst>
                  <p:endCondLst>
                    <p:cond evt="onNext" delay="0">
                      <p:tgtEl>
                        <p:sldTgt/>
                      </p:tgtEl>
                    </p:cond>
                    <p:cond evt="onPrev" delay="0">
                      <p:tgtEl>
                        <p:sldTgt/>
                      </p:tgtEl>
                    </p:cond>
                  </p:endCondLst>
                </p:cTn>
                <p:tgtEl>
                  <p:spTgt spid="8"/>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1048614" name="Subtitle 5"/>
          <p:cNvSpPr>
            <a:spLocks noGrp="1"/>
          </p:cNvSpPr>
          <p:nvPr>
            <p:ph type="subTitle" idx="1"/>
          </p:nvPr>
        </p:nvSpPr>
        <p:spPr>
          <a:xfrm>
            <a:off x="614597" y="2110153"/>
            <a:ext cx="11152682" cy="4365598"/>
          </a:xfrm>
        </p:spPr>
        <p:txBody>
          <a:bodyPr>
            <a:normAutofit/>
          </a:bodyPr>
          <a:lstStyle/>
          <a:p>
            <a:pPr algn="l"/>
            <a:r>
              <a:rPr lang="en-US" sz="2600" dirty="0">
                <a:latin typeface="Arial" panose="020B0604020202020204" pitchFamily="34" charset="0"/>
                <a:cs typeface="Arial" panose="020B0604020202020204" pitchFamily="34" charset="0"/>
              </a:rPr>
              <a:t>In conclusion, implementing an AI-powered system for personalized treatment recommendations has the potential to revolutionize patient care by providing clinicians with data-driven insights tailored to individual patient needs, ultimately enhancing treatment effectiveness, patient outcomes, and the efficiency of healthcare delivery.</a:t>
            </a:r>
          </a:p>
        </p:txBody>
      </p:sp>
      <p:sp>
        <p:nvSpPr>
          <p:cNvPr id="1048615"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 xmlns:a16="http://schemas.microsoft.com/office/drawing/2014/main" id="{6BD30CA0-ED00-217E-974A-547F251E8DC5}"/>
              </a:ext>
            </a:extLst>
          </p:cNvPr>
          <p:cNvPicPr>
            <a:picLocks noChangeAspect="1"/>
          </p:cNvPicPr>
          <p:nvPr/>
        </p:nvPicPr>
        <p:blipFill>
          <a:blip r:embed="rId2"/>
          <a:stretch>
            <a:fillRect/>
          </a:stretch>
        </p:blipFill>
        <p:spPr>
          <a:xfrm>
            <a:off x="5711337" y="86457"/>
            <a:ext cx="4514850" cy="951035"/>
          </a:xfrm>
          <a:prstGeom prst="rect">
            <a:avLst/>
          </a:prstGeom>
        </p:spPr>
      </p:pic>
      <p:pic>
        <p:nvPicPr>
          <p:cNvPr id="5" name="Picture 4">
            <a:extLst>
              <a:ext uri="{FF2B5EF4-FFF2-40B4-BE49-F238E27FC236}">
                <a16:creationId xmlns="" xmlns:a16="http://schemas.microsoft.com/office/drawing/2014/main" id="{509D1AC5-4A2D-D2A3-DD17-93FAEAA2841E}"/>
              </a:ext>
            </a:extLst>
          </p:cNvPr>
          <p:cNvPicPr>
            <a:picLocks noChangeAspect="1"/>
          </p:cNvPicPr>
          <p:nvPr/>
        </p:nvPicPr>
        <p:blipFill>
          <a:blip r:embed="rId3"/>
          <a:stretch>
            <a:fillRect/>
          </a:stretch>
        </p:blipFill>
        <p:spPr>
          <a:xfrm>
            <a:off x="6711604" y="141378"/>
            <a:ext cx="2793651" cy="66031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Future Scope</a:t>
            </a:r>
            <a:endParaRPr lang="en-US" dirty="0"/>
          </a:p>
        </p:txBody>
      </p:sp>
      <p:sp>
        <p:nvSpPr>
          <p:cNvPr id="1048617" name="Subtitle 5"/>
          <p:cNvSpPr>
            <a:spLocks noGrp="1"/>
          </p:cNvSpPr>
          <p:nvPr>
            <p:ph type="subTitle" idx="1"/>
          </p:nvPr>
        </p:nvSpPr>
        <p:spPr>
          <a:xfrm>
            <a:off x="614597" y="2110153"/>
            <a:ext cx="11152682" cy="4365598"/>
          </a:xfrm>
        </p:spPr>
        <p:txBody>
          <a:bodyPr>
            <a:normAutofit/>
          </a:bodyPr>
          <a:lstStyle/>
          <a:p>
            <a:pPr algn="just"/>
            <a:endParaRPr lang="en-US" sz="2600" dirty="0">
              <a:latin typeface="Arial" panose="020B0604020202020204" pitchFamily="34" charset="0"/>
              <a:cs typeface="Arial" panose="020B0604020202020204" pitchFamily="34" charset="0"/>
            </a:endParaRPr>
          </a:p>
          <a:p>
            <a:pPr algn="just"/>
            <a:r>
              <a:rPr lang="en-US" sz="2600" dirty="0">
                <a:latin typeface="Arial" panose="020B0604020202020204" pitchFamily="34" charset="0"/>
                <a:cs typeface="Arial" panose="020B0604020202020204" pitchFamily="34" charset="0"/>
              </a:rPr>
              <a:t>Future developments could enhance the system by incorporating real-time patient monitoring data, expanding its capability to predict treatment responses for rare diseases, and enabling integration with wearable devices for a more holistic, continuous view of patient health, further personalizing and improving healthcare outcomes.</a:t>
            </a:r>
          </a:p>
          <a:p>
            <a:pPr algn="l"/>
            <a:endParaRPr lang="en-US" sz="2600" dirty="0">
              <a:latin typeface="Arial" panose="020B0604020202020204" pitchFamily="34" charset="0"/>
              <a:cs typeface="Arial" panose="020B0604020202020204" pitchFamily="34" charset="0"/>
            </a:endParaRPr>
          </a:p>
        </p:txBody>
      </p:sp>
      <p:sp>
        <p:nvSpPr>
          <p:cNvPr id="1048618"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 xmlns:a16="http://schemas.microsoft.com/office/drawing/2014/main" id="{13B29A91-FD8F-9F05-47CD-C51D1C81E72A}"/>
              </a:ext>
            </a:extLst>
          </p:cNvPr>
          <p:cNvPicPr>
            <a:picLocks noChangeAspect="1"/>
          </p:cNvPicPr>
          <p:nvPr/>
        </p:nvPicPr>
        <p:blipFill>
          <a:blip r:embed="rId2"/>
          <a:stretch>
            <a:fillRect/>
          </a:stretch>
        </p:blipFill>
        <p:spPr>
          <a:xfrm>
            <a:off x="5649790" y="0"/>
            <a:ext cx="4514850" cy="963503"/>
          </a:xfrm>
          <a:prstGeom prst="rect">
            <a:avLst/>
          </a:prstGeom>
        </p:spPr>
      </p:pic>
      <p:pic>
        <p:nvPicPr>
          <p:cNvPr id="5" name="Picture 4">
            <a:extLst>
              <a:ext uri="{FF2B5EF4-FFF2-40B4-BE49-F238E27FC236}">
                <a16:creationId xmlns="" xmlns:a16="http://schemas.microsoft.com/office/drawing/2014/main" id="{41DF8738-4759-C2E8-DC13-B2235047B372}"/>
              </a:ext>
            </a:extLst>
          </p:cNvPr>
          <p:cNvPicPr>
            <a:picLocks noChangeAspect="1"/>
          </p:cNvPicPr>
          <p:nvPr/>
        </p:nvPicPr>
        <p:blipFill>
          <a:blip r:embed="rId3"/>
          <a:stretch>
            <a:fillRect/>
          </a:stretch>
        </p:blipFill>
        <p:spPr>
          <a:xfrm>
            <a:off x="6510389" y="151593"/>
            <a:ext cx="2793651" cy="66031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796</TotalTime>
  <Words>423</Words>
  <Application>Microsoft Office PowerPoint</Application>
  <PresentationFormat>Custom</PresentationFormat>
  <Paragraphs>54</Paragraphs>
  <Slides>11</Slides>
  <Notes>0</Notes>
  <HiddenSlides>0</HiddenSlides>
  <MMClips>1</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PERSONALIZED TREATMENT  RECOMMENDATIONS:  </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PERSONALIZED TREATMENT  RECOMMENDATIONS:</dc:title>
  <dc:creator>RMX2027</dc:creator>
  <cp:lastModifiedBy>lenovo</cp:lastModifiedBy>
  <cp:revision>6</cp:revision>
  <dcterms:created xsi:type="dcterms:W3CDTF">2024-04-15T00:09:03Z</dcterms:created>
  <dcterms:modified xsi:type="dcterms:W3CDTF">2024-11-10T18:30:38Z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8fc33ba699814858a544d8d019f4a722</vt:lpwstr>
  </property>
</Properties>
</file>