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Medium"/>
      <p:regular r:id="rId48"/>
      <p:bold r:id="rId49"/>
      <p:italic r:id="rId50"/>
      <p:boldItalic r:id="rId51"/>
    </p:embeddedFont>
    <p:embeddedFont>
      <p:font typeface="Roboto"/>
      <p:regular r:id="rId52"/>
      <p:bold r:id="rId53"/>
      <p:italic r:id="rId54"/>
      <p:boldItalic r:id="rId55"/>
    </p:embeddedFont>
    <p:embeddedFont>
      <p:font typeface="Lora"/>
      <p:regular r:id="rId56"/>
      <p:bold r:id="rId57"/>
      <p:italic r:id="rId58"/>
      <p:boldItalic r:id="rId59"/>
    </p:embeddedFont>
    <p:embeddedFont>
      <p:font typeface="Quattrocento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8EBEB8-AA68-4C17-A8BE-28E990060980}">
  <a:tblStyle styleId="{838EBEB8-AA68-4C17-A8BE-28E9900609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edium-regular.fntdata"/><Relationship Id="rId47" Type="http://schemas.openxmlformats.org/officeDocument/2006/relationships/slide" Target="slides/slide40.xml"/><Relationship Id="rId49"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3.xml"/><Relationship Id="rId63" Type="http://schemas.openxmlformats.org/officeDocument/2006/relationships/font" Target="fonts/Quattrocento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QuattrocentoSan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boldItalic.fntdata"/><Relationship Id="rId50" Type="http://schemas.openxmlformats.org/officeDocument/2006/relationships/font" Target="fonts/RobotoMedium-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4.xml"/><Relationship Id="rId55" Type="http://schemas.openxmlformats.org/officeDocument/2006/relationships/font" Target="fonts/Roboto-boldItalic.fntdata"/><Relationship Id="rId10" Type="http://schemas.openxmlformats.org/officeDocument/2006/relationships/slide" Target="slides/slide3.xml"/><Relationship Id="rId54" Type="http://schemas.openxmlformats.org/officeDocument/2006/relationships/font" Target="fonts/Roboto-italic.fntdata"/><Relationship Id="rId13" Type="http://schemas.openxmlformats.org/officeDocument/2006/relationships/slide" Target="slides/slide6.xml"/><Relationship Id="rId57" Type="http://schemas.openxmlformats.org/officeDocument/2006/relationships/font" Target="fonts/Lora-bold.fntdata"/><Relationship Id="rId12" Type="http://schemas.openxmlformats.org/officeDocument/2006/relationships/slide" Target="slides/slide5.xml"/><Relationship Id="rId56" Type="http://schemas.openxmlformats.org/officeDocument/2006/relationships/font" Target="fonts/Lora-regular.fntdata"/><Relationship Id="rId15" Type="http://schemas.openxmlformats.org/officeDocument/2006/relationships/slide" Target="slides/slide8.xml"/><Relationship Id="rId59" Type="http://schemas.openxmlformats.org/officeDocument/2006/relationships/font" Target="fonts/Lora-boldItalic.fntdata"/><Relationship Id="rId14" Type="http://schemas.openxmlformats.org/officeDocument/2006/relationships/slide" Target="slides/slide7.xml"/><Relationship Id="rId58" Type="http://schemas.openxmlformats.org/officeDocument/2006/relationships/font" Target="fonts/Lora-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50a63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50a63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53fb819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53fb819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53fb819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53fb81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d9040e7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d9040e7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d9040e79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d9040e79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d9040e7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d9040e7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e45c87ad7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4e45c87ad7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Explain with example box size calculation - we set width = 400px, padding=15px, border=0px, margin=10px. Now the actual size of box(element) will be 450px.</a:t>
            </a:r>
            <a:endParaRPr sz="1100">
              <a:solidFill>
                <a:schemeClr val="dk1"/>
              </a:solidFill>
            </a:endParaRPr>
          </a:p>
          <a:p>
            <a:pPr indent="0" lvl="0" marL="0" rtl="0" algn="l">
              <a:spcBef>
                <a:spcPts val="0"/>
              </a:spcBef>
              <a:spcAft>
                <a:spcPts val="0"/>
              </a:spcAft>
              <a:buSzPts val="1100"/>
              <a:buFont typeface="Arial"/>
              <a:buNone/>
            </a:pPr>
            <a:r>
              <a:rPr lang="en" sz="1100">
                <a:solidFill>
                  <a:schemeClr val="dk1"/>
                </a:solidFill>
              </a:rPr>
              <a:t>Similarly for height, if set 100px, actual will be 150px.</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e45c87ad7_0_3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4e45c87ad7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d53fb81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d53fb81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dd4943ee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dd4943ee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template with participants and explain the things they need to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e45c87ad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e45c87ad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050a636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050a636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dd4943e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dd4943e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dd4943e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dd4943e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dd4943ee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dd4943ee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edb2656d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edb2656d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dd4943ee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dd4943ee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dd4943ee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dd4943e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dd4943ee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dd4943ee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a:t>
            </a:r>
            <a:endParaRPr/>
          </a:p>
          <a:p>
            <a:pPr indent="0" lvl="0" marL="0" rtl="0" algn="l">
              <a:spcBef>
                <a:spcPts val="0"/>
              </a:spcBef>
              <a:spcAft>
                <a:spcPts val="0"/>
              </a:spcAft>
              <a:buClr>
                <a:schemeClr val="dk1"/>
              </a:buClr>
              <a:buSzPts val="1100"/>
              <a:buFont typeface="Arial"/>
              <a:buNone/>
            </a:pPr>
            <a:r>
              <a:rPr lang="en"/>
              <a:t>display: flex;</a:t>
            </a:r>
            <a:endParaRPr/>
          </a:p>
          <a:p>
            <a:pPr indent="0" lvl="0" marL="0" rtl="0" algn="l">
              <a:spcBef>
                <a:spcPts val="0"/>
              </a:spcBef>
              <a:spcAft>
                <a:spcPts val="0"/>
              </a:spcAft>
              <a:buClr>
                <a:schemeClr val="dk1"/>
              </a:buClr>
              <a:buSzPts val="1100"/>
              <a:buFont typeface="Arial"/>
              <a:buNone/>
            </a:pPr>
            <a:r>
              <a:rPr lang="en"/>
              <a:t>    background: #E3FFD2;</a:t>
            </a:r>
            <a:endParaRPr/>
          </a:p>
          <a:p>
            <a:pPr indent="0" lvl="0" marL="0" rtl="0" algn="l">
              <a:spcBef>
                <a:spcPts val="0"/>
              </a:spcBef>
              <a:spcAft>
                <a:spcPts val="0"/>
              </a:spcAft>
              <a:buClr>
                <a:schemeClr val="dk1"/>
              </a:buClr>
              <a:buSzPts val="1100"/>
              <a:buFont typeface="Arial"/>
              <a:buNone/>
            </a:pPr>
            <a:r>
              <a:rPr lang="en"/>
              <a:t>    transition: all 0.5s;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background: linear-gradient(to bottom, white, black);</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e1dce7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e1dce7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e1dce76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4e1dce76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dd4943ee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d4943ee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a995a8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a995a8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dd4943ee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dd4943ee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dd4943ee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dd4943ee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e8541d9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e8541d9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e918a84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e918a84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dd4943ee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dd4943ee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dd4943ee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dd4943ee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dd4943e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4dd4943e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dd4943ee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dd4943ee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4d9040e79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4d9040e79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e1dce76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e1dce76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48522e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148522e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4050a636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050a636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870718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870718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d9040e7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d9040e7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d9040e7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d9040e7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d4943ee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d4943ee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d53fb81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d53fb81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36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3600">
                <a:latin typeface="Lora"/>
                <a:ea typeface="Lora"/>
                <a:cs typeface="Lora"/>
                <a:sym typeface="Lora"/>
              </a:defRPr>
            </a:lvl2pPr>
            <a:lvl3pPr indent="0" lvl="2" rtl="0">
              <a:spcBef>
                <a:spcPts val="0"/>
              </a:spcBef>
              <a:spcAft>
                <a:spcPts val="0"/>
              </a:spcAft>
              <a:buSzPts val="1400"/>
              <a:buFont typeface="Lora"/>
              <a:buNone/>
              <a:defRPr b="1" sz="3600">
                <a:latin typeface="Lora"/>
                <a:ea typeface="Lora"/>
                <a:cs typeface="Lora"/>
                <a:sym typeface="Lora"/>
              </a:defRPr>
            </a:lvl3pPr>
            <a:lvl4pPr indent="0" lvl="3" rtl="0">
              <a:spcBef>
                <a:spcPts val="0"/>
              </a:spcBef>
              <a:spcAft>
                <a:spcPts val="0"/>
              </a:spcAft>
              <a:buSzPts val="1400"/>
              <a:buFont typeface="Lora"/>
              <a:buNone/>
              <a:defRPr b="1" sz="3600">
                <a:latin typeface="Lora"/>
                <a:ea typeface="Lora"/>
                <a:cs typeface="Lora"/>
                <a:sym typeface="Lora"/>
              </a:defRPr>
            </a:lvl4pPr>
            <a:lvl5pPr indent="0" lvl="4" rtl="0">
              <a:spcBef>
                <a:spcPts val="0"/>
              </a:spcBef>
              <a:spcAft>
                <a:spcPts val="0"/>
              </a:spcAft>
              <a:buSzPts val="1400"/>
              <a:buFont typeface="Lora"/>
              <a:buNone/>
              <a:defRPr b="1" sz="3600">
                <a:latin typeface="Lora"/>
                <a:ea typeface="Lora"/>
                <a:cs typeface="Lora"/>
                <a:sym typeface="Lora"/>
              </a:defRPr>
            </a:lvl5pPr>
            <a:lvl6pPr indent="0" lvl="5" rtl="0">
              <a:spcBef>
                <a:spcPts val="0"/>
              </a:spcBef>
              <a:spcAft>
                <a:spcPts val="0"/>
              </a:spcAft>
              <a:buSzPts val="1400"/>
              <a:buFont typeface="Lora"/>
              <a:buNone/>
              <a:defRPr b="1" sz="3600">
                <a:latin typeface="Lora"/>
                <a:ea typeface="Lora"/>
                <a:cs typeface="Lora"/>
                <a:sym typeface="Lora"/>
              </a:defRPr>
            </a:lvl6pPr>
            <a:lvl7pPr indent="0" lvl="6" rtl="0">
              <a:spcBef>
                <a:spcPts val="0"/>
              </a:spcBef>
              <a:spcAft>
                <a:spcPts val="0"/>
              </a:spcAft>
              <a:buSzPts val="1400"/>
              <a:buFont typeface="Lora"/>
              <a:buNone/>
              <a:defRPr b="1" sz="3600">
                <a:latin typeface="Lora"/>
                <a:ea typeface="Lora"/>
                <a:cs typeface="Lora"/>
                <a:sym typeface="Lora"/>
              </a:defRPr>
            </a:lvl7pPr>
            <a:lvl8pPr indent="0" lvl="7" rtl="0">
              <a:spcBef>
                <a:spcPts val="0"/>
              </a:spcBef>
              <a:spcAft>
                <a:spcPts val="0"/>
              </a:spcAft>
              <a:buSzPts val="1400"/>
              <a:buFont typeface="Lora"/>
              <a:buNone/>
              <a:defRPr b="1" sz="3600">
                <a:latin typeface="Lora"/>
                <a:ea typeface="Lora"/>
                <a:cs typeface="Lora"/>
                <a:sym typeface="Lora"/>
              </a:defRPr>
            </a:lvl8pPr>
            <a:lvl9pPr indent="0" lvl="8" rtl="0">
              <a:spcBef>
                <a:spcPts val="0"/>
              </a:spcBef>
              <a:spcAft>
                <a:spcPts val="0"/>
              </a:spcAft>
              <a:buSzPts val="1400"/>
              <a:buFont typeface="Lora"/>
              <a:buNone/>
              <a:defRPr b="1" sz="3600">
                <a:latin typeface="Lora"/>
                <a:ea typeface="Lora"/>
                <a:cs typeface="Lora"/>
                <a:sym typeface="Lora"/>
              </a:defRPr>
            </a:lvl9pPr>
          </a:lstStyle>
          <a:p/>
        </p:txBody>
      </p:sp>
      <p:cxnSp>
        <p:nvCxnSpPr>
          <p:cNvPr id="55" name="Google Shape;55;p14"/>
          <p:cNvCxnSpPr/>
          <p:nvPr/>
        </p:nvCxnSpPr>
        <p:spPr>
          <a:xfrm>
            <a:off x="-6025" y="3676511"/>
            <a:ext cx="9162000" cy="0"/>
          </a:xfrm>
          <a:prstGeom prst="straightConnector1">
            <a:avLst/>
          </a:prstGeom>
          <a:noFill/>
          <a:ln cap="flat" cmpd="sng" w="9525">
            <a:solidFill>
              <a:srgbClr val="000000"/>
            </a:solidFill>
            <a:prstDash val="solid"/>
            <a:round/>
            <a:headEnd len="sm" w="sm" type="none"/>
            <a:tailEnd len="sm" w="sm" type="none"/>
          </a:ln>
        </p:spPr>
      </p:cxnSp>
      <p:sp>
        <p:nvSpPr>
          <p:cNvPr id="56" name="Google Shape;56;p14"/>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7" name="Shape 57"/>
        <p:cNvGrpSpPr/>
        <p:nvPr/>
      </p:nvGrpSpPr>
      <p:grpSpPr>
        <a:xfrm>
          <a:off x="0" y="0"/>
          <a:ext cx="0" cy="0"/>
          <a:chOff x="0" y="0"/>
          <a:chExt cx="0" cy="0"/>
        </a:xfrm>
      </p:grpSpPr>
      <p:sp>
        <p:nvSpPr>
          <p:cNvPr id="58" name="Google Shape;58;p15"/>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
        <p:nvSpPr>
          <p:cNvPr id="59" name="Google Shape;59;p15"/>
          <p:cNvSpPr txBox="1"/>
          <p:nvPr>
            <p:ph idx="1" type="body"/>
          </p:nvPr>
        </p:nvSpPr>
        <p:spPr>
          <a:xfrm>
            <a:off x="1076450" y="1009100"/>
            <a:ext cx="3425400" cy="3231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9pPr>
          </a:lstStyle>
          <a:p/>
        </p:txBody>
      </p:sp>
      <p:sp>
        <p:nvSpPr>
          <p:cNvPr id="60" name="Google Shape;60;p15"/>
          <p:cNvSpPr txBox="1"/>
          <p:nvPr>
            <p:ph idx="2" type="body"/>
          </p:nvPr>
        </p:nvSpPr>
        <p:spPr>
          <a:xfrm>
            <a:off x="4708116" y="1009100"/>
            <a:ext cx="3425400" cy="3231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9pPr>
          </a:lstStyle>
          <a:p/>
        </p:txBody>
      </p:sp>
      <p:cxnSp>
        <p:nvCxnSpPr>
          <p:cNvPr id="61" name="Google Shape;61;p15"/>
          <p:cNvCxnSpPr/>
          <p:nvPr/>
        </p:nvCxnSpPr>
        <p:spPr>
          <a:xfrm>
            <a:off x="-20775" y="522125"/>
            <a:ext cx="1091700" cy="0"/>
          </a:xfrm>
          <a:prstGeom prst="straightConnector1">
            <a:avLst/>
          </a:prstGeom>
          <a:noFill/>
          <a:ln cap="flat" cmpd="sng" w="9525">
            <a:solidFill>
              <a:srgbClr val="CCCCCC"/>
            </a:solidFill>
            <a:prstDash val="solid"/>
            <a:round/>
            <a:headEnd len="sm" w="sm" type="none"/>
            <a:tailEnd len="sm" w="sm" type="none"/>
          </a:ln>
        </p:spPr>
      </p:cxnSp>
      <p:sp>
        <p:nvSpPr>
          <p:cNvPr id="62" name="Google Shape;62;p15"/>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4888114" y="522125"/>
            <a:ext cx="42558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Completely blank">
    <p:spTree>
      <p:nvGrpSpPr>
        <p:cNvPr id="64" name="Shape 6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65" name="Shape 65"/>
        <p:cNvGrpSpPr/>
        <p:nvPr/>
      </p:nvGrpSpPr>
      <p:grpSpPr>
        <a:xfrm>
          <a:off x="0" y="0"/>
          <a:ext cx="0" cy="0"/>
          <a:chOff x="0" y="0"/>
          <a:chExt cx="0" cy="0"/>
        </a:xfrm>
      </p:grpSpPr>
      <p:sp>
        <p:nvSpPr>
          <p:cNvPr id="66" name="Google Shape;66;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2400"/>
              <a:buFont typeface="Quattrocento Sans"/>
              <a:buNone/>
              <a:defRPr b="0" i="0" sz="1400" u="none" cap="none" strike="noStrike">
                <a:solidFill>
                  <a:srgbClr val="000000"/>
                </a:solidFill>
                <a:highlight>
                  <a:srgbClr val="FFCD00"/>
                </a:highlight>
                <a:latin typeface="Quattrocento Sans"/>
                <a:ea typeface="Quattrocento Sans"/>
                <a:cs typeface="Quattrocento Sans"/>
                <a:sym typeface="Quattrocento Sans"/>
              </a:defRPr>
            </a:lvl1pPr>
            <a:lvl2pPr indent="0" lvl="1" marL="4572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2pPr>
            <a:lvl3pPr indent="0" lvl="2" marL="9144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3pPr>
            <a:lvl4pPr indent="0" lvl="3" marL="13716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4pPr>
            <a:lvl5pPr indent="0" lvl="4" marL="18288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5pPr>
            <a:lvl6pPr indent="0" lvl="5" marL="22860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6pPr>
            <a:lvl7pPr indent="0" lvl="6" marL="27432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7pPr>
            <a:lvl8pPr indent="0" lvl="7" marL="32004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8pPr>
            <a:lvl9pPr indent="0" lvl="8" marL="3657600" marR="0" rtl="0" algn="l">
              <a:lnSpc>
                <a:spcPct val="100000"/>
              </a:lnSpc>
              <a:spcBef>
                <a:spcPts val="0"/>
              </a:spcBef>
              <a:spcAft>
                <a:spcPts val="0"/>
              </a:spcAft>
              <a:buClr>
                <a:schemeClr val="dk2"/>
              </a:buClr>
              <a:buSzPts val="1400"/>
              <a:buFont typeface="Quattrocento Sans"/>
              <a:buNone/>
              <a:defRPr b="0" i="0" sz="1400" u="none" cap="none" strike="noStrike">
                <a:solidFill>
                  <a:schemeClr val="dk2"/>
                </a:solidFill>
                <a:highlight>
                  <a:srgbClr val="FFCD00"/>
                </a:highlight>
                <a:latin typeface="Quattrocento Sans"/>
                <a:ea typeface="Quattrocento Sans"/>
                <a:cs typeface="Quattrocento Sans"/>
                <a:sym typeface="Quattrocento Sans"/>
              </a:defRPr>
            </a:lvl9pPr>
          </a:lstStyle>
          <a:p/>
        </p:txBody>
      </p:sp>
      <p:cxnSp>
        <p:nvCxnSpPr>
          <p:cNvPr id="67" name="Google Shape;67;p17"/>
          <p:cNvCxnSpPr/>
          <p:nvPr/>
        </p:nvCxnSpPr>
        <p:spPr>
          <a:xfrm>
            <a:off x="-6025" y="2571761"/>
            <a:ext cx="1984500" cy="0"/>
          </a:xfrm>
          <a:prstGeom prst="straightConnector1">
            <a:avLst/>
          </a:prstGeom>
          <a:noFill/>
          <a:ln cap="flat" cmpd="sng" w="9525">
            <a:solidFill>
              <a:srgbClr val="CCCCCC"/>
            </a:solidFill>
            <a:prstDash val="solid"/>
            <a:round/>
            <a:headEnd len="sm" w="sm" type="none"/>
            <a:tailEnd len="sm" w="sm" type="none"/>
          </a:ln>
        </p:spPr>
      </p:cxnSp>
      <p:sp>
        <p:nvSpPr>
          <p:cNvPr id="68" name="Google Shape;68;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3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3000">
                <a:latin typeface="Lora"/>
                <a:ea typeface="Lora"/>
                <a:cs typeface="Lora"/>
                <a:sym typeface="Lora"/>
              </a:defRPr>
            </a:lvl2pPr>
            <a:lvl3pPr indent="0" lvl="2" rtl="0">
              <a:spcBef>
                <a:spcPts val="0"/>
              </a:spcBef>
              <a:spcAft>
                <a:spcPts val="0"/>
              </a:spcAft>
              <a:buSzPts val="1400"/>
              <a:buFont typeface="Lora"/>
              <a:buNone/>
              <a:defRPr b="1" sz="3000">
                <a:latin typeface="Lora"/>
                <a:ea typeface="Lora"/>
                <a:cs typeface="Lora"/>
                <a:sym typeface="Lora"/>
              </a:defRPr>
            </a:lvl3pPr>
            <a:lvl4pPr indent="0" lvl="3" rtl="0">
              <a:spcBef>
                <a:spcPts val="0"/>
              </a:spcBef>
              <a:spcAft>
                <a:spcPts val="0"/>
              </a:spcAft>
              <a:buSzPts val="1400"/>
              <a:buFont typeface="Lora"/>
              <a:buNone/>
              <a:defRPr b="1" sz="3000">
                <a:latin typeface="Lora"/>
                <a:ea typeface="Lora"/>
                <a:cs typeface="Lora"/>
                <a:sym typeface="Lora"/>
              </a:defRPr>
            </a:lvl4pPr>
            <a:lvl5pPr indent="0" lvl="4" rtl="0">
              <a:spcBef>
                <a:spcPts val="0"/>
              </a:spcBef>
              <a:spcAft>
                <a:spcPts val="0"/>
              </a:spcAft>
              <a:buSzPts val="1400"/>
              <a:buFont typeface="Lora"/>
              <a:buNone/>
              <a:defRPr b="1" sz="3000">
                <a:latin typeface="Lora"/>
                <a:ea typeface="Lora"/>
                <a:cs typeface="Lora"/>
                <a:sym typeface="Lora"/>
              </a:defRPr>
            </a:lvl5pPr>
            <a:lvl6pPr indent="0" lvl="5" rtl="0">
              <a:spcBef>
                <a:spcPts val="0"/>
              </a:spcBef>
              <a:spcAft>
                <a:spcPts val="0"/>
              </a:spcAft>
              <a:buSzPts val="1400"/>
              <a:buFont typeface="Lora"/>
              <a:buNone/>
              <a:defRPr b="1" sz="3000">
                <a:latin typeface="Lora"/>
                <a:ea typeface="Lora"/>
                <a:cs typeface="Lora"/>
                <a:sym typeface="Lora"/>
              </a:defRPr>
            </a:lvl6pPr>
            <a:lvl7pPr indent="0" lvl="6" rtl="0">
              <a:spcBef>
                <a:spcPts val="0"/>
              </a:spcBef>
              <a:spcAft>
                <a:spcPts val="0"/>
              </a:spcAft>
              <a:buSzPts val="1400"/>
              <a:buFont typeface="Lora"/>
              <a:buNone/>
              <a:defRPr b="1" sz="3000">
                <a:latin typeface="Lora"/>
                <a:ea typeface="Lora"/>
                <a:cs typeface="Lora"/>
                <a:sym typeface="Lora"/>
              </a:defRPr>
            </a:lvl7pPr>
            <a:lvl8pPr indent="0" lvl="7" rtl="0">
              <a:spcBef>
                <a:spcPts val="0"/>
              </a:spcBef>
              <a:spcAft>
                <a:spcPts val="0"/>
              </a:spcAft>
              <a:buSzPts val="1400"/>
              <a:buFont typeface="Lora"/>
              <a:buNone/>
              <a:defRPr b="1" sz="3000">
                <a:latin typeface="Lora"/>
                <a:ea typeface="Lora"/>
                <a:cs typeface="Lora"/>
                <a:sym typeface="Lora"/>
              </a:defRPr>
            </a:lvl8pPr>
            <a:lvl9pPr indent="0" lvl="8" rtl="0">
              <a:spcBef>
                <a:spcPts val="0"/>
              </a:spcBef>
              <a:spcAft>
                <a:spcPts val="0"/>
              </a:spcAft>
              <a:buSzPts val="1400"/>
              <a:buFont typeface="Lora"/>
              <a:buNone/>
              <a:defRPr b="1" sz="3000">
                <a:latin typeface="Lora"/>
                <a:ea typeface="Lora"/>
                <a:cs typeface="Lora"/>
                <a:sym typeface="Lora"/>
              </a:defRPr>
            </a:lvl9pPr>
          </a:lstStyle>
          <a:p/>
        </p:txBody>
      </p:sp>
      <p:cxnSp>
        <p:nvCxnSpPr>
          <p:cNvPr id="70" name="Google Shape;70;p17"/>
          <p:cNvCxnSpPr/>
          <p:nvPr/>
        </p:nvCxnSpPr>
        <p:spPr>
          <a:xfrm>
            <a:off x="5621475" y="2566550"/>
            <a:ext cx="3528600" cy="51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71" name="Shape 71"/>
        <p:cNvGrpSpPr/>
        <p:nvPr/>
      </p:nvGrpSpPr>
      <p:grpSpPr>
        <a:xfrm>
          <a:off x="0" y="0"/>
          <a:ext cx="0" cy="0"/>
          <a:chOff x="0" y="0"/>
          <a:chExt cx="0" cy="0"/>
        </a:xfrm>
      </p:grpSpPr>
      <p:sp>
        <p:nvSpPr>
          <p:cNvPr id="72" name="Google Shape;72;p1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lstStyle>
            <a:lvl1pPr indent="-381000" lvl="0" marL="457200" marR="0" rtl="0" algn="ctr">
              <a:lnSpc>
                <a:spcPct val="100000"/>
              </a:lnSpc>
              <a:spcBef>
                <a:spcPts val="0"/>
              </a:spcBef>
              <a:spcAft>
                <a:spcPts val="0"/>
              </a:spcAft>
              <a:buClr>
                <a:srgbClr val="FFCD00"/>
              </a:buClr>
              <a:buSzPts val="2400"/>
              <a:buFont typeface="Lora"/>
              <a:buChar char="◉"/>
              <a:defRPr b="0" i="1" sz="2400" u="none" cap="none" strike="noStrike">
                <a:solidFill>
                  <a:srgbClr val="000000"/>
                </a:solidFill>
                <a:latin typeface="Lora"/>
                <a:ea typeface="Lora"/>
                <a:cs typeface="Lora"/>
                <a:sym typeface="Lora"/>
              </a:defRPr>
            </a:lvl1pPr>
            <a:lvl2pPr indent="-228600" lvl="1" marL="914400" marR="0" rtl="0" algn="ctr">
              <a:lnSpc>
                <a:spcPct val="100000"/>
              </a:lnSpc>
              <a:spcBef>
                <a:spcPts val="0"/>
              </a:spcBef>
              <a:spcAft>
                <a:spcPts val="0"/>
              </a:spcAft>
              <a:buClr>
                <a:srgbClr val="FFCD00"/>
              </a:buClr>
              <a:buSzPts val="1400"/>
              <a:buFont typeface="Lora"/>
              <a:buNone/>
              <a:defRPr b="0" i="1" sz="2000" u="none" cap="none" strike="noStrike">
                <a:solidFill>
                  <a:srgbClr val="000000"/>
                </a:solidFill>
                <a:latin typeface="Lora"/>
                <a:ea typeface="Lora"/>
                <a:cs typeface="Lora"/>
                <a:sym typeface="Lora"/>
              </a:defRPr>
            </a:lvl2pPr>
            <a:lvl3pPr indent="-228600" lvl="2" marL="1371600" marR="0" rtl="0" algn="ctr">
              <a:lnSpc>
                <a:spcPct val="100000"/>
              </a:lnSpc>
              <a:spcBef>
                <a:spcPts val="0"/>
              </a:spcBef>
              <a:spcAft>
                <a:spcPts val="0"/>
              </a:spcAft>
              <a:buClr>
                <a:srgbClr val="FFCD00"/>
              </a:buClr>
              <a:buSzPts val="1400"/>
              <a:buFont typeface="Lora"/>
              <a:buNone/>
              <a:defRPr b="0" i="1" sz="2000" u="none" cap="none" strike="noStrike">
                <a:solidFill>
                  <a:srgbClr val="000000"/>
                </a:solidFill>
                <a:latin typeface="Lora"/>
                <a:ea typeface="Lora"/>
                <a:cs typeface="Lora"/>
                <a:sym typeface="Lora"/>
              </a:defRPr>
            </a:lvl3pPr>
            <a:lvl4pPr indent="-228600" lvl="3" marL="18288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4pPr>
            <a:lvl5pPr indent="-228600" lvl="4" marL="22860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5pPr>
            <a:lvl6pPr indent="-228600" lvl="5" marL="27432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6pPr>
            <a:lvl7pPr indent="-228600" lvl="6" marL="32004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7pPr>
            <a:lvl8pPr indent="-228600" lvl="7" marL="36576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8pPr>
            <a:lvl9pPr indent="-228600" lvl="8" marL="4114800" marR="0" rtl="0" algn="ctr">
              <a:lnSpc>
                <a:spcPct val="100000"/>
              </a:lnSpc>
              <a:spcBef>
                <a:spcPts val="0"/>
              </a:spcBef>
              <a:spcAft>
                <a:spcPts val="0"/>
              </a:spcAft>
              <a:buClr>
                <a:srgbClr val="FFCD00"/>
              </a:buClr>
              <a:buSzPts val="1400"/>
              <a:buFont typeface="Lora"/>
              <a:buNone/>
              <a:defRPr b="0" i="1" sz="2400" u="none" cap="none" strike="noStrike">
                <a:solidFill>
                  <a:srgbClr val="000000"/>
                </a:solidFill>
                <a:latin typeface="Lora"/>
                <a:ea typeface="Lora"/>
                <a:cs typeface="Lora"/>
                <a:sym typeface="Lora"/>
              </a:defRPr>
            </a:lvl9pPr>
          </a:lstStyle>
          <a:p/>
        </p:txBody>
      </p:sp>
      <p:cxnSp>
        <p:nvCxnSpPr>
          <p:cNvPr id="73" name="Google Shape;73;p18"/>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74" name="Google Shape;74;p18"/>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txBox="1"/>
          <p:nvPr/>
        </p:nvSpPr>
        <p:spPr>
          <a:xfrm>
            <a:off x="3593400" y="341265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Lora"/>
              <a:buNone/>
            </a:pPr>
            <a:r>
              <a:rPr b="1" i="0" lang="en" sz="3600" u="none" cap="none" strike="noStrike">
                <a:solidFill>
                  <a:srgbClr val="000000"/>
                </a:solidFill>
                <a:latin typeface="Lora"/>
                <a:ea typeface="Lora"/>
                <a:cs typeface="Lora"/>
                <a:sym typeface="Lora"/>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6" name="Shape 76"/>
        <p:cNvGrpSpPr/>
        <p:nvPr/>
      </p:nvGrpSpPr>
      <p:grpSpPr>
        <a:xfrm>
          <a:off x="0" y="0"/>
          <a:ext cx="0" cy="0"/>
          <a:chOff x="0" y="0"/>
          <a:chExt cx="0" cy="0"/>
        </a:xfrm>
      </p:grpSpPr>
      <p:cxnSp>
        <p:nvCxnSpPr>
          <p:cNvPr id="77" name="Google Shape;77;p19"/>
          <p:cNvCxnSpPr/>
          <p:nvPr/>
        </p:nvCxnSpPr>
        <p:spPr>
          <a:xfrm>
            <a:off x="0" y="522125"/>
            <a:ext cx="1071000" cy="0"/>
          </a:xfrm>
          <a:prstGeom prst="straightConnector1">
            <a:avLst/>
          </a:prstGeom>
          <a:noFill/>
          <a:ln cap="flat" cmpd="sng" w="9525">
            <a:solidFill>
              <a:srgbClr val="CCCCCC"/>
            </a:solidFill>
            <a:prstDash val="solid"/>
            <a:round/>
            <a:headEnd len="sm" w="sm" type="none"/>
            <a:tailEnd len="sm" w="sm" type="none"/>
          </a:ln>
        </p:spPr>
      </p:cxnSp>
      <p:sp>
        <p:nvSpPr>
          <p:cNvPr id="78" name="Google Shape;78;p19"/>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highlight>
                  <a:srgbClr val="FFFFFF"/>
                </a:highlight>
                <a:latin typeface="Lora"/>
                <a:ea typeface="Lora"/>
                <a:cs typeface="Lora"/>
                <a:sym typeface="Lora"/>
              </a:defRPr>
            </a:lvl2pPr>
            <a:lvl3pPr indent="0" lvl="2" rtl="0">
              <a:spcBef>
                <a:spcPts val="0"/>
              </a:spcBef>
              <a:spcAft>
                <a:spcPts val="0"/>
              </a:spcAft>
              <a:buSzPts val="1400"/>
              <a:buFont typeface="Lora"/>
              <a:buNone/>
              <a:defRPr b="1" sz="2000">
                <a:highlight>
                  <a:srgbClr val="FFFFFF"/>
                </a:highlight>
                <a:latin typeface="Lora"/>
                <a:ea typeface="Lora"/>
                <a:cs typeface="Lora"/>
                <a:sym typeface="Lora"/>
              </a:defRPr>
            </a:lvl3pPr>
            <a:lvl4pPr indent="0" lvl="3" rtl="0">
              <a:spcBef>
                <a:spcPts val="0"/>
              </a:spcBef>
              <a:spcAft>
                <a:spcPts val="0"/>
              </a:spcAft>
              <a:buSzPts val="1400"/>
              <a:buFont typeface="Lora"/>
              <a:buNone/>
              <a:defRPr b="1" sz="2000">
                <a:highlight>
                  <a:srgbClr val="FFFFFF"/>
                </a:highlight>
                <a:latin typeface="Lora"/>
                <a:ea typeface="Lora"/>
                <a:cs typeface="Lora"/>
                <a:sym typeface="Lora"/>
              </a:defRPr>
            </a:lvl4pPr>
            <a:lvl5pPr indent="0" lvl="4" rtl="0">
              <a:spcBef>
                <a:spcPts val="0"/>
              </a:spcBef>
              <a:spcAft>
                <a:spcPts val="0"/>
              </a:spcAft>
              <a:buSzPts val="1400"/>
              <a:buFont typeface="Lora"/>
              <a:buNone/>
              <a:defRPr b="1" sz="2000">
                <a:highlight>
                  <a:srgbClr val="FFFFFF"/>
                </a:highlight>
                <a:latin typeface="Lora"/>
                <a:ea typeface="Lora"/>
                <a:cs typeface="Lora"/>
                <a:sym typeface="Lora"/>
              </a:defRPr>
            </a:lvl5pPr>
            <a:lvl6pPr indent="0" lvl="5" rtl="0">
              <a:spcBef>
                <a:spcPts val="0"/>
              </a:spcBef>
              <a:spcAft>
                <a:spcPts val="0"/>
              </a:spcAft>
              <a:buSzPts val="1400"/>
              <a:buFont typeface="Lora"/>
              <a:buNone/>
              <a:defRPr b="1" sz="2000">
                <a:highlight>
                  <a:srgbClr val="FFFFFF"/>
                </a:highlight>
                <a:latin typeface="Lora"/>
                <a:ea typeface="Lora"/>
                <a:cs typeface="Lora"/>
                <a:sym typeface="Lora"/>
              </a:defRPr>
            </a:lvl6pPr>
            <a:lvl7pPr indent="0" lvl="6" rtl="0">
              <a:spcBef>
                <a:spcPts val="0"/>
              </a:spcBef>
              <a:spcAft>
                <a:spcPts val="0"/>
              </a:spcAft>
              <a:buSzPts val="1400"/>
              <a:buFont typeface="Lora"/>
              <a:buNone/>
              <a:defRPr b="1" sz="2000">
                <a:highlight>
                  <a:srgbClr val="FFFFFF"/>
                </a:highlight>
                <a:latin typeface="Lora"/>
                <a:ea typeface="Lora"/>
                <a:cs typeface="Lora"/>
                <a:sym typeface="Lora"/>
              </a:defRPr>
            </a:lvl7pPr>
            <a:lvl8pPr indent="0" lvl="7" rtl="0">
              <a:spcBef>
                <a:spcPts val="0"/>
              </a:spcBef>
              <a:spcAft>
                <a:spcPts val="0"/>
              </a:spcAft>
              <a:buSzPts val="1400"/>
              <a:buFont typeface="Lora"/>
              <a:buNone/>
              <a:defRPr b="1" sz="2000">
                <a:highlight>
                  <a:srgbClr val="FFFFFF"/>
                </a:highlight>
                <a:latin typeface="Lora"/>
                <a:ea typeface="Lora"/>
                <a:cs typeface="Lora"/>
                <a:sym typeface="Lora"/>
              </a:defRPr>
            </a:lvl8pPr>
            <a:lvl9pPr indent="0" lvl="8" rtl="0">
              <a:spcBef>
                <a:spcPts val="0"/>
              </a:spcBef>
              <a:spcAft>
                <a:spcPts val="0"/>
              </a:spcAft>
              <a:buSzPts val="1400"/>
              <a:buFont typeface="Lora"/>
              <a:buNone/>
              <a:defRPr b="1" sz="2000">
                <a:highlight>
                  <a:srgbClr val="FFFFFF"/>
                </a:highlight>
                <a:latin typeface="Lora"/>
                <a:ea typeface="Lora"/>
                <a:cs typeface="Lora"/>
                <a:sym typeface="Lora"/>
              </a:defRPr>
            </a:lvl9pPr>
          </a:lstStyle>
          <a:p/>
        </p:txBody>
      </p:sp>
      <p:sp>
        <p:nvSpPr>
          <p:cNvPr id="80" name="Google Shape;80;p19"/>
          <p:cNvSpPr txBox="1"/>
          <p:nvPr>
            <p:ph idx="1" type="body"/>
          </p:nvPr>
        </p:nvSpPr>
        <p:spPr>
          <a:xfrm>
            <a:off x="1076450" y="1006870"/>
            <a:ext cx="6809700" cy="3112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81" name="Google Shape;81;p19"/>
          <p:cNvCxnSpPr/>
          <p:nvPr/>
        </p:nvCxnSpPr>
        <p:spPr>
          <a:xfrm>
            <a:off x="4960850" y="522125"/>
            <a:ext cx="42144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82" name="Shape 82"/>
        <p:cNvGrpSpPr/>
        <p:nvPr/>
      </p:nvGrpSpPr>
      <p:grpSpPr>
        <a:xfrm>
          <a:off x="0" y="0"/>
          <a:ext cx="0" cy="0"/>
          <a:chOff x="0" y="0"/>
          <a:chExt cx="0" cy="0"/>
        </a:xfrm>
      </p:grpSpPr>
      <p:sp>
        <p:nvSpPr>
          <p:cNvPr id="83" name="Google Shape;83;p20"/>
          <p:cNvSpPr txBox="1"/>
          <p:nvPr>
            <p:ph type="title"/>
          </p:nvPr>
        </p:nvSpPr>
        <p:spPr>
          <a:xfrm>
            <a:off x="1076450" y="313068"/>
            <a:ext cx="38784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
        <p:nvSpPr>
          <p:cNvPr id="84" name="Google Shape;84;p20"/>
          <p:cNvSpPr txBox="1"/>
          <p:nvPr>
            <p:ph idx="1" type="body"/>
          </p:nvPr>
        </p:nvSpPr>
        <p:spPr>
          <a:xfrm>
            <a:off x="1076450"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85" name="Google Shape;85;p20"/>
          <p:cNvSpPr txBox="1"/>
          <p:nvPr>
            <p:ph idx="2" type="body"/>
          </p:nvPr>
        </p:nvSpPr>
        <p:spPr>
          <a:xfrm>
            <a:off x="3530111"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86" name="Google Shape;86;p20"/>
          <p:cNvSpPr txBox="1"/>
          <p:nvPr>
            <p:ph idx="3" type="body"/>
          </p:nvPr>
        </p:nvSpPr>
        <p:spPr>
          <a:xfrm>
            <a:off x="5983773" y="1041475"/>
            <a:ext cx="2334000" cy="3122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87" name="Google Shape;87;p20"/>
          <p:cNvCxnSpPr/>
          <p:nvPr/>
        </p:nvCxnSpPr>
        <p:spPr>
          <a:xfrm>
            <a:off x="-10400" y="522125"/>
            <a:ext cx="1081500" cy="0"/>
          </a:xfrm>
          <a:prstGeom prst="straightConnector1">
            <a:avLst/>
          </a:prstGeom>
          <a:noFill/>
          <a:ln cap="flat" cmpd="sng" w="9525">
            <a:solidFill>
              <a:srgbClr val="CCCCCC"/>
            </a:solidFill>
            <a:prstDash val="solid"/>
            <a:round/>
            <a:headEnd len="sm" w="sm" type="none"/>
            <a:tailEnd len="sm" w="sm" type="none"/>
          </a:ln>
        </p:spPr>
      </p:cxnSp>
      <p:sp>
        <p:nvSpPr>
          <p:cNvPr id="88" name="Google Shape;88;p20"/>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20"/>
          <p:cNvCxnSpPr/>
          <p:nvPr/>
        </p:nvCxnSpPr>
        <p:spPr>
          <a:xfrm>
            <a:off x="4960850" y="522125"/>
            <a:ext cx="41937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0" name="Shape 90"/>
        <p:cNvGrpSpPr/>
        <p:nvPr/>
      </p:nvGrpSpPr>
      <p:grpSpPr>
        <a:xfrm>
          <a:off x="0" y="0"/>
          <a:ext cx="0" cy="0"/>
          <a:chOff x="0" y="0"/>
          <a:chExt cx="0" cy="0"/>
        </a:xfrm>
      </p:grpSpPr>
      <p:cxnSp>
        <p:nvCxnSpPr>
          <p:cNvPr id="91" name="Google Shape;91;p21"/>
          <p:cNvCxnSpPr/>
          <p:nvPr/>
        </p:nvCxnSpPr>
        <p:spPr>
          <a:xfrm>
            <a:off x="-6025" y="4513728"/>
            <a:ext cx="9162000" cy="0"/>
          </a:xfrm>
          <a:prstGeom prst="straightConnector1">
            <a:avLst/>
          </a:prstGeom>
          <a:noFill/>
          <a:ln cap="flat" cmpd="sng" w="9525">
            <a:solidFill>
              <a:srgbClr val="CCCCCC"/>
            </a:solidFill>
            <a:prstDash val="solid"/>
            <a:round/>
            <a:headEnd len="sm" w="sm" type="none"/>
            <a:tailEnd len="sm" w="sm" type="none"/>
          </a:ln>
        </p:spPr>
      </p:cxnSp>
      <p:sp>
        <p:nvSpPr>
          <p:cNvPr id="92" name="Google Shape;92;p21"/>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22"/>
          <p:cNvSpPr txBox="1"/>
          <p:nvPr>
            <p:ph type="title"/>
          </p:nvPr>
        </p:nvSpPr>
        <p:spPr>
          <a:xfrm>
            <a:off x="1076450" y="327525"/>
            <a:ext cx="30696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cxnSp>
        <p:nvCxnSpPr>
          <p:cNvPr id="95" name="Google Shape;95;p22"/>
          <p:cNvCxnSpPr/>
          <p:nvPr/>
        </p:nvCxnSpPr>
        <p:spPr>
          <a:xfrm>
            <a:off x="0" y="522125"/>
            <a:ext cx="1071000" cy="0"/>
          </a:xfrm>
          <a:prstGeom prst="straightConnector1">
            <a:avLst/>
          </a:prstGeom>
          <a:noFill/>
          <a:ln cap="flat" cmpd="sng" w="9525">
            <a:solidFill>
              <a:srgbClr val="CCCCCC"/>
            </a:solidFill>
            <a:prstDash val="solid"/>
            <a:round/>
            <a:headEnd len="sm" w="sm" type="none"/>
            <a:tailEnd len="sm" w="sm" type="none"/>
          </a:ln>
        </p:spPr>
      </p:cxnSp>
      <p:sp>
        <p:nvSpPr>
          <p:cNvPr id="96" name="Google Shape;96;p22"/>
          <p:cNvSpPr/>
          <p:nvPr/>
        </p:nvSpPr>
        <p:spPr>
          <a:xfrm>
            <a:off x="512675" y="319166"/>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22"/>
          <p:cNvCxnSpPr/>
          <p:nvPr/>
        </p:nvCxnSpPr>
        <p:spPr>
          <a:xfrm>
            <a:off x="3865418" y="519550"/>
            <a:ext cx="5289000" cy="27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8" name="Shape 98"/>
        <p:cNvGrpSpPr/>
        <p:nvPr/>
      </p:nvGrpSpPr>
      <p:grpSpPr>
        <a:xfrm>
          <a:off x="0" y="0"/>
          <a:ext cx="0" cy="0"/>
          <a:chOff x="0" y="0"/>
          <a:chExt cx="0" cy="0"/>
        </a:xfrm>
      </p:grpSpPr>
      <p:sp>
        <p:nvSpPr>
          <p:cNvPr id="99" name="Google Shape;99;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lstStyle>
            <a:lvl1pPr indent="-228600" lvl="0" marL="457200" marR="0" rtl="0" algn="ctr">
              <a:lnSpc>
                <a:spcPct val="100000"/>
              </a:lnSpc>
              <a:spcBef>
                <a:spcPts val="360"/>
              </a:spcBef>
              <a:spcAft>
                <a:spcPts val="0"/>
              </a:spcAft>
              <a:buClr>
                <a:srgbClr val="FFCD00"/>
              </a:buClr>
              <a:buSzPts val="2400"/>
              <a:buFont typeface="Lora"/>
              <a:buNone/>
              <a:defRPr b="0" i="1" sz="1400" u="none" cap="none" strike="noStrike">
                <a:solidFill>
                  <a:srgbClr val="000000"/>
                </a:solidFill>
                <a:latin typeface="Lora"/>
                <a:ea typeface="Lora"/>
                <a:cs typeface="Lora"/>
                <a:sym typeface="Lora"/>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cxnSp>
        <p:nvCxnSpPr>
          <p:cNvPr id="100" name="Google Shape;100;p23"/>
          <p:cNvCxnSpPr/>
          <p:nvPr/>
        </p:nvCxnSpPr>
        <p:spPr>
          <a:xfrm>
            <a:off x="-6025" y="4666128"/>
            <a:ext cx="9162000" cy="0"/>
          </a:xfrm>
          <a:prstGeom prst="straightConnector1">
            <a:avLst/>
          </a:prstGeom>
          <a:noFill/>
          <a:ln cap="flat" cmpd="sng" w="9525">
            <a:solidFill>
              <a:srgbClr val="CCCCCC"/>
            </a:solidFill>
            <a:prstDash val="solid"/>
            <a:round/>
            <a:headEnd len="sm" w="sm" type="none"/>
            <a:tailEnd len="sm" w="sm" type="none"/>
          </a:ln>
        </p:spPr>
      </p:cxnSp>
      <p:sp>
        <p:nvSpPr>
          <p:cNvPr id="101" name="Google Shape;101;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14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4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1381250" y="937116"/>
            <a:ext cx="6809700" cy="435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Lora"/>
              <a:buNone/>
              <a:defRPr b="1" i="0" sz="2000" u="none" cap="none" strike="noStrike">
                <a:solidFill>
                  <a:srgbClr val="000000"/>
                </a:solidFill>
                <a:latin typeface="Lora"/>
                <a:ea typeface="Lora"/>
                <a:cs typeface="Lora"/>
                <a:sym typeface="Lora"/>
              </a:defRPr>
            </a:lvl1pPr>
            <a:lvl2pPr indent="0" lvl="1" rtl="0">
              <a:spcBef>
                <a:spcPts val="0"/>
              </a:spcBef>
              <a:spcAft>
                <a:spcPts val="0"/>
              </a:spcAft>
              <a:buSzPts val="1400"/>
              <a:buFont typeface="Lora"/>
              <a:buNone/>
              <a:defRPr b="1" sz="2000">
                <a:latin typeface="Lora"/>
                <a:ea typeface="Lora"/>
                <a:cs typeface="Lora"/>
                <a:sym typeface="Lora"/>
              </a:defRPr>
            </a:lvl2pPr>
            <a:lvl3pPr indent="0" lvl="2" rtl="0">
              <a:spcBef>
                <a:spcPts val="0"/>
              </a:spcBef>
              <a:spcAft>
                <a:spcPts val="0"/>
              </a:spcAft>
              <a:buSzPts val="1400"/>
              <a:buFont typeface="Lora"/>
              <a:buNone/>
              <a:defRPr b="1" sz="2000">
                <a:latin typeface="Lora"/>
                <a:ea typeface="Lora"/>
                <a:cs typeface="Lora"/>
                <a:sym typeface="Lora"/>
              </a:defRPr>
            </a:lvl3pPr>
            <a:lvl4pPr indent="0" lvl="3" rtl="0">
              <a:spcBef>
                <a:spcPts val="0"/>
              </a:spcBef>
              <a:spcAft>
                <a:spcPts val="0"/>
              </a:spcAft>
              <a:buSzPts val="1400"/>
              <a:buFont typeface="Lora"/>
              <a:buNone/>
              <a:defRPr b="1" sz="2000">
                <a:latin typeface="Lora"/>
                <a:ea typeface="Lora"/>
                <a:cs typeface="Lora"/>
                <a:sym typeface="Lora"/>
              </a:defRPr>
            </a:lvl4pPr>
            <a:lvl5pPr indent="0" lvl="4" rtl="0">
              <a:spcBef>
                <a:spcPts val="0"/>
              </a:spcBef>
              <a:spcAft>
                <a:spcPts val="0"/>
              </a:spcAft>
              <a:buSzPts val="1400"/>
              <a:buFont typeface="Lora"/>
              <a:buNone/>
              <a:defRPr b="1" sz="2000">
                <a:latin typeface="Lora"/>
                <a:ea typeface="Lora"/>
                <a:cs typeface="Lora"/>
                <a:sym typeface="Lora"/>
              </a:defRPr>
            </a:lvl5pPr>
            <a:lvl6pPr indent="0" lvl="5" rtl="0">
              <a:spcBef>
                <a:spcPts val="0"/>
              </a:spcBef>
              <a:spcAft>
                <a:spcPts val="0"/>
              </a:spcAft>
              <a:buSzPts val="1400"/>
              <a:buFont typeface="Lora"/>
              <a:buNone/>
              <a:defRPr b="1" sz="2000">
                <a:latin typeface="Lora"/>
                <a:ea typeface="Lora"/>
                <a:cs typeface="Lora"/>
                <a:sym typeface="Lora"/>
              </a:defRPr>
            </a:lvl6pPr>
            <a:lvl7pPr indent="0" lvl="6" rtl="0">
              <a:spcBef>
                <a:spcPts val="0"/>
              </a:spcBef>
              <a:spcAft>
                <a:spcPts val="0"/>
              </a:spcAft>
              <a:buSzPts val="1400"/>
              <a:buFont typeface="Lora"/>
              <a:buNone/>
              <a:defRPr b="1" sz="2000">
                <a:latin typeface="Lora"/>
                <a:ea typeface="Lora"/>
                <a:cs typeface="Lora"/>
                <a:sym typeface="Lora"/>
              </a:defRPr>
            </a:lvl7pPr>
            <a:lvl8pPr indent="0" lvl="7" rtl="0">
              <a:spcBef>
                <a:spcPts val="0"/>
              </a:spcBef>
              <a:spcAft>
                <a:spcPts val="0"/>
              </a:spcAft>
              <a:buSzPts val="1400"/>
              <a:buFont typeface="Lora"/>
              <a:buNone/>
              <a:defRPr b="1" sz="2000">
                <a:latin typeface="Lora"/>
                <a:ea typeface="Lora"/>
                <a:cs typeface="Lora"/>
                <a:sym typeface="Lora"/>
              </a:defRPr>
            </a:lvl8pPr>
            <a:lvl9pPr indent="0" lvl="8" rtl="0">
              <a:spcBef>
                <a:spcPts val="0"/>
              </a:spcBef>
              <a:spcAft>
                <a:spcPts val="0"/>
              </a:spcAft>
              <a:buSzPts val="14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markusvogl.com/web1/interactive_box_model/css_box_demo.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codepen.io/Kirti306/pen/xMGBx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en.wikipedia.org/wiki/Archive" TargetMode="External"/><Relationship Id="rId9" Type="http://schemas.openxmlformats.org/officeDocument/2006/relationships/hyperlink" Target="https://archive.org/web/" TargetMode="External"/><Relationship Id="rId5" Type="http://schemas.openxmlformats.org/officeDocument/2006/relationships/hyperlink" Target="https://en.wikipedia.org/wiki/World_Wide_Web" TargetMode="External"/><Relationship Id="rId6" Type="http://schemas.openxmlformats.org/officeDocument/2006/relationships/hyperlink" Target="https://en.wikipedia.org/wiki/Internet" TargetMode="External"/><Relationship Id="rId7" Type="http://schemas.openxmlformats.org/officeDocument/2006/relationships/hyperlink" Target="https://en.wikipedia.org/wiki/Nonprofit_organization" TargetMode="External"/><Relationship Id="rId8" Type="http://schemas.openxmlformats.org/officeDocument/2006/relationships/hyperlink" Target="https://en.wikipedia.org/wiki/San_Francisc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https://codepen.io/Kirti306/pen/jdrNdm?editors=11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codepen.io/Kirti306/pen/ZwLXNQ?editors=1100" TargetMode="External"/><Relationship Id="rId5" Type="http://schemas.openxmlformats.org/officeDocument/2006/relationships/image" Target="../media/image11.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codepen.io/Kirti306/pen/BMQLYJ?editors=11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hyperlink" Target="https://www.cssfontstack.com/" TargetMode="External"/><Relationship Id="rId5" Type="http://schemas.openxmlformats.org/officeDocument/2006/relationships/hyperlink" Target="https://fonts.google.com/" TargetMode="External"/><Relationship Id="rId6"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autoprefixer.github.io/" TargetMode="External"/><Relationship Id="rId5" Type="http://schemas.openxmlformats.org/officeDocument/2006/relationships/hyperlink" Target="https://www.lifewire.com/css2-vs-css3-346697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s://codepen.io/Kirti306/pen/Zwyaq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hyperlink" Target="https://codepen.io/Kirti306/pen/xMRrPa?editors=11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hyperlink" Target="https://www.cssmatic.com/box-shadow"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s://codepen.io/Kirti306/pen/PVbeWp?editors=110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codepen.io/Kirti306/pen/exRJJ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hyperlink" Target="https://codepen.io/team/css-tricks/pen/EjaJNd" TargetMode="External"/><Relationship Id="rId10" Type="http://schemas.openxmlformats.org/officeDocument/2006/relationships/hyperlink" Target="https://developer.mozilla.org/en-US/docs/Web/CSS/CSS_animated_properties" TargetMode="External"/><Relationship Id="rId9" Type="http://schemas.openxmlformats.org/officeDocument/2006/relationships/hyperlink" Target="https://css-tricks.com/at-rule-css/" TargetMode="External"/><Relationship Id="rId5" Type="http://schemas.openxmlformats.org/officeDocument/2006/relationships/hyperlink" Target="https://css-tricks.com/almanac/properties/c/color/" TargetMode="External"/><Relationship Id="rId6" Type="http://schemas.openxmlformats.org/officeDocument/2006/relationships/hyperlink" Target="https://css-tricks.com/almanac/properties/b/background-color/" TargetMode="External"/><Relationship Id="rId7" Type="http://schemas.openxmlformats.org/officeDocument/2006/relationships/hyperlink" Target="https://css-tricks.com/almanac/properties/h/height/" TargetMode="External"/><Relationship Id="rId8" Type="http://schemas.openxmlformats.org/officeDocument/2006/relationships/hyperlink" Target="https://css-tricks.com/almanac/properties/w/width/"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s://codepen.io/justd/full/yydezN/" TargetMode="External"/><Relationship Id="rId5" Type="http://schemas.openxmlformats.org/officeDocument/2006/relationships/hyperlink" Target="https://scotch.io/tutorials/a-visual-guide-to-css3-flexbox-properties" TargetMode="External"/><Relationship Id="rId6"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www.favicon.c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1" Type="http://schemas.openxmlformats.org/officeDocument/2006/relationships/hyperlink" Target="https://colorhunt.co/" TargetMode="External"/><Relationship Id="rId10" Type="http://schemas.openxmlformats.org/officeDocument/2006/relationships/hyperlink" Target="https://www.w3.org/Style/CSS/" TargetMode="External"/><Relationship Id="rId13" Type="http://schemas.openxmlformats.org/officeDocument/2006/relationships/hyperlink" Target="https://www.flaticon.com/" TargetMode="External"/><Relationship Id="rId12" Type="http://schemas.openxmlformats.org/officeDocument/2006/relationships/hyperlink" Target="https://codepen.io" TargetMode="External"/><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hyperlink" Target="https://www.slimjet.com/en/lp/top-10-browsers.php" TargetMode="External"/><Relationship Id="rId9" Type="http://schemas.openxmlformats.org/officeDocument/2006/relationships/hyperlink" Target="https://devdocs.io/" TargetMode="External"/><Relationship Id="rId14" Type="http://schemas.openxmlformats.org/officeDocument/2006/relationships/hyperlink" Target="https://chrome.google.com/webstore/detail/pesticide-for-chrome/bblbgcheenepgnnajgfpiicnbbdmmooh" TargetMode="External"/><Relationship Id="rId5" Type="http://schemas.openxmlformats.org/officeDocument/2006/relationships/hyperlink" Target="https://mythemeshop.com/blog/code-editors/" TargetMode="External"/><Relationship Id="rId6" Type="http://schemas.openxmlformats.org/officeDocument/2006/relationships/hyperlink" Target="https://www.awwwards.com/10-html-css-online-code-editors-for-web-developers.html" TargetMode="External"/><Relationship Id="rId7" Type="http://schemas.openxmlformats.org/officeDocument/2006/relationships/hyperlink" Target="https://developer.mozilla.org/en-US/docs/Web/CSS" TargetMode="External"/><Relationship Id="rId8" Type="http://schemas.openxmlformats.org/officeDocument/2006/relationships/hyperlink" Target="https://www.w3schools.com/cs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hyperlink" Target="https://getbootstra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codepen.io/" TargetMode="External"/><Relationship Id="rId5" Type="http://schemas.openxmlformats.org/officeDocument/2006/relationships/hyperlink" Target="https://jsfiddle.net/" TargetMode="External"/><Relationship Id="rId6" Type="http://schemas.openxmlformats.org/officeDocument/2006/relationships/hyperlink" Target="https://stackblitz.com/" TargetMode="External"/><Relationship Id="rId7" Type="http://schemas.openxmlformats.org/officeDocument/2006/relationships/hyperlink" Target="http://cssdeck.com/lab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december.com/html/spec/HTML5-Cheat-Shee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toastytech.com/evil/index.html"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24"/>
          <p:cNvGrpSpPr/>
          <p:nvPr/>
        </p:nvGrpSpPr>
        <p:grpSpPr>
          <a:xfrm>
            <a:off x="0" y="3313875"/>
            <a:ext cx="9144000" cy="1835400"/>
            <a:chOff x="0" y="3313875"/>
            <a:chExt cx="9144000" cy="1835400"/>
          </a:xfrm>
        </p:grpSpPr>
        <p:sp>
          <p:nvSpPr>
            <p:cNvPr id="107" name="Google Shape;107;p2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4"/>
          <p:cNvSpPr txBox="1"/>
          <p:nvPr/>
        </p:nvSpPr>
        <p:spPr>
          <a:xfrm>
            <a:off x="1323300" y="1089000"/>
            <a:ext cx="66465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Medium"/>
                <a:ea typeface="Roboto Medium"/>
                <a:cs typeface="Roboto Medium"/>
                <a:sym typeface="Roboto Medium"/>
              </a:rPr>
              <a:t>Introduction to User Interface &amp; CSS3</a:t>
            </a:r>
            <a:endParaRPr sz="3000">
              <a:solidFill>
                <a:srgbClr val="000000"/>
              </a:solidFill>
              <a:latin typeface="Roboto Medium"/>
              <a:ea typeface="Roboto Medium"/>
              <a:cs typeface="Roboto Medium"/>
              <a:sym typeface="Roboto Medium"/>
            </a:endParaRPr>
          </a:p>
        </p:txBody>
      </p:sp>
      <p:sp>
        <p:nvSpPr>
          <p:cNvPr id="110" name="Google Shape;110;p24"/>
          <p:cNvSpPr txBox="1"/>
          <p:nvPr/>
        </p:nvSpPr>
        <p:spPr>
          <a:xfrm>
            <a:off x="311700" y="241280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13 February 2019</a:t>
            </a:r>
            <a:endParaRPr>
              <a:solidFill>
                <a:schemeClr val="dk2"/>
              </a:solidFill>
              <a:latin typeface="Roboto"/>
              <a:ea typeface="Roboto"/>
              <a:cs typeface="Roboto"/>
              <a:sym typeface="Roboto"/>
            </a:endParaRPr>
          </a:p>
          <a:p>
            <a:pPr indent="0" lvl="0" marL="0" rtl="0" algn="ctr">
              <a:spcBef>
                <a:spcPts val="0"/>
              </a:spcBef>
              <a:spcAft>
                <a:spcPts val="0"/>
              </a:spcAft>
              <a:buNone/>
            </a:pPr>
            <a:r>
              <a:t/>
            </a:r>
            <a:endParaRPr>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Kirti Kadam</a:t>
            </a:r>
            <a:endParaRPr sz="1800">
              <a:solidFill>
                <a:schemeClr val="dk2"/>
              </a:solidFill>
              <a:latin typeface="Roboto"/>
              <a:ea typeface="Roboto"/>
              <a:cs typeface="Roboto"/>
              <a:sym typeface="Roboto"/>
            </a:endParaRPr>
          </a:p>
        </p:txBody>
      </p:sp>
      <p:sp>
        <p:nvSpPr>
          <p:cNvPr id="111" name="Google Shape;111;p2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12" name="Google Shape;112;p24"/>
          <p:cNvPicPr preferRelativeResize="0"/>
          <p:nvPr/>
        </p:nvPicPr>
        <p:blipFill rotWithShape="1">
          <a:blip r:embed="rId3">
            <a:alphaModFix/>
          </a:blip>
          <a:srcRect b="30400" l="0" r="0" t="0"/>
          <a:stretch/>
        </p:blipFill>
        <p:spPr>
          <a:xfrm>
            <a:off x="7018640" y="4457870"/>
            <a:ext cx="1890485" cy="2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33"/>
          <p:cNvGrpSpPr/>
          <p:nvPr/>
        </p:nvGrpSpPr>
        <p:grpSpPr>
          <a:xfrm rot="10800000">
            <a:off x="0" y="195"/>
            <a:ext cx="9144000" cy="261177"/>
            <a:chOff x="0" y="3313875"/>
            <a:chExt cx="9144000" cy="1835400"/>
          </a:xfrm>
        </p:grpSpPr>
        <p:sp>
          <p:nvSpPr>
            <p:cNvPr id="207" name="Google Shape;207;p3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10" name="Google Shape;210;p33"/>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11" name="Google Shape;211;p33"/>
          <p:cNvSpPr txBox="1"/>
          <p:nvPr>
            <p:ph idx="4294967295" type="title"/>
          </p:nvPr>
        </p:nvSpPr>
        <p:spPr>
          <a:xfrm>
            <a:off x="311700" y="245976"/>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Cascading Style Sheets</a:t>
            </a:r>
            <a:endParaRPr b="1" sz="2400">
              <a:solidFill>
                <a:srgbClr val="000000"/>
              </a:solidFill>
              <a:latin typeface="Roboto"/>
              <a:ea typeface="Roboto"/>
              <a:cs typeface="Roboto"/>
              <a:sym typeface="Roboto"/>
            </a:endParaRPr>
          </a:p>
        </p:txBody>
      </p:sp>
      <p:sp>
        <p:nvSpPr>
          <p:cNvPr id="212" name="Google Shape;212;p33"/>
          <p:cNvSpPr txBox="1"/>
          <p:nvPr/>
        </p:nvSpPr>
        <p:spPr>
          <a:xfrm>
            <a:off x="466850"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Calibri"/>
                <a:ea typeface="Calibri"/>
                <a:cs typeface="Calibri"/>
                <a:sym typeface="Calibri"/>
              </a:rPr>
              <a:t>Inline</a:t>
            </a:r>
            <a:endParaRPr sz="20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the style attribute in HTML elements</a:t>
            </a:r>
            <a:endParaRPr sz="1600">
              <a:solidFill>
                <a:schemeClr val="dk1"/>
              </a:solidFill>
              <a:highlight>
                <a:srgbClr val="FFFFFF"/>
              </a:highlight>
              <a:latin typeface="Calibri"/>
              <a:ea typeface="Calibri"/>
              <a:cs typeface="Calibri"/>
              <a:sym typeface="Calibri"/>
            </a:endParaRPr>
          </a:p>
        </p:txBody>
      </p:sp>
      <p:sp>
        <p:nvSpPr>
          <p:cNvPr id="213" name="Google Shape;213;p33"/>
          <p:cNvSpPr txBox="1"/>
          <p:nvPr/>
        </p:nvSpPr>
        <p:spPr>
          <a:xfrm>
            <a:off x="3225312"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Quattrocento Sans"/>
                <a:ea typeface="Quattrocento Sans"/>
                <a:cs typeface="Quattrocento Sans"/>
                <a:sym typeface="Quattrocento Sans"/>
              </a:rPr>
              <a:t>I</a:t>
            </a:r>
            <a:r>
              <a:rPr b="1" lang="en" sz="1800">
                <a:highlight>
                  <a:srgbClr val="FFCD00"/>
                </a:highlight>
                <a:latin typeface="Calibri"/>
                <a:ea typeface="Calibri"/>
                <a:cs typeface="Calibri"/>
                <a:sym typeface="Calibri"/>
              </a:rPr>
              <a:t>nternal</a:t>
            </a:r>
            <a:endParaRPr sz="20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a &lt;style&gt; element in the &lt;head&gt; section</a:t>
            </a:r>
            <a:endParaRPr sz="2000">
              <a:latin typeface="Quattrocento Sans"/>
              <a:ea typeface="Quattrocento Sans"/>
              <a:cs typeface="Quattrocento Sans"/>
              <a:sym typeface="Quattrocento Sans"/>
            </a:endParaRPr>
          </a:p>
        </p:txBody>
      </p:sp>
      <p:sp>
        <p:nvSpPr>
          <p:cNvPr id="214" name="Google Shape;214;p33"/>
          <p:cNvSpPr txBox="1"/>
          <p:nvPr/>
        </p:nvSpPr>
        <p:spPr>
          <a:xfrm>
            <a:off x="5983774" y="1879010"/>
            <a:ext cx="23340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rgbClr val="FFCD00"/>
                </a:highlight>
                <a:latin typeface="Calibri"/>
                <a:ea typeface="Calibri"/>
                <a:cs typeface="Calibri"/>
                <a:sym typeface="Calibri"/>
              </a:rPr>
              <a:t>External</a:t>
            </a:r>
            <a:endParaRPr sz="2400">
              <a:latin typeface="Calibri"/>
              <a:ea typeface="Calibri"/>
              <a:cs typeface="Calibri"/>
              <a:sym typeface="Calibri"/>
            </a:endParaRPr>
          </a:p>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use an external CSS file</a:t>
            </a:r>
            <a:endParaRPr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pSp>
        <p:nvGrpSpPr>
          <p:cNvPr id="219" name="Google Shape;219;p34"/>
          <p:cNvGrpSpPr/>
          <p:nvPr/>
        </p:nvGrpSpPr>
        <p:grpSpPr>
          <a:xfrm rot="10800000">
            <a:off x="0" y="195"/>
            <a:ext cx="9144000" cy="261177"/>
            <a:chOff x="0" y="3313875"/>
            <a:chExt cx="9144000" cy="1835400"/>
          </a:xfrm>
        </p:grpSpPr>
        <p:sp>
          <p:nvSpPr>
            <p:cNvPr id="220" name="Google Shape;220;p3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23" name="Google Shape;223;p34"/>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24" name="Google Shape;224;p3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CSS Syntax</a:t>
            </a:r>
            <a:endParaRPr b="1" sz="2400">
              <a:solidFill>
                <a:srgbClr val="000000"/>
              </a:solidFill>
              <a:latin typeface="Roboto"/>
              <a:ea typeface="Roboto"/>
              <a:cs typeface="Roboto"/>
              <a:sym typeface="Roboto"/>
            </a:endParaRPr>
          </a:p>
        </p:txBody>
      </p:sp>
      <p:sp>
        <p:nvSpPr>
          <p:cNvPr id="225" name="Google Shape;225;p34"/>
          <p:cNvSpPr txBox="1"/>
          <p:nvPr/>
        </p:nvSpPr>
        <p:spPr>
          <a:xfrm>
            <a:off x="335275" y="1160725"/>
            <a:ext cx="37743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rgbClr val="FFFFFF"/>
                </a:highlight>
                <a:latin typeface="Calibri"/>
                <a:ea typeface="Calibri"/>
                <a:cs typeface="Calibri"/>
                <a:sym typeface="Calibri"/>
              </a:rPr>
              <a:t>Grammar of the CSS Language!</a:t>
            </a:r>
            <a:endParaRPr sz="1600">
              <a:solidFill>
                <a:schemeClr val="dk1"/>
              </a:solidFill>
              <a:highlight>
                <a:srgbClr val="FFFFFF"/>
              </a:highlight>
              <a:latin typeface="Calibri"/>
              <a:ea typeface="Calibri"/>
              <a:cs typeface="Calibri"/>
              <a:sym typeface="Calibri"/>
            </a:endParaRPr>
          </a:p>
        </p:txBody>
      </p:sp>
      <p:sp>
        <p:nvSpPr>
          <p:cNvPr id="226" name="Google Shape;226;p34"/>
          <p:cNvSpPr txBox="1"/>
          <p:nvPr/>
        </p:nvSpPr>
        <p:spPr>
          <a:xfrm>
            <a:off x="1465275" y="2212325"/>
            <a:ext cx="61182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CC0000"/>
                </a:solidFill>
              </a:rPr>
              <a:t>s</a:t>
            </a:r>
            <a:r>
              <a:rPr b="1" lang="en" sz="3000">
                <a:solidFill>
                  <a:srgbClr val="CC0000"/>
                </a:solidFill>
              </a:rPr>
              <a:t>elector </a:t>
            </a:r>
            <a:r>
              <a:rPr b="1" lang="en" sz="3000"/>
              <a:t>{ </a:t>
            </a:r>
            <a:r>
              <a:rPr b="1" lang="en" sz="3000">
                <a:solidFill>
                  <a:srgbClr val="E69138"/>
                </a:solidFill>
              </a:rPr>
              <a:t>property </a:t>
            </a:r>
            <a:r>
              <a:rPr b="1" lang="en" sz="3000"/>
              <a:t>: </a:t>
            </a:r>
            <a:r>
              <a:rPr b="1" lang="en" sz="3000">
                <a:solidFill>
                  <a:srgbClr val="6AA84F"/>
                </a:solidFill>
              </a:rPr>
              <a:t>value</a:t>
            </a:r>
            <a:r>
              <a:rPr b="1" lang="en" sz="3000"/>
              <a:t>; }</a:t>
            </a:r>
            <a:endParaRPr b="1" sz="3000"/>
          </a:p>
        </p:txBody>
      </p:sp>
      <p:sp>
        <p:nvSpPr>
          <p:cNvPr id="227" name="Google Shape;227;p34"/>
          <p:cNvSpPr/>
          <p:nvPr/>
        </p:nvSpPr>
        <p:spPr>
          <a:xfrm>
            <a:off x="2658825" y="2883650"/>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28" name="Google Shape;228;p34"/>
          <p:cNvSpPr txBox="1"/>
          <p:nvPr/>
        </p:nvSpPr>
        <p:spPr>
          <a:xfrm>
            <a:off x="2398600" y="3515275"/>
            <a:ext cx="872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Who?</a:t>
            </a:r>
            <a:endParaRPr b="1" sz="1800">
              <a:solidFill>
                <a:srgbClr val="A64D79"/>
              </a:solidFill>
            </a:endParaRPr>
          </a:p>
        </p:txBody>
      </p:sp>
      <p:sp>
        <p:nvSpPr>
          <p:cNvPr id="229" name="Google Shape;229;p34"/>
          <p:cNvSpPr/>
          <p:nvPr/>
        </p:nvSpPr>
        <p:spPr>
          <a:xfrm rot="10800000">
            <a:off x="4434599" y="1549578"/>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30" name="Google Shape;230;p34"/>
          <p:cNvSpPr txBox="1"/>
          <p:nvPr/>
        </p:nvSpPr>
        <p:spPr>
          <a:xfrm>
            <a:off x="4088325" y="1067125"/>
            <a:ext cx="1164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What?</a:t>
            </a:r>
            <a:endParaRPr b="1" sz="1800">
              <a:solidFill>
                <a:srgbClr val="A64D79"/>
              </a:solidFill>
            </a:endParaRPr>
          </a:p>
        </p:txBody>
      </p:sp>
      <p:sp>
        <p:nvSpPr>
          <p:cNvPr id="231" name="Google Shape;231;p34"/>
          <p:cNvSpPr/>
          <p:nvPr/>
        </p:nvSpPr>
        <p:spPr>
          <a:xfrm>
            <a:off x="6057275" y="2883650"/>
            <a:ext cx="179700" cy="628500"/>
          </a:xfrm>
          <a:prstGeom prst="up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highlight>
                <a:srgbClr val="A64D79"/>
              </a:highlight>
            </a:endParaRPr>
          </a:p>
        </p:txBody>
      </p:sp>
      <p:sp>
        <p:nvSpPr>
          <p:cNvPr id="232" name="Google Shape;232;p34"/>
          <p:cNvSpPr txBox="1"/>
          <p:nvPr/>
        </p:nvSpPr>
        <p:spPr>
          <a:xfrm>
            <a:off x="5797050" y="3515275"/>
            <a:ext cx="872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64D79"/>
                </a:solidFill>
              </a:rPr>
              <a:t>How</a:t>
            </a:r>
            <a:r>
              <a:rPr b="1" lang="en" sz="1800">
                <a:solidFill>
                  <a:srgbClr val="A64D79"/>
                </a:solidFill>
              </a:rPr>
              <a:t>?</a:t>
            </a:r>
            <a:endParaRPr b="1" sz="1800">
              <a:solidFill>
                <a:srgbClr val="A64D7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grpSp>
        <p:nvGrpSpPr>
          <p:cNvPr id="237" name="Google Shape;237;p35"/>
          <p:cNvGrpSpPr/>
          <p:nvPr/>
        </p:nvGrpSpPr>
        <p:grpSpPr>
          <a:xfrm rot="10800000">
            <a:off x="0" y="195"/>
            <a:ext cx="9144000" cy="261177"/>
            <a:chOff x="0" y="3313875"/>
            <a:chExt cx="9144000" cy="1835400"/>
          </a:xfrm>
        </p:grpSpPr>
        <p:sp>
          <p:nvSpPr>
            <p:cNvPr id="238" name="Google Shape;238;p3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41" name="Google Shape;241;p3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42" name="Google Shape;242;p3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2400">
                <a:solidFill>
                  <a:srgbClr val="000000"/>
                </a:solidFill>
                <a:latin typeface="Roboto"/>
                <a:ea typeface="Roboto"/>
                <a:cs typeface="Roboto"/>
                <a:sym typeface="Roboto"/>
              </a:rPr>
              <a:t>Selectors</a:t>
            </a:r>
            <a:endParaRPr b="1" sz="2400">
              <a:solidFill>
                <a:srgbClr val="000000"/>
              </a:solidFill>
              <a:latin typeface="Roboto"/>
              <a:ea typeface="Roboto"/>
              <a:cs typeface="Roboto"/>
              <a:sym typeface="Roboto"/>
            </a:endParaRPr>
          </a:p>
        </p:txBody>
      </p:sp>
      <p:sp>
        <p:nvSpPr>
          <p:cNvPr id="243" name="Google Shape;243;p35"/>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graphicFrame>
        <p:nvGraphicFramePr>
          <p:cNvPr id="244" name="Google Shape;244;p35"/>
          <p:cNvGraphicFramePr/>
          <p:nvPr/>
        </p:nvGraphicFramePr>
        <p:xfrm>
          <a:off x="438325" y="879767"/>
          <a:ext cx="3000000" cy="3000000"/>
        </p:xfrm>
        <a:graphic>
          <a:graphicData uri="http://schemas.openxmlformats.org/drawingml/2006/table">
            <a:tbl>
              <a:tblPr>
                <a:noFill/>
                <a:tableStyleId>{838EBEB8-AA68-4C17-A8BE-28E990060980}</a:tableStyleId>
              </a:tblPr>
              <a:tblGrid>
                <a:gridCol w="1726600"/>
                <a:gridCol w="2311175"/>
                <a:gridCol w="4285700"/>
              </a:tblGrid>
              <a:tr h="286625">
                <a:tc>
                  <a:txBody>
                    <a:bodyPr>
                      <a:noAutofit/>
                    </a:bodyPr>
                    <a:lstStyle/>
                    <a:p>
                      <a:pPr indent="0" lvl="0" marL="0" rtl="0" algn="ctr">
                        <a:spcBef>
                          <a:spcPts val="0"/>
                        </a:spcBef>
                        <a:spcAft>
                          <a:spcPts val="0"/>
                        </a:spcAft>
                        <a:buNone/>
                      </a:pPr>
                      <a:r>
                        <a:rPr b="1" lang="en" sz="1300">
                          <a:latin typeface="Calibri"/>
                          <a:ea typeface="Calibri"/>
                          <a:cs typeface="Calibri"/>
                          <a:sym typeface="Calibri"/>
                        </a:rPr>
                        <a:t>Selector Name</a:t>
                      </a:r>
                      <a:endParaRPr b="1" sz="13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Syntax</a:t>
                      </a:r>
                      <a:endParaRPr b="1" sz="13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Example/Description</a:t>
                      </a:r>
                      <a:endParaRPr b="1" sz="1300">
                        <a:latin typeface="Calibri"/>
                        <a:ea typeface="Calibri"/>
                        <a:cs typeface="Calibri"/>
                        <a:sym typeface="Calibri"/>
                      </a:endParaRPr>
                    </a:p>
                  </a:txBody>
                  <a:tcPr marT="91425" marB="91425" marR="91425" marL="91425">
                    <a:solidFill>
                      <a:srgbClr val="FFCD00"/>
                    </a:solidFill>
                  </a:tcPr>
                </a:tc>
              </a:tr>
              <a:tr h="286575">
                <a:tc>
                  <a:txBody>
                    <a:bodyPr>
                      <a:noAutofit/>
                    </a:bodyPr>
                    <a:lstStyle/>
                    <a:p>
                      <a:pPr indent="0" lvl="0" marL="0" rtl="0" algn="l">
                        <a:spcBef>
                          <a:spcPts val="0"/>
                        </a:spcBef>
                        <a:spcAft>
                          <a:spcPts val="0"/>
                        </a:spcAft>
                        <a:buNone/>
                      </a:pPr>
                      <a:r>
                        <a:rPr lang="en" sz="1300">
                          <a:latin typeface="Calibri"/>
                          <a:ea typeface="Calibri"/>
                          <a:cs typeface="Calibri"/>
                          <a:sym typeface="Calibri"/>
                        </a:rPr>
                        <a:t>Universal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a:t>
                      </a:r>
                      <a:r>
                        <a:rPr b="1" lang="en" sz="1300">
                          <a:latin typeface="Calibri"/>
                          <a:ea typeface="Calibri"/>
                          <a:cs typeface="Calibri"/>
                          <a:sym typeface="Calibri"/>
                        </a:rPr>
                        <a:t> </a:t>
                      </a:r>
                      <a:r>
                        <a:rPr lang="en" sz="1300">
                          <a:latin typeface="Calibri"/>
                          <a:ea typeface="Calibri"/>
                          <a:cs typeface="Calibri"/>
                          <a:sym typeface="Calibri"/>
                        </a:rPr>
                        <a:t>}</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Selects all elements</a:t>
                      </a:r>
                      <a:endParaRPr sz="1300">
                        <a:latin typeface="Calibri"/>
                        <a:ea typeface="Calibri"/>
                        <a:cs typeface="Calibri"/>
                        <a:sym typeface="Calibri"/>
                      </a:endParaRPr>
                    </a:p>
                  </a:txBody>
                  <a:tcPr marT="91425" marB="91425" marR="91425" marL="91425"/>
                </a:tc>
              </a:tr>
              <a:tr h="31445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Type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a:t>
                      </a:r>
                      <a:r>
                        <a:rPr lang="en" sz="1300">
                          <a:solidFill>
                            <a:schemeClr val="dk2"/>
                          </a:solidFill>
                          <a:latin typeface="Calibri"/>
                          <a:ea typeface="Calibri"/>
                          <a:cs typeface="Calibri"/>
                          <a:sym typeface="Calibri"/>
                        </a:rPr>
                        <a:t> </a:t>
                      </a:r>
                      <a:r>
                        <a:rPr lang="en" sz="1300">
                          <a:solidFill>
                            <a:schemeClr val="dk1"/>
                          </a:solidFill>
                          <a:latin typeface="Calibri"/>
                          <a:ea typeface="Calibri"/>
                          <a:cs typeface="Calibri"/>
                          <a:sym typeface="Calibri"/>
                        </a:rPr>
                        <a:t>{ }</a:t>
                      </a:r>
                      <a:endParaRPr b="1" sz="1300">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“p” selects all &lt;p&gt; elements</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Class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a:t>
                      </a:r>
                      <a:r>
                        <a:rPr i="1" lang="en" sz="1300">
                          <a:solidFill>
                            <a:schemeClr val="dk2"/>
                          </a:solidFill>
                          <a:latin typeface="Calibri"/>
                          <a:ea typeface="Calibri"/>
                          <a:cs typeface="Calibri"/>
                          <a:sym typeface="Calibri"/>
                        </a:rPr>
                        <a:t>[class_name] </a:t>
                      </a:r>
                      <a:r>
                        <a:rPr lang="en" sz="1300">
                          <a:solidFill>
                            <a:schemeClr val="dk1"/>
                          </a:solidFill>
                          <a:latin typeface="Calibri"/>
                          <a:ea typeface="Calibri"/>
                          <a:cs typeface="Calibri"/>
                          <a:sym typeface="Calibri"/>
                        </a:rPr>
                        <a:t>{ }</a:t>
                      </a:r>
                      <a:endParaRPr sz="1300">
                        <a:solidFill>
                          <a:srgbClr val="434343"/>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“.intro” selects all elements with class=”intro”</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ID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i="1" lang="en" sz="1300">
                          <a:solidFill>
                            <a:schemeClr val="dk2"/>
                          </a:solidFill>
                          <a:latin typeface="Calibri"/>
                          <a:ea typeface="Calibri"/>
                          <a:cs typeface="Calibri"/>
                          <a:sym typeface="Calibri"/>
                        </a:rPr>
                        <a:t>[ID_name] </a:t>
                      </a:r>
                      <a:r>
                        <a:rPr lang="en" sz="1300">
                          <a:solidFill>
                            <a:srgbClr val="434343"/>
                          </a:solidFill>
                          <a:latin typeface="Calibri"/>
                          <a:ea typeface="Calibri"/>
                          <a:cs typeface="Calibri"/>
                          <a:sym typeface="Calibri"/>
                        </a:rPr>
                        <a:t>{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selects the element with id=”main”</a:t>
                      </a:r>
                      <a:endParaRPr sz="1300">
                        <a:latin typeface="Calibri"/>
                        <a:ea typeface="Calibri"/>
                        <a:cs typeface="Calibri"/>
                        <a:sym typeface="Calibri"/>
                      </a:endParaRPr>
                    </a:p>
                  </a:txBody>
                  <a:tcPr marT="91425" marB="91425" marR="91425" marL="91425"/>
                </a:tc>
              </a:tr>
              <a:tr h="301000">
                <a:tc>
                  <a:txBody>
                    <a:bodyPr>
                      <a:noAutofit/>
                    </a:bodyPr>
                    <a:lstStyle/>
                    <a:p>
                      <a:pPr indent="0" lvl="0" marL="0" rtl="0" algn="l">
                        <a:spcBef>
                          <a:spcPts val="0"/>
                        </a:spcBef>
                        <a:spcAft>
                          <a:spcPts val="0"/>
                        </a:spcAft>
                        <a:buNone/>
                      </a:pPr>
                      <a:r>
                        <a:rPr lang="en" sz="1300">
                          <a:latin typeface="Calibri"/>
                          <a:ea typeface="Calibri"/>
                          <a:cs typeface="Calibri"/>
                          <a:sym typeface="Calibri"/>
                        </a:rPr>
                        <a:t>Descendant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element2</a:t>
                      </a:r>
                      <a:r>
                        <a:rPr lang="en" sz="1300">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p” selects all &lt;p&gt; elements inside &lt;div&gt; elements</a:t>
                      </a:r>
                      <a:endParaRPr sz="1300">
                        <a:latin typeface="Calibri"/>
                        <a:ea typeface="Calibri"/>
                        <a:cs typeface="Calibri"/>
                        <a:sym typeface="Calibri"/>
                      </a:endParaRPr>
                    </a:p>
                  </a:txBody>
                  <a:tcPr marT="91425" marB="91425" marR="91425" marL="91425"/>
                </a:tc>
              </a:tr>
              <a:tr h="439675">
                <a:tc>
                  <a:txBody>
                    <a:bodyPr>
                      <a:noAutofit/>
                    </a:bodyPr>
                    <a:lstStyle/>
                    <a:p>
                      <a:pPr indent="0" lvl="0" marL="0" rtl="0" algn="l">
                        <a:spcBef>
                          <a:spcPts val="0"/>
                        </a:spcBef>
                        <a:spcAft>
                          <a:spcPts val="0"/>
                        </a:spcAft>
                        <a:buNone/>
                      </a:pPr>
                      <a:r>
                        <a:rPr lang="en" sz="1300">
                          <a:latin typeface="Calibri"/>
                          <a:ea typeface="Calibri"/>
                          <a:cs typeface="Calibri"/>
                          <a:sym typeface="Calibri"/>
                        </a:rPr>
                        <a:t>Child selector</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a:t>
                      </a:r>
                      <a:r>
                        <a:rPr lang="en" sz="1300">
                          <a:solidFill>
                            <a:schemeClr val="dk2"/>
                          </a:solidFill>
                          <a:latin typeface="Calibri"/>
                          <a:ea typeface="Calibri"/>
                          <a:cs typeface="Calibri"/>
                          <a:sym typeface="Calibri"/>
                        </a:rPr>
                        <a:t>&gt;</a:t>
                      </a:r>
                      <a:r>
                        <a:rPr lang="en" sz="1300">
                          <a:latin typeface="Calibri"/>
                          <a:ea typeface="Calibri"/>
                          <a:cs typeface="Calibri"/>
                          <a:sym typeface="Calibri"/>
                        </a:rPr>
                        <a:t> </a:t>
                      </a:r>
                      <a:r>
                        <a:rPr i="1" lang="en" sz="1300">
                          <a:solidFill>
                            <a:schemeClr val="dk2"/>
                          </a:solidFill>
                          <a:latin typeface="Calibri"/>
                          <a:ea typeface="Calibri"/>
                          <a:cs typeface="Calibri"/>
                          <a:sym typeface="Calibri"/>
                        </a:rPr>
                        <a:t>element2</a:t>
                      </a:r>
                      <a:r>
                        <a:rPr lang="en" sz="1300">
                          <a:solidFill>
                            <a:schemeClr val="dk1"/>
                          </a:solidFill>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&gt; p” selects all &lt;p&gt; elements where the parent is a &lt;div&gt; elements</a:t>
                      </a:r>
                      <a:endParaRPr sz="1300">
                        <a:latin typeface="Calibri"/>
                        <a:ea typeface="Calibri"/>
                        <a:cs typeface="Calibri"/>
                        <a:sym typeface="Calibri"/>
                      </a:endParaRPr>
                    </a:p>
                  </a:txBody>
                  <a:tcPr marT="91425" marB="91425" marR="91425" marL="91425"/>
                </a:tc>
              </a:tr>
              <a:tr h="439675">
                <a:tc>
                  <a:txBody>
                    <a:bodyPr>
                      <a:noAutofit/>
                    </a:bodyPr>
                    <a:lstStyle/>
                    <a:p>
                      <a:pPr indent="0" lvl="0" marL="0" rtl="0" algn="l">
                        <a:spcBef>
                          <a:spcPts val="0"/>
                        </a:spcBef>
                        <a:spcAft>
                          <a:spcPts val="0"/>
                        </a:spcAft>
                        <a:buNone/>
                      </a:pPr>
                      <a:r>
                        <a:rPr lang="en" sz="1300">
                          <a:latin typeface="Calibri"/>
                          <a:ea typeface="Calibri"/>
                          <a:cs typeface="Calibri"/>
                          <a:sym typeface="Calibri"/>
                        </a:rPr>
                        <a:t>Adjacent sibling selectors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 </a:t>
                      </a:r>
                      <a:r>
                        <a:rPr lang="en" sz="1300">
                          <a:latin typeface="Calibri"/>
                          <a:ea typeface="Calibri"/>
                          <a:cs typeface="Calibri"/>
                          <a:sym typeface="Calibri"/>
                        </a:rPr>
                        <a:t> + </a:t>
                      </a:r>
                      <a:r>
                        <a:rPr i="1" lang="en" sz="1300">
                          <a:solidFill>
                            <a:schemeClr val="dk2"/>
                          </a:solidFill>
                          <a:latin typeface="Calibri"/>
                          <a:ea typeface="Calibri"/>
                          <a:cs typeface="Calibri"/>
                          <a:sym typeface="Calibri"/>
                        </a:rPr>
                        <a:t>element2</a:t>
                      </a:r>
                      <a:r>
                        <a:rPr lang="en" sz="1300">
                          <a:solidFill>
                            <a:schemeClr val="dk1"/>
                          </a:solidFill>
                          <a:latin typeface="Calibri"/>
                          <a:ea typeface="Calibri"/>
                          <a:cs typeface="Calibri"/>
                          <a:sym typeface="Calibri"/>
                        </a:rPr>
                        <a:t> {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“div + p” selects all &lt;p&gt; elements that are placed immediately after &lt;div&gt; elements</a:t>
                      </a:r>
                      <a:endParaRPr sz="1300">
                        <a:latin typeface="Calibri"/>
                        <a:ea typeface="Calibri"/>
                        <a:cs typeface="Calibri"/>
                        <a:sym typeface="Calibri"/>
                      </a:endParaRPr>
                    </a:p>
                  </a:txBody>
                  <a:tcPr marT="91425" marB="91425" marR="91425" marL="91425"/>
                </a:tc>
              </a:tr>
              <a:tr h="286625">
                <a:tc>
                  <a:txBody>
                    <a:bodyPr>
                      <a:noAutofit/>
                    </a:bodyPr>
                    <a:lstStyle/>
                    <a:p>
                      <a:pPr indent="0" lvl="0" marL="0" rtl="0" algn="l">
                        <a:spcBef>
                          <a:spcPts val="0"/>
                        </a:spcBef>
                        <a:spcAft>
                          <a:spcPts val="0"/>
                        </a:spcAft>
                        <a:buNone/>
                      </a:pPr>
                      <a:r>
                        <a:rPr lang="en" sz="1300">
                          <a:latin typeface="Calibri"/>
                          <a:ea typeface="Calibri"/>
                          <a:cs typeface="Calibri"/>
                          <a:sym typeface="Calibri"/>
                        </a:rPr>
                        <a:t>Attribute selectors</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i="1" lang="en" sz="1300">
                          <a:solidFill>
                            <a:schemeClr val="dk2"/>
                          </a:solidFill>
                          <a:latin typeface="Calibri"/>
                          <a:ea typeface="Calibri"/>
                          <a:cs typeface="Calibri"/>
                          <a:sym typeface="Calibri"/>
                        </a:rPr>
                        <a:t>element1[</a:t>
                      </a:r>
                      <a:r>
                        <a:rPr lang="en" sz="1300">
                          <a:solidFill>
                            <a:schemeClr val="dk2"/>
                          </a:solidFill>
                          <a:latin typeface="Calibri"/>
                          <a:ea typeface="Calibri"/>
                          <a:cs typeface="Calibri"/>
                          <a:sym typeface="Calibri"/>
                        </a:rPr>
                        <a:t>attr=”val”</a:t>
                      </a:r>
                      <a:r>
                        <a:rPr i="1" lang="en" sz="1300">
                          <a:solidFill>
                            <a:schemeClr val="dk2"/>
                          </a:solidFill>
                          <a:latin typeface="Calibri"/>
                          <a:ea typeface="Calibri"/>
                          <a:cs typeface="Calibri"/>
                          <a:sym typeface="Calibri"/>
                        </a:rPr>
                        <a:t>] </a:t>
                      </a:r>
                      <a:r>
                        <a:rPr lang="en" sz="1300">
                          <a:solidFill>
                            <a:schemeClr val="dk1"/>
                          </a:solidFill>
                          <a:latin typeface="Calibri"/>
                          <a:ea typeface="Calibri"/>
                          <a:cs typeface="Calibri"/>
                          <a:sym typeface="Calibri"/>
                        </a:rPr>
                        <a:t>{ }</a:t>
                      </a:r>
                      <a:endParaRPr sz="13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300">
                          <a:latin typeface="Calibri"/>
                          <a:ea typeface="Calibri"/>
                          <a:cs typeface="Calibri"/>
                          <a:sym typeface="Calibri"/>
                        </a:rPr>
                        <a:t>“</a:t>
                      </a:r>
                      <a:r>
                        <a:rPr lang="en" sz="1300">
                          <a:solidFill>
                            <a:schemeClr val="dk1"/>
                          </a:solidFill>
                          <a:latin typeface="Calibri"/>
                          <a:ea typeface="Calibri"/>
                          <a:cs typeface="Calibri"/>
                          <a:sym typeface="Calibri"/>
                        </a:rPr>
                        <a:t>input[type="text"]</a:t>
                      </a:r>
                      <a:r>
                        <a:rPr lang="en" sz="1300">
                          <a:latin typeface="Calibri"/>
                          <a:ea typeface="Calibri"/>
                          <a:cs typeface="Calibri"/>
                          <a:sym typeface="Calibri"/>
                        </a:rPr>
                        <a:t>” select all &lt;input&gt; elements with type=”text”</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grpSp>
        <p:nvGrpSpPr>
          <p:cNvPr id="249" name="Google Shape;249;p36"/>
          <p:cNvGrpSpPr/>
          <p:nvPr/>
        </p:nvGrpSpPr>
        <p:grpSpPr>
          <a:xfrm rot="10800000">
            <a:off x="0" y="195"/>
            <a:ext cx="9144000" cy="261177"/>
            <a:chOff x="0" y="3313875"/>
            <a:chExt cx="9144000" cy="1835400"/>
          </a:xfrm>
        </p:grpSpPr>
        <p:sp>
          <p:nvSpPr>
            <p:cNvPr id="250" name="Google Shape;250;p3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53" name="Google Shape;253;p3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54" name="Google Shape;254;p3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List of Selectors</a:t>
            </a:r>
            <a:endParaRPr b="1" sz="2400">
              <a:solidFill>
                <a:srgbClr val="000000"/>
              </a:solidFill>
              <a:latin typeface="Roboto"/>
              <a:ea typeface="Roboto"/>
              <a:cs typeface="Roboto"/>
              <a:sym typeface="Roboto"/>
            </a:endParaRPr>
          </a:p>
        </p:txBody>
      </p:sp>
      <p:sp>
        <p:nvSpPr>
          <p:cNvPr id="255" name="Google Shape;255;p36"/>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graphicFrame>
        <p:nvGraphicFramePr>
          <p:cNvPr id="256" name="Google Shape;256;p36"/>
          <p:cNvGraphicFramePr/>
          <p:nvPr/>
        </p:nvGraphicFramePr>
        <p:xfrm>
          <a:off x="445675" y="1155825"/>
          <a:ext cx="3000000" cy="3000000"/>
        </p:xfrm>
        <a:graphic>
          <a:graphicData uri="http://schemas.openxmlformats.org/drawingml/2006/table">
            <a:tbl>
              <a:tblPr>
                <a:noFill/>
                <a:tableStyleId>{838EBEB8-AA68-4C17-A8BE-28E990060980}</a:tableStyleId>
              </a:tblPr>
              <a:tblGrid>
                <a:gridCol w="1660625"/>
                <a:gridCol w="1964700"/>
                <a:gridCol w="4666700"/>
              </a:tblGrid>
              <a:tr h="381000">
                <a:tc>
                  <a:txBody>
                    <a:bodyPr>
                      <a:noAutofit/>
                    </a:bodyPr>
                    <a:lstStyle/>
                    <a:p>
                      <a:pPr indent="0" lvl="0" marL="0" rtl="0" algn="ctr">
                        <a:spcBef>
                          <a:spcPts val="0"/>
                        </a:spcBef>
                        <a:spcAft>
                          <a:spcPts val="0"/>
                        </a:spcAft>
                        <a:buNone/>
                      </a:pPr>
                      <a:r>
                        <a:rPr b="1" lang="en" sz="1300">
                          <a:latin typeface="Calibri"/>
                          <a:ea typeface="Calibri"/>
                          <a:cs typeface="Calibri"/>
                          <a:sym typeface="Calibri"/>
                        </a:rPr>
                        <a:t>Selector Name</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Syntax</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c>
                  <a:txBody>
                    <a:bodyPr>
                      <a:noAutofit/>
                    </a:bodyPr>
                    <a:lstStyle/>
                    <a:p>
                      <a:pPr indent="0" lvl="0" marL="0" rtl="0" algn="ctr">
                        <a:spcBef>
                          <a:spcPts val="0"/>
                        </a:spcBef>
                        <a:spcAft>
                          <a:spcPts val="0"/>
                        </a:spcAft>
                        <a:buNone/>
                      </a:pPr>
                      <a:r>
                        <a:rPr b="1" lang="en" sz="1300">
                          <a:latin typeface="Calibri"/>
                          <a:ea typeface="Calibri"/>
                          <a:cs typeface="Calibri"/>
                          <a:sym typeface="Calibri"/>
                        </a:rPr>
                        <a:t>Example/Description</a:t>
                      </a:r>
                      <a:endParaRPr b="1" sz="13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CD00"/>
                    </a:solidFill>
                  </a:tcPr>
                </a:tc>
              </a:tr>
              <a:tr h="39620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Pseudo classes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rgbClr val="666666"/>
                          </a:solidFill>
                          <a:latin typeface="Calibri"/>
                          <a:ea typeface="Calibri"/>
                          <a:cs typeface="Calibri"/>
                          <a:sym typeface="Calibri"/>
                        </a:rPr>
                        <a:t>For Eg-</a:t>
                      </a:r>
                      <a:r>
                        <a:rPr lang="en" sz="1300">
                          <a:solidFill>
                            <a:schemeClr val="dk1"/>
                          </a:solidFill>
                          <a:latin typeface="Calibri"/>
                          <a:ea typeface="Calibri"/>
                          <a:cs typeface="Calibri"/>
                          <a:sym typeface="Calibri"/>
                        </a:rPr>
                        <a:t> :disabled</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:hover</a:t>
                      </a:r>
                      <a:endParaRPr sz="1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i="1" lang="en" sz="1300">
                          <a:solidFill>
                            <a:srgbClr val="666666"/>
                          </a:solidFill>
                          <a:latin typeface="Calibri"/>
                          <a:ea typeface="Calibri"/>
                          <a:cs typeface="Calibri"/>
                          <a:sym typeface="Calibri"/>
                        </a:rPr>
                        <a:t>[tag_name]</a:t>
                      </a:r>
                      <a:r>
                        <a:rPr lang="en" sz="1300">
                          <a:solidFill>
                            <a:schemeClr val="dk1"/>
                          </a:solidFill>
                          <a:latin typeface="Calibri"/>
                          <a:ea typeface="Calibri"/>
                          <a:cs typeface="Calibri"/>
                          <a:sym typeface="Calibri"/>
                        </a:rPr>
                        <a:t>:disabled {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:hover { }</a:t>
                      </a:r>
                      <a:endParaRPr sz="1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“input:disabled” selects every disabled &lt;input&gt; element</a:t>
                      </a:r>
                      <a:endParaRPr sz="13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96200">
                <a:tc>
                  <a:txBody>
                    <a:bodyPr>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Pseudo elements     </a:t>
                      </a:r>
                      <a:r>
                        <a:rPr lang="en" sz="1300">
                          <a:solidFill>
                            <a:schemeClr val="dk2"/>
                          </a:solidFill>
                          <a:latin typeface="Calibri"/>
                          <a:ea typeface="Calibri"/>
                          <a:cs typeface="Calibri"/>
                          <a:sym typeface="Calibri"/>
                        </a:rPr>
                        <a:t>For Eg-</a:t>
                      </a:r>
                      <a:r>
                        <a:rPr lang="en" sz="1300">
                          <a:solidFill>
                            <a:schemeClr val="dk1"/>
                          </a:solidFill>
                          <a:latin typeface="Calibri"/>
                          <a:ea typeface="Calibri"/>
                          <a:cs typeface="Calibri"/>
                          <a:sym typeface="Calibri"/>
                        </a:rPr>
                        <a:t> :before</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:first-letter</a:t>
                      </a:r>
                      <a:endParaRPr sz="13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:before { }</a:t>
                      </a:r>
                      <a:br>
                        <a:rPr lang="en" sz="1300">
                          <a:solidFill>
                            <a:schemeClr val="dk1"/>
                          </a:solidFill>
                          <a:latin typeface="Calibri"/>
                          <a:ea typeface="Calibri"/>
                          <a:cs typeface="Calibri"/>
                          <a:sym typeface="Calibri"/>
                        </a:rPr>
                      </a:br>
                      <a:r>
                        <a:rPr i="1" lang="en" sz="1300">
                          <a:solidFill>
                            <a:schemeClr val="dk2"/>
                          </a:solidFill>
                          <a:latin typeface="Calibri"/>
                          <a:ea typeface="Calibri"/>
                          <a:cs typeface="Calibri"/>
                          <a:sym typeface="Calibri"/>
                        </a:rPr>
                        <a:t>[tag_name]</a:t>
                      </a:r>
                      <a:r>
                        <a:rPr lang="en" sz="1300">
                          <a:solidFill>
                            <a:schemeClr val="dk1"/>
                          </a:solidFill>
                          <a:latin typeface="Calibri"/>
                          <a:ea typeface="Calibri"/>
                          <a:cs typeface="Calibri"/>
                          <a:sym typeface="Calibri"/>
                        </a:rPr>
                        <a:t>:first-letter { }</a:t>
                      </a:r>
                      <a:endParaRPr sz="13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Insert something before the content of each &lt;p&gt; element</a:t>
                      </a:r>
                      <a:endParaRPr sz="1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grpSp>
        <p:nvGrpSpPr>
          <p:cNvPr id="261" name="Google Shape;261;p37"/>
          <p:cNvGrpSpPr/>
          <p:nvPr/>
        </p:nvGrpSpPr>
        <p:grpSpPr>
          <a:xfrm rot="10800000">
            <a:off x="0" y="195"/>
            <a:ext cx="9144000" cy="261177"/>
            <a:chOff x="0" y="3313875"/>
            <a:chExt cx="9144000" cy="1835400"/>
          </a:xfrm>
        </p:grpSpPr>
        <p:sp>
          <p:nvSpPr>
            <p:cNvPr id="262" name="Google Shape;262;p3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265" name="Google Shape;265;p3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266" name="Google Shape;266;p3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Specificity</a:t>
            </a:r>
            <a:endParaRPr b="1" sz="2400">
              <a:solidFill>
                <a:srgbClr val="000000"/>
              </a:solidFill>
              <a:latin typeface="Roboto"/>
              <a:ea typeface="Roboto"/>
              <a:cs typeface="Roboto"/>
              <a:sym typeface="Roboto"/>
            </a:endParaRPr>
          </a:p>
        </p:txBody>
      </p:sp>
      <p:sp>
        <p:nvSpPr>
          <p:cNvPr id="267" name="Google Shape;267;p37"/>
          <p:cNvSpPr txBox="1"/>
          <p:nvPr/>
        </p:nvSpPr>
        <p:spPr>
          <a:xfrm>
            <a:off x="335275" y="932125"/>
            <a:ext cx="8336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highlight>
                  <a:srgbClr val="FFFFFF"/>
                </a:highlight>
                <a:latin typeface="Calibri"/>
                <a:ea typeface="Calibri"/>
                <a:cs typeface="Calibri"/>
                <a:sym typeface="Calibri"/>
              </a:rPr>
              <a:t>If two CSS selectors apply to the same element, the one with higher specificity wins</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
        <p:nvSpPr>
          <p:cNvPr id="268" name="Google Shape;268;p37"/>
          <p:cNvSpPr txBox="1"/>
          <p:nvPr/>
        </p:nvSpPr>
        <p:spPr>
          <a:xfrm>
            <a:off x="209475" y="1422250"/>
            <a:ext cx="4215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Every selector has its place in specificity hierarchy.</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There are four categories which define specificity level of a given selector: inline styles, IDs, classes, attributes, and elements.</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If selectors have an equal specificity value, latest rule is the one that counts.</a:t>
            </a:r>
            <a:endParaRPr sz="1600">
              <a:solidFill>
                <a:schemeClr val="dk1"/>
              </a:solidFill>
              <a:highlight>
                <a:srgbClr val="FFFFFF"/>
              </a:highlight>
              <a:latin typeface="Calibri"/>
              <a:ea typeface="Calibri"/>
              <a:cs typeface="Calibri"/>
              <a:sym typeface="Calibri"/>
            </a:endParaRPr>
          </a:p>
          <a:p>
            <a:pPr indent="-317500" lvl="0" marL="457200" rtl="0" algn="l">
              <a:lnSpc>
                <a:spcPct val="100000"/>
              </a:lnSpc>
              <a:spcBef>
                <a:spcPts val="1000"/>
              </a:spcBef>
              <a:spcAft>
                <a:spcPts val="1000"/>
              </a:spcAft>
              <a:buClr>
                <a:srgbClr val="434343"/>
              </a:buClr>
              <a:buSzPts val="1400"/>
              <a:buFont typeface="Quattrocento Sans"/>
              <a:buChar char="●"/>
            </a:pPr>
            <a:r>
              <a:rPr lang="en" sz="1600">
                <a:solidFill>
                  <a:schemeClr val="dk1"/>
                </a:solidFill>
                <a:highlight>
                  <a:srgbClr val="FFFFFF"/>
                </a:highlight>
                <a:latin typeface="Calibri"/>
                <a:ea typeface="Calibri"/>
                <a:cs typeface="Calibri"/>
                <a:sym typeface="Calibri"/>
              </a:rPr>
              <a:t>If selectors have an unequal specificity value, more specific rule is the one that counts</a:t>
            </a:r>
            <a:endParaRPr sz="1600">
              <a:solidFill>
                <a:schemeClr val="dk1"/>
              </a:solidFill>
              <a:highlight>
                <a:srgbClr val="FFFFFF"/>
              </a:highlight>
              <a:latin typeface="Calibri"/>
              <a:ea typeface="Calibri"/>
              <a:cs typeface="Calibri"/>
              <a:sym typeface="Calibri"/>
            </a:endParaRPr>
          </a:p>
        </p:txBody>
      </p:sp>
      <p:pic>
        <p:nvPicPr>
          <p:cNvPr id="269" name="Google Shape;269;p37"/>
          <p:cNvPicPr preferRelativeResize="0"/>
          <p:nvPr/>
        </p:nvPicPr>
        <p:blipFill>
          <a:blip r:embed="rId4">
            <a:alphaModFix/>
          </a:blip>
          <a:stretch>
            <a:fillRect/>
          </a:stretch>
        </p:blipFill>
        <p:spPr>
          <a:xfrm>
            <a:off x="4639650" y="1660511"/>
            <a:ext cx="3661499" cy="2432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idx="4294967295" type="title"/>
          </p:nvPr>
        </p:nvSpPr>
        <p:spPr>
          <a:xfrm>
            <a:off x="513600" y="249075"/>
            <a:ext cx="17346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400">
                <a:latin typeface="Roboto"/>
                <a:ea typeface="Roboto"/>
                <a:cs typeface="Roboto"/>
                <a:sym typeface="Roboto"/>
              </a:rPr>
              <a:t>Box Model</a:t>
            </a:r>
            <a:endParaRPr sz="2400">
              <a:latin typeface="Roboto"/>
              <a:ea typeface="Roboto"/>
              <a:cs typeface="Roboto"/>
              <a:sym typeface="Roboto"/>
            </a:endParaRPr>
          </a:p>
        </p:txBody>
      </p:sp>
      <p:sp>
        <p:nvSpPr>
          <p:cNvPr id="275" name="Google Shape;275;p38"/>
          <p:cNvSpPr/>
          <p:nvPr/>
        </p:nvSpPr>
        <p:spPr>
          <a:xfrm>
            <a:off x="3106692" y="1653130"/>
            <a:ext cx="5417700" cy="3068400"/>
          </a:xfrm>
          <a:prstGeom prst="rect">
            <a:avLst/>
          </a:prstGeom>
          <a:solidFill>
            <a:srgbClr val="E6913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3492433" y="2021321"/>
            <a:ext cx="4611300" cy="2349600"/>
          </a:xfrm>
          <a:prstGeom prst="rect">
            <a:avLst/>
          </a:prstGeom>
          <a:solidFill>
            <a:srgbClr val="F9CB9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3843110" y="2354447"/>
            <a:ext cx="3857400" cy="1613100"/>
          </a:xfrm>
          <a:prstGeom prst="rect">
            <a:avLst/>
          </a:prstGeom>
          <a:solidFill>
            <a:srgbClr val="93C47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4334006" y="2757702"/>
            <a:ext cx="2893200" cy="823800"/>
          </a:xfrm>
          <a:prstGeom prst="rect">
            <a:avLst/>
          </a:prstGeom>
          <a:solidFill>
            <a:srgbClr val="6D9EE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400 x 100</a:t>
            </a:r>
            <a:endParaRPr>
              <a:solidFill>
                <a:srgbClr val="FFFFFF"/>
              </a:solidFill>
            </a:endParaRPr>
          </a:p>
        </p:txBody>
      </p:sp>
      <p:sp>
        <p:nvSpPr>
          <p:cNvPr id="279" name="Google Shape;279;p38"/>
          <p:cNvSpPr txBox="1"/>
          <p:nvPr/>
        </p:nvSpPr>
        <p:spPr>
          <a:xfrm>
            <a:off x="3843110" y="2941215"/>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280" name="Google Shape;280;p38"/>
          <p:cNvSpPr txBox="1"/>
          <p:nvPr/>
        </p:nvSpPr>
        <p:spPr>
          <a:xfrm>
            <a:off x="7318430" y="2956053"/>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281" name="Google Shape;281;p38"/>
          <p:cNvSpPr txBox="1"/>
          <p:nvPr/>
        </p:nvSpPr>
        <p:spPr>
          <a:xfrm>
            <a:off x="3060225" y="2941215"/>
            <a:ext cx="613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2" name="Google Shape;282;p38"/>
          <p:cNvSpPr txBox="1"/>
          <p:nvPr/>
        </p:nvSpPr>
        <p:spPr>
          <a:xfrm>
            <a:off x="8179937" y="2941215"/>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3" name="Google Shape;283;p38"/>
          <p:cNvSpPr txBox="1"/>
          <p:nvPr/>
        </p:nvSpPr>
        <p:spPr>
          <a:xfrm>
            <a:off x="5561845" y="164980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4" name="Google Shape;284;p38"/>
          <p:cNvSpPr txBox="1"/>
          <p:nvPr/>
        </p:nvSpPr>
        <p:spPr>
          <a:xfrm>
            <a:off x="5541046" y="4407047"/>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285" name="Google Shape;285;p38"/>
          <p:cNvSpPr txBox="1"/>
          <p:nvPr/>
        </p:nvSpPr>
        <p:spPr>
          <a:xfrm>
            <a:off x="5597041" y="4076462"/>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6" name="Google Shape;286;p38"/>
          <p:cNvSpPr txBox="1"/>
          <p:nvPr/>
        </p:nvSpPr>
        <p:spPr>
          <a:xfrm>
            <a:off x="5614686" y="195212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7" name="Google Shape;287;p38"/>
          <p:cNvSpPr txBox="1"/>
          <p:nvPr/>
        </p:nvSpPr>
        <p:spPr>
          <a:xfrm>
            <a:off x="3510720" y="293871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8" name="Google Shape;288;p38"/>
          <p:cNvSpPr txBox="1"/>
          <p:nvPr/>
        </p:nvSpPr>
        <p:spPr>
          <a:xfrm>
            <a:off x="7818060" y="2938716"/>
            <a:ext cx="613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289" name="Google Shape;289;p38"/>
          <p:cNvSpPr txBox="1"/>
          <p:nvPr/>
        </p:nvSpPr>
        <p:spPr>
          <a:xfrm>
            <a:off x="3068343" y="1624025"/>
            <a:ext cx="1350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margin</a:t>
            </a:r>
            <a:endParaRPr sz="1100">
              <a:solidFill>
                <a:srgbClr val="434343"/>
              </a:solidFill>
            </a:endParaRPr>
          </a:p>
        </p:txBody>
      </p:sp>
      <p:sp>
        <p:nvSpPr>
          <p:cNvPr id="290" name="Google Shape;290;p38"/>
          <p:cNvSpPr txBox="1"/>
          <p:nvPr/>
        </p:nvSpPr>
        <p:spPr>
          <a:xfrm>
            <a:off x="3454084" y="1957002"/>
            <a:ext cx="1279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border</a:t>
            </a:r>
            <a:endParaRPr sz="1100">
              <a:solidFill>
                <a:srgbClr val="434343"/>
              </a:solidFill>
            </a:endParaRPr>
          </a:p>
        </p:txBody>
      </p:sp>
      <p:sp>
        <p:nvSpPr>
          <p:cNvPr id="291" name="Google Shape;291;p38"/>
          <p:cNvSpPr txBox="1"/>
          <p:nvPr/>
        </p:nvSpPr>
        <p:spPr>
          <a:xfrm>
            <a:off x="3804761" y="2298697"/>
            <a:ext cx="14376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padding</a:t>
            </a:r>
            <a:endParaRPr sz="1100">
              <a:solidFill>
                <a:srgbClr val="434343"/>
              </a:solidFill>
            </a:endParaRPr>
          </a:p>
        </p:txBody>
      </p:sp>
      <p:sp>
        <p:nvSpPr>
          <p:cNvPr id="292" name="Google Shape;292;p38"/>
          <p:cNvSpPr txBox="1"/>
          <p:nvPr/>
        </p:nvSpPr>
        <p:spPr>
          <a:xfrm>
            <a:off x="4348271" y="2733596"/>
            <a:ext cx="14376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content</a:t>
            </a:r>
            <a:endParaRPr sz="1100">
              <a:solidFill>
                <a:srgbClr val="434343"/>
              </a:solidFill>
            </a:endParaRPr>
          </a:p>
        </p:txBody>
      </p:sp>
      <p:sp>
        <p:nvSpPr>
          <p:cNvPr id="293" name="Google Shape;293;p38"/>
          <p:cNvSpPr/>
          <p:nvPr/>
        </p:nvSpPr>
        <p:spPr>
          <a:xfrm>
            <a:off x="3106650" y="787875"/>
            <a:ext cx="7440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Content</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400</a:t>
            </a:r>
            <a:endParaRPr b="1" sz="1200">
              <a:solidFill>
                <a:schemeClr val="accent1"/>
              </a:solidFill>
              <a:latin typeface="Quattrocento Sans"/>
              <a:ea typeface="Quattrocento Sans"/>
              <a:cs typeface="Quattrocento Sans"/>
              <a:sym typeface="Quattrocento Sans"/>
            </a:endParaRPr>
          </a:p>
        </p:txBody>
      </p:sp>
      <p:sp>
        <p:nvSpPr>
          <p:cNvPr id="294" name="Google Shape;294;p38"/>
          <p:cNvSpPr/>
          <p:nvPr/>
        </p:nvSpPr>
        <p:spPr>
          <a:xfrm>
            <a:off x="1229875" y="16531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Content                </a:t>
            </a:r>
            <a:r>
              <a:rPr b="1" lang="en" sz="1200">
                <a:solidFill>
                  <a:schemeClr val="accent1"/>
                </a:solidFill>
                <a:latin typeface="Quattrocento Sans"/>
                <a:ea typeface="Quattrocento Sans"/>
                <a:cs typeface="Quattrocento Sans"/>
                <a:sym typeface="Quattrocento Sans"/>
              </a:rPr>
              <a:t>100</a:t>
            </a:r>
            <a:endParaRPr b="1" sz="1200">
              <a:solidFill>
                <a:schemeClr val="accent1"/>
              </a:solidFill>
              <a:latin typeface="Quattrocento Sans"/>
              <a:ea typeface="Quattrocento Sans"/>
              <a:cs typeface="Quattrocento Sans"/>
              <a:sym typeface="Quattrocento Sans"/>
            </a:endParaRPr>
          </a:p>
        </p:txBody>
      </p:sp>
      <p:cxnSp>
        <p:nvCxnSpPr>
          <p:cNvPr id="295" name="Google Shape;295;p38"/>
          <p:cNvCxnSpPr/>
          <p:nvPr/>
        </p:nvCxnSpPr>
        <p:spPr>
          <a:xfrm>
            <a:off x="1217500" y="838125"/>
            <a:ext cx="1835100" cy="73230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8"/>
          <p:cNvSpPr txBox="1"/>
          <p:nvPr/>
        </p:nvSpPr>
        <p:spPr>
          <a:xfrm>
            <a:off x="1967400" y="738675"/>
            <a:ext cx="11010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Total Width</a:t>
            </a:r>
            <a:endParaRPr>
              <a:latin typeface="Quattrocento Sans"/>
              <a:ea typeface="Quattrocento Sans"/>
              <a:cs typeface="Quattrocento Sans"/>
              <a:sym typeface="Quattrocento Sans"/>
            </a:endParaRPr>
          </a:p>
        </p:txBody>
      </p:sp>
      <p:sp>
        <p:nvSpPr>
          <p:cNvPr id="297" name="Google Shape;297;p38"/>
          <p:cNvSpPr txBox="1"/>
          <p:nvPr/>
        </p:nvSpPr>
        <p:spPr>
          <a:xfrm>
            <a:off x="1205400" y="1272075"/>
            <a:ext cx="11010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Total Height</a:t>
            </a:r>
            <a:endParaRPr>
              <a:latin typeface="Quattrocento Sans"/>
              <a:ea typeface="Quattrocento Sans"/>
              <a:cs typeface="Quattrocento Sans"/>
              <a:sym typeface="Quattrocento Sans"/>
            </a:endParaRPr>
          </a:p>
        </p:txBody>
      </p:sp>
      <p:sp>
        <p:nvSpPr>
          <p:cNvPr id="298" name="Google Shape;298;p38"/>
          <p:cNvSpPr txBox="1"/>
          <p:nvPr/>
        </p:nvSpPr>
        <p:spPr>
          <a:xfrm>
            <a:off x="3823745"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299" name="Google Shape;299;p38"/>
          <p:cNvSpPr txBox="1"/>
          <p:nvPr/>
        </p:nvSpPr>
        <p:spPr>
          <a:xfrm>
            <a:off x="1919940" y="1837858"/>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0" name="Google Shape;300;p38"/>
          <p:cNvSpPr/>
          <p:nvPr/>
        </p:nvSpPr>
        <p:spPr>
          <a:xfrm>
            <a:off x="4136650" y="787875"/>
            <a:ext cx="11010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Padding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15 + 15</a:t>
            </a:r>
            <a:endParaRPr b="1" sz="1200">
              <a:solidFill>
                <a:schemeClr val="accent1"/>
              </a:solidFill>
              <a:latin typeface="Quattrocento Sans"/>
              <a:ea typeface="Quattrocento Sans"/>
              <a:cs typeface="Quattrocento Sans"/>
              <a:sym typeface="Quattrocento Sans"/>
            </a:endParaRPr>
          </a:p>
        </p:txBody>
      </p:sp>
      <p:sp>
        <p:nvSpPr>
          <p:cNvPr id="301" name="Google Shape;301;p38"/>
          <p:cNvSpPr/>
          <p:nvPr/>
        </p:nvSpPr>
        <p:spPr>
          <a:xfrm>
            <a:off x="5507406" y="801250"/>
            <a:ext cx="10317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Border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0 + 0</a:t>
            </a:r>
            <a:endParaRPr b="1" sz="1200">
              <a:solidFill>
                <a:schemeClr val="accent1"/>
              </a:solidFill>
              <a:latin typeface="Quattrocento Sans"/>
              <a:ea typeface="Quattrocento Sans"/>
              <a:cs typeface="Quattrocento Sans"/>
              <a:sym typeface="Quattrocento Sans"/>
            </a:endParaRPr>
          </a:p>
        </p:txBody>
      </p:sp>
      <p:sp>
        <p:nvSpPr>
          <p:cNvPr id="302" name="Google Shape;302;p38"/>
          <p:cNvSpPr/>
          <p:nvPr/>
        </p:nvSpPr>
        <p:spPr>
          <a:xfrm>
            <a:off x="6820072" y="801250"/>
            <a:ext cx="1031700" cy="7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Quattrocento Sans"/>
                <a:ea typeface="Quattrocento Sans"/>
                <a:cs typeface="Quattrocento Sans"/>
                <a:sym typeface="Quattrocento Sans"/>
              </a:rPr>
              <a:t>Margin (L/R)</a:t>
            </a:r>
            <a:endParaRPr sz="1200">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b="1" lang="en" sz="1200">
                <a:solidFill>
                  <a:schemeClr val="accent1"/>
                </a:solidFill>
                <a:latin typeface="Quattrocento Sans"/>
                <a:ea typeface="Quattrocento Sans"/>
                <a:cs typeface="Quattrocento Sans"/>
                <a:sym typeface="Quattrocento Sans"/>
              </a:rPr>
              <a:t>10 + 10</a:t>
            </a:r>
            <a:endParaRPr b="1" sz="1200">
              <a:solidFill>
                <a:schemeClr val="accent1"/>
              </a:solidFill>
              <a:latin typeface="Quattrocento Sans"/>
              <a:ea typeface="Quattrocento Sans"/>
              <a:cs typeface="Quattrocento Sans"/>
              <a:sym typeface="Quattrocento Sans"/>
            </a:endParaRPr>
          </a:p>
        </p:txBody>
      </p:sp>
      <p:sp>
        <p:nvSpPr>
          <p:cNvPr id="303" name="Google Shape;303;p38"/>
          <p:cNvSpPr txBox="1"/>
          <p:nvPr/>
        </p:nvSpPr>
        <p:spPr>
          <a:xfrm>
            <a:off x="5195345"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4" name="Google Shape;304;p38"/>
          <p:cNvSpPr txBox="1"/>
          <p:nvPr/>
        </p:nvSpPr>
        <p:spPr>
          <a:xfrm>
            <a:off x="6517212"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5" name="Google Shape;305;p38"/>
          <p:cNvSpPr txBox="1"/>
          <p:nvPr/>
        </p:nvSpPr>
        <p:spPr>
          <a:xfrm>
            <a:off x="7835878" y="832350"/>
            <a:ext cx="27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06" name="Google Shape;306;p38"/>
          <p:cNvSpPr/>
          <p:nvPr/>
        </p:nvSpPr>
        <p:spPr>
          <a:xfrm>
            <a:off x="8141576" y="805650"/>
            <a:ext cx="744000" cy="73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FFFF"/>
                </a:solidFill>
                <a:latin typeface="Quattrocento Sans"/>
                <a:ea typeface="Quattrocento Sans"/>
                <a:cs typeface="Quattrocento Sans"/>
                <a:sym typeface="Quattrocento Sans"/>
              </a:rPr>
              <a:t>Total </a:t>
            </a:r>
            <a:r>
              <a:rPr b="1" lang="en" sz="1200">
                <a:solidFill>
                  <a:srgbClr val="FFFFFF"/>
                </a:solidFill>
                <a:latin typeface="Quattrocento Sans"/>
                <a:ea typeface="Quattrocento Sans"/>
                <a:cs typeface="Quattrocento Sans"/>
                <a:sym typeface="Quattrocento Sans"/>
              </a:rPr>
              <a:t>450</a:t>
            </a:r>
            <a:endParaRPr b="1" sz="1200">
              <a:solidFill>
                <a:srgbClr val="FFFFFF"/>
              </a:solidFill>
              <a:latin typeface="Quattrocento Sans"/>
              <a:ea typeface="Quattrocento Sans"/>
              <a:cs typeface="Quattrocento Sans"/>
              <a:sym typeface="Quattrocento Sans"/>
            </a:endParaRPr>
          </a:p>
        </p:txBody>
      </p:sp>
      <p:sp>
        <p:nvSpPr>
          <p:cNvPr id="307" name="Google Shape;307;p38"/>
          <p:cNvSpPr/>
          <p:nvPr/>
        </p:nvSpPr>
        <p:spPr>
          <a:xfrm>
            <a:off x="1229875" y="22627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Padding (T/B)      </a:t>
            </a:r>
            <a:r>
              <a:rPr b="1" lang="en" sz="1200">
                <a:solidFill>
                  <a:schemeClr val="accent1"/>
                </a:solidFill>
                <a:latin typeface="Quattrocento Sans"/>
                <a:ea typeface="Quattrocento Sans"/>
                <a:cs typeface="Quattrocento Sans"/>
                <a:sym typeface="Quattrocento Sans"/>
              </a:rPr>
              <a:t>15 + 15</a:t>
            </a:r>
            <a:endParaRPr b="1" sz="1200">
              <a:solidFill>
                <a:schemeClr val="accent1"/>
              </a:solidFill>
              <a:latin typeface="Quattrocento Sans"/>
              <a:ea typeface="Quattrocento Sans"/>
              <a:cs typeface="Quattrocento Sans"/>
              <a:sym typeface="Quattrocento Sans"/>
            </a:endParaRPr>
          </a:p>
        </p:txBody>
      </p:sp>
      <p:sp>
        <p:nvSpPr>
          <p:cNvPr id="308" name="Google Shape;308;p38"/>
          <p:cNvSpPr/>
          <p:nvPr/>
        </p:nvSpPr>
        <p:spPr>
          <a:xfrm>
            <a:off x="1229875" y="28723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Border (T/B)        </a:t>
            </a:r>
            <a:r>
              <a:rPr b="1" lang="en" sz="1200">
                <a:solidFill>
                  <a:schemeClr val="accent1"/>
                </a:solidFill>
                <a:latin typeface="Quattrocento Sans"/>
                <a:ea typeface="Quattrocento Sans"/>
                <a:cs typeface="Quattrocento Sans"/>
                <a:sym typeface="Quattrocento Sans"/>
              </a:rPr>
              <a:t>0 + 0</a:t>
            </a:r>
            <a:endParaRPr b="1" sz="1200">
              <a:solidFill>
                <a:schemeClr val="accent1"/>
              </a:solidFill>
              <a:latin typeface="Quattrocento Sans"/>
              <a:ea typeface="Quattrocento Sans"/>
              <a:cs typeface="Quattrocento Sans"/>
              <a:sym typeface="Quattrocento Sans"/>
            </a:endParaRPr>
          </a:p>
        </p:txBody>
      </p:sp>
      <p:sp>
        <p:nvSpPr>
          <p:cNvPr id="309" name="Google Shape;309;p38"/>
          <p:cNvSpPr/>
          <p:nvPr/>
        </p:nvSpPr>
        <p:spPr>
          <a:xfrm>
            <a:off x="1229875" y="3481925"/>
            <a:ext cx="1734600" cy="368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Margin (T/B)        </a:t>
            </a:r>
            <a:r>
              <a:rPr b="1" lang="en" sz="1200">
                <a:solidFill>
                  <a:schemeClr val="accent1"/>
                </a:solidFill>
                <a:latin typeface="Quattrocento Sans"/>
                <a:ea typeface="Quattrocento Sans"/>
                <a:cs typeface="Quattrocento Sans"/>
                <a:sym typeface="Quattrocento Sans"/>
              </a:rPr>
              <a:t>10 + 10</a:t>
            </a:r>
            <a:endParaRPr b="1" sz="1200">
              <a:solidFill>
                <a:schemeClr val="accent1"/>
              </a:solidFill>
              <a:latin typeface="Quattrocento Sans"/>
              <a:ea typeface="Quattrocento Sans"/>
              <a:cs typeface="Quattrocento Sans"/>
              <a:sym typeface="Quattrocento Sans"/>
            </a:endParaRPr>
          </a:p>
        </p:txBody>
      </p:sp>
      <p:sp>
        <p:nvSpPr>
          <p:cNvPr id="310" name="Google Shape;310;p38"/>
          <p:cNvSpPr txBox="1"/>
          <p:nvPr/>
        </p:nvSpPr>
        <p:spPr>
          <a:xfrm>
            <a:off x="1919940" y="24386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1" name="Google Shape;311;p38"/>
          <p:cNvSpPr txBox="1"/>
          <p:nvPr/>
        </p:nvSpPr>
        <p:spPr>
          <a:xfrm>
            <a:off x="1919940" y="30482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2" name="Google Shape;312;p38"/>
          <p:cNvSpPr txBox="1"/>
          <p:nvPr/>
        </p:nvSpPr>
        <p:spPr>
          <a:xfrm>
            <a:off x="1919940" y="3657836"/>
            <a:ext cx="688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Quattrocento Sans"/>
                <a:ea typeface="Quattrocento Sans"/>
                <a:cs typeface="Quattrocento Sans"/>
                <a:sym typeface="Quattrocento Sans"/>
              </a:rPr>
              <a:t>=</a:t>
            </a:r>
            <a:endParaRPr b="1" sz="2400">
              <a:latin typeface="Quattrocento Sans"/>
              <a:ea typeface="Quattrocento Sans"/>
              <a:cs typeface="Quattrocento Sans"/>
              <a:sym typeface="Quattrocento Sans"/>
            </a:endParaRPr>
          </a:p>
        </p:txBody>
      </p:sp>
      <p:sp>
        <p:nvSpPr>
          <p:cNvPr id="313" name="Google Shape;313;p38"/>
          <p:cNvSpPr/>
          <p:nvPr/>
        </p:nvSpPr>
        <p:spPr>
          <a:xfrm>
            <a:off x="1229875" y="4091525"/>
            <a:ext cx="1734600" cy="36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Total                     </a:t>
            </a:r>
            <a:r>
              <a:rPr b="1" lang="en" sz="1200">
                <a:solidFill>
                  <a:srgbClr val="FFFFFF"/>
                </a:solidFill>
                <a:latin typeface="Quattrocento Sans"/>
                <a:ea typeface="Quattrocento Sans"/>
                <a:cs typeface="Quattrocento Sans"/>
                <a:sym typeface="Quattrocento Sans"/>
              </a:rPr>
              <a:t>150</a:t>
            </a:r>
            <a:endParaRPr b="1" sz="1200">
              <a:solidFill>
                <a:srgbClr val="FFFFFF"/>
              </a:solidFill>
              <a:latin typeface="Quattrocento Sans"/>
              <a:ea typeface="Quattrocento Sans"/>
              <a:cs typeface="Quattrocento Sans"/>
              <a:sym typeface="Quattrocento Sans"/>
            </a:endParaRPr>
          </a:p>
        </p:txBody>
      </p:sp>
      <p:sp>
        <p:nvSpPr>
          <p:cNvPr id="314" name="Google Shape;314;p38"/>
          <p:cNvSpPr txBox="1"/>
          <p:nvPr/>
        </p:nvSpPr>
        <p:spPr>
          <a:xfrm>
            <a:off x="5464910" y="2370140"/>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15" name="Google Shape;315;p38"/>
          <p:cNvSpPr txBox="1"/>
          <p:nvPr/>
        </p:nvSpPr>
        <p:spPr>
          <a:xfrm>
            <a:off x="5485334" y="3627365"/>
            <a:ext cx="613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pic>
        <p:nvPicPr>
          <p:cNvPr id="316" name="Google Shape;316;p3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grpSp>
        <p:nvGrpSpPr>
          <p:cNvPr id="317" name="Google Shape;317;p38"/>
          <p:cNvGrpSpPr/>
          <p:nvPr/>
        </p:nvGrpSpPr>
        <p:grpSpPr>
          <a:xfrm rot="10800000">
            <a:off x="0" y="195"/>
            <a:ext cx="9144000" cy="261177"/>
            <a:chOff x="0" y="3313875"/>
            <a:chExt cx="9144000" cy="1835400"/>
          </a:xfrm>
        </p:grpSpPr>
        <p:sp>
          <p:nvSpPr>
            <p:cNvPr id="318" name="Google Shape;318;p3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0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2" presetSubtype="1">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idx="4294967295" type="title"/>
          </p:nvPr>
        </p:nvSpPr>
        <p:spPr>
          <a:xfrm>
            <a:off x="390650" y="389268"/>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Roboto"/>
                <a:ea typeface="Roboto"/>
                <a:cs typeface="Roboto"/>
                <a:sym typeface="Roboto"/>
              </a:rPr>
              <a:t>Box Model</a:t>
            </a:r>
            <a:endParaRPr sz="24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a:p>
        </p:txBody>
      </p:sp>
      <p:sp>
        <p:nvSpPr>
          <p:cNvPr id="326" name="Google Shape;326;p39"/>
          <p:cNvSpPr/>
          <p:nvPr/>
        </p:nvSpPr>
        <p:spPr>
          <a:xfrm>
            <a:off x="4008297" y="922467"/>
            <a:ext cx="4861200" cy="2753400"/>
          </a:xfrm>
          <a:prstGeom prst="rect">
            <a:avLst/>
          </a:prstGeom>
          <a:solidFill>
            <a:srgbClr val="E6913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4374797" y="1232300"/>
            <a:ext cx="4087800" cy="2139600"/>
          </a:xfrm>
          <a:prstGeom prst="rect">
            <a:avLst/>
          </a:prstGeom>
          <a:solidFill>
            <a:srgbClr val="FF0000"/>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4444730" y="1298190"/>
            <a:ext cx="3958500" cy="2016900"/>
          </a:xfrm>
          <a:prstGeom prst="rect">
            <a:avLst/>
          </a:prstGeom>
          <a:solidFill>
            <a:srgbClr val="F9CB9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4745761" y="1610625"/>
            <a:ext cx="3311100" cy="1384800"/>
          </a:xfrm>
          <a:prstGeom prst="rect">
            <a:avLst/>
          </a:prstGeom>
          <a:solidFill>
            <a:srgbClr val="93C47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5167159" y="1956793"/>
            <a:ext cx="2483400" cy="707400"/>
          </a:xfrm>
          <a:prstGeom prst="rect">
            <a:avLst/>
          </a:prstGeom>
          <a:solidFill>
            <a:srgbClr val="6D9EE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400x100</a:t>
            </a:r>
            <a:endParaRPr sz="1200">
              <a:solidFill>
                <a:srgbClr val="FFFFFF"/>
              </a:solidFill>
            </a:endParaRPr>
          </a:p>
        </p:txBody>
      </p:sp>
      <p:sp>
        <p:nvSpPr>
          <p:cNvPr id="331" name="Google Shape;331;p39"/>
          <p:cNvSpPr txBox="1"/>
          <p:nvPr/>
        </p:nvSpPr>
        <p:spPr>
          <a:xfrm>
            <a:off x="4745761" y="2123149"/>
            <a:ext cx="526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32" name="Google Shape;332;p39"/>
          <p:cNvSpPr txBox="1"/>
          <p:nvPr/>
        </p:nvSpPr>
        <p:spPr>
          <a:xfrm>
            <a:off x="7709740" y="2148627"/>
            <a:ext cx="526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15</a:t>
            </a:r>
            <a:endParaRPr sz="1100"/>
          </a:p>
        </p:txBody>
      </p:sp>
      <p:sp>
        <p:nvSpPr>
          <p:cNvPr id="333" name="Google Shape;333;p39"/>
          <p:cNvSpPr txBox="1"/>
          <p:nvPr/>
        </p:nvSpPr>
        <p:spPr>
          <a:xfrm>
            <a:off x="4008297" y="2140794"/>
            <a:ext cx="526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4" name="Google Shape;334;p39"/>
          <p:cNvSpPr txBox="1"/>
          <p:nvPr/>
        </p:nvSpPr>
        <p:spPr>
          <a:xfrm>
            <a:off x="8509074" y="2140794"/>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5" name="Google Shape;335;p39"/>
          <p:cNvSpPr txBox="1"/>
          <p:nvPr/>
        </p:nvSpPr>
        <p:spPr>
          <a:xfrm>
            <a:off x="6221172" y="878567"/>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6" name="Google Shape;336;p39"/>
          <p:cNvSpPr txBox="1"/>
          <p:nvPr/>
        </p:nvSpPr>
        <p:spPr>
          <a:xfrm>
            <a:off x="6199662" y="3368993"/>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10</a:t>
            </a:r>
            <a:endParaRPr sz="1100">
              <a:solidFill>
                <a:srgbClr val="434343"/>
              </a:solidFill>
            </a:endParaRPr>
          </a:p>
        </p:txBody>
      </p:sp>
      <p:sp>
        <p:nvSpPr>
          <p:cNvPr id="337" name="Google Shape;337;p39"/>
          <p:cNvSpPr txBox="1"/>
          <p:nvPr/>
        </p:nvSpPr>
        <p:spPr>
          <a:xfrm>
            <a:off x="6262705" y="3002320"/>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38" name="Google Shape;338;p39"/>
          <p:cNvSpPr txBox="1"/>
          <p:nvPr/>
        </p:nvSpPr>
        <p:spPr>
          <a:xfrm>
            <a:off x="6280350" y="1221237"/>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39" name="Google Shape;339;p39"/>
          <p:cNvSpPr txBox="1"/>
          <p:nvPr/>
        </p:nvSpPr>
        <p:spPr>
          <a:xfrm>
            <a:off x="4439127" y="2121004"/>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40" name="Google Shape;340;p39"/>
          <p:cNvSpPr txBox="1"/>
          <p:nvPr/>
        </p:nvSpPr>
        <p:spPr>
          <a:xfrm>
            <a:off x="8145494" y="2138649"/>
            <a:ext cx="526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a:t>
            </a:r>
            <a:endParaRPr sz="1100">
              <a:solidFill>
                <a:srgbClr val="434343"/>
              </a:solidFill>
            </a:endParaRPr>
          </a:p>
        </p:txBody>
      </p:sp>
      <p:sp>
        <p:nvSpPr>
          <p:cNvPr id="341" name="Google Shape;341;p39"/>
          <p:cNvSpPr txBox="1"/>
          <p:nvPr/>
        </p:nvSpPr>
        <p:spPr>
          <a:xfrm>
            <a:off x="4015266" y="868460"/>
            <a:ext cx="1159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margin</a:t>
            </a:r>
            <a:endParaRPr sz="1100">
              <a:solidFill>
                <a:srgbClr val="434343"/>
              </a:solidFill>
            </a:endParaRPr>
          </a:p>
        </p:txBody>
      </p:sp>
      <p:sp>
        <p:nvSpPr>
          <p:cNvPr id="342" name="Google Shape;342;p39"/>
          <p:cNvSpPr txBox="1"/>
          <p:nvPr/>
        </p:nvSpPr>
        <p:spPr>
          <a:xfrm>
            <a:off x="4422597" y="1253764"/>
            <a:ext cx="10986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border</a:t>
            </a:r>
            <a:endParaRPr sz="1100">
              <a:solidFill>
                <a:srgbClr val="434343"/>
              </a:solidFill>
            </a:endParaRPr>
          </a:p>
        </p:txBody>
      </p:sp>
      <p:sp>
        <p:nvSpPr>
          <p:cNvPr id="343" name="Google Shape;343;p39"/>
          <p:cNvSpPr txBox="1"/>
          <p:nvPr/>
        </p:nvSpPr>
        <p:spPr>
          <a:xfrm>
            <a:off x="4723628" y="1564732"/>
            <a:ext cx="1234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padding</a:t>
            </a:r>
            <a:endParaRPr sz="1100">
              <a:solidFill>
                <a:srgbClr val="434343"/>
              </a:solidFill>
            </a:endParaRPr>
          </a:p>
        </p:txBody>
      </p:sp>
      <p:sp>
        <p:nvSpPr>
          <p:cNvPr id="344" name="Google Shape;344;p39"/>
          <p:cNvSpPr txBox="1"/>
          <p:nvPr/>
        </p:nvSpPr>
        <p:spPr>
          <a:xfrm>
            <a:off x="5172548" y="1923621"/>
            <a:ext cx="12342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rPr>
              <a:t>content</a:t>
            </a:r>
            <a:endParaRPr sz="1100">
              <a:solidFill>
                <a:srgbClr val="434343"/>
              </a:solidFill>
            </a:endParaRPr>
          </a:p>
        </p:txBody>
      </p:sp>
      <p:sp>
        <p:nvSpPr>
          <p:cNvPr id="345" name="Google Shape;345;p39"/>
          <p:cNvSpPr txBox="1"/>
          <p:nvPr/>
        </p:nvSpPr>
        <p:spPr>
          <a:xfrm>
            <a:off x="1172550" y="3703450"/>
            <a:ext cx="7791000" cy="32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Quattrocento Sans"/>
                <a:ea typeface="Quattrocento Sans"/>
                <a:cs typeface="Quattrocento Sans"/>
                <a:sym typeface="Quattrocento Sans"/>
              </a:rPr>
              <a:t>Outline Property</a:t>
            </a:r>
            <a:r>
              <a:rPr lang="en" sz="1200">
                <a:latin typeface="Quattrocento Sans"/>
                <a:ea typeface="Quattrocento Sans"/>
                <a:cs typeface="Quattrocento Sans"/>
                <a:sym typeface="Quattrocento Sans"/>
              </a:rPr>
              <a:t> - Highlighted in red color</a:t>
            </a:r>
            <a:endParaRPr sz="1200">
              <a:latin typeface="Quattrocento Sans"/>
              <a:ea typeface="Quattrocento Sans"/>
              <a:cs typeface="Quattrocento Sans"/>
              <a:sym typeface="Quattrocento Sans"/>
            </a:endParaRPr>
          </a:p>
        </p:txBody>
      </p:sp>
      <p:sp>
        <p:nvSpPr>
          <p:cNvPr id="346" name="Google Shape;346;p39"/>
          <p:cNvSpPr txBox="1"/>
          <p:nvPr/>
        </p:nvSpPr>
        <p:spPr>
          <a:xfrm>
            <a:off x="502875" y="821275"/>
            <a:ext cx="3311100" cy="3001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Outline property always goes around all the sides, you can’t specify one particular side.</a:t>
            </a:r>
            <a:endParaRPr sz="1600">
              <a:solidFill>
                <a:schemeClr val="dk1"/>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317500" lvl="0" marL="457200" marR="0" rtl="0" algn="l">
              <a:lnSpc>
                <a:spcPct val="115000"/>
              </a:lnSpc>
              <a:spcBef>
                <a:spcPts val="0"/>
              </a:spcBef>
              <a:spcAft>
                <a:spcPts val="0"/>
              </a:spcAft>
              <a:buSzPts val="1400"/>
              <a:buChar char="●"/>
            </a:pPr>
            <a:r>
              <a:rPr lang="en" sz="1600">
                <a:solidFill>
                  <a:schemeClr val="dk1"/>
                </a:solidFill>
                <a:highlight>
                  <a:srgbClr val="FFFFFF"/>
                </a:highlight>
                <a:latin typeface="Calibri"/>
                <a:ea typeface="Calibri"/>
                <a:cs typeface="Calibri"/>
                <a:sym typeface="Calibri"/>
              </a:rPr>
              <a:t>It does not affect position of element or adjacent elements as it is not part of box model</a:t>
            </a:r>
            <a:r>
              <a:rPr lang="en">
                <a:solidFill>
                  <a:srgbClr val="434343"/>
                </a:solidFill>
                <a:latin typeface="Quattrocento Sans"/>
                <a:ea typeface="Quattrocento Sans"/>
                <a:cs typeface="Quattrocento Sans"/>
                <a:sym typeface="Quattrocento Sans"/>
              </a:rPr>
              <a:t>.</a:t>
            </a:r>
            <a:endParaRPr>
              <a:solidFill>
                <a:srgbClr val="434343"/>
              </a:solidFill>
              <a:latin typeface="Quattrocento Sans"/>
              <a:ea typeface="Quattrocento Sans"/>
              <a:cs typeface="Quattrocento Sans"/>
              <a:sym typeface="Quattrocento Sans"/>
            </a:endParaRPr>
          </a:p>
        </p:txBody>
      </p:sp>
      <p:grpSp>
        <p:nvGrpSpPr>
          <p:cNvPr id="347" name="Google Shape;347;p39"/>
          <p:cNvGrpSpPr/>
          <p:nvPr/>
        </p:nvGrpSpPr>
        <p:grpSpPr>
          <a:xfrm rot="10800000">
            <a:off x="0" y="195"/>
            <a:ext cx="9144000" cy="261177"/>
            <a:chOff x="0" y="3313875"/>
            <a:chExt cx="9144000" cy="1835400"/>
          </a:xfrm>
        </p:grpSpPr>
        <p:sp>
          <p:nvSpPr>
            <p:cNvPr id="348" name="Google Shape;348;p3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0" name="Google Shape;350;p3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51" name="Google Shape;351;p3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352" name="Google Shape;352;p39"/>
          <p:cNvSpPr txBox="1"/>
          <p:nvPr/>
        </p:nvSpPr>
        <p:spPr>
          <a:xfrm>
            <a:off x="566650" y="4420000"/>
            <a:ext cx="657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ighlight>
                  <a:srgbClr val="FFFFFF"/>
                </a:highlight>
                <a:latin typeface="Calibri"/>
                <a:ea typeface="Calibri"/>
                <a:cs typeface="Calibri"/>
                <a:sym typeface="Calibri"/>
                <a:hlinkClick r:id="rId4"/>
              </a:rPr>
              <a:t>http://markusvogl.com/web1/interactive_box_model/css_box_demo.html</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3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grpSp>
        <p:nvGrpSpPr>
          <p:cNvPr id="357" name="Google Shape;357;p40"/>
          <p:cNvGrpSpPr/>
          <p:nvPr/>
        </p:nvGrpSpPr>
        <p:grpSpPr>
          <a:xfrm rot="10800000">
            <a:off x="0" y="195"/>
            <a:ext cx="9144000" cy="261177"/>
            <a:chOff x="0" y="3313875"/>
            <a:chExt cx="9144000" cy="1835400"/>
          </a:xfrm>
        </p:grpSpPr>
        <p:sp>
          <p:nvSpPr>
            <p:cNvPr id="358" name="Google Shape;358;p4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4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61" name="Google Shape;361;p4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62" name="Google Shape;362;p4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Display -</a:t>
            </a:r>
            <a:r>
              <a:rPr lang="en"/>
              <a:t> </a:t>
            </a:r>
            <a:r>
              <a:rPr lang="en" sz="1600" u="sng">
                <a:solidFill>
                  <a:schemeClr val="hlink"/>
                </a:solidFill>
                <a:latin typeface="Calibri"/>
                <a:ea typeface="Calibri"/>
                <a:cs typeface="Calibri"/>
                <a:sym typeface="Calibri"/>
                <a:hlinkClick r:id="rId4"/>
              </a:rPr>
              <a:t>https://codepen.io/Kirti306/pen/xMGBxZ</a:t>
            </a:r>
            <a:endParaRPr sz="1600">
              <a:latin typeface="Calibri"/>
              <a:ea typeface="Calibri"/>
              <a:cs typeface="Calibri"/>
              <a:sym typeface="Calibri"/>
            </a:endParaRPr>
          </a:p>
        </p:txBody>
      </p:sp>
      <p:sp>
        <p:nvSpPr>
          <p:cNvPr id="363" name="Google Shape;363;p40"/>
          <p:cNvSpPr txBox="1"/>
          <p:nvPr/>
        </p:nvSpPr>
        <p:spPr>
          <a:xfrm>
            <a:off x="335275" y="949175"/>
            <a:ext cx="8336100" cy="46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display property specifies the display behavior (the type of rendering box) of an element.</a:t>
            </a:r>
            <a:endParaRPr b="1"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chemeClr val="dk1"/>
              </a:solidFill>
              <a:highlight>
                <a:srgbClr val="FFFFFF"/>
              </a:highlight>
              <a:latin typeface="Calibri"/>
              <a:ea typeface="Calibri"/>
              <a:cs typeface="Calibri"/>
              <a:sym typeface="Calibri"/>
            </a:endParaRPr>
          </a:p>
        </p:txBody>
      </p:sp>
      <p:sp>
        <p:nvSpPr>
          <p:cNvPr id="364" name="Google Shape;364;p40"/>
          <p:cNvSpPr txBox="1"/>
          <p:nvPr/>
        </p:nvSpPr>
        <p:spPr>
          <a:xfrm>
            <a:off x="478175" y="1597050"/>
            <a:ext cx="7870200" cy="169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Block -</a:t>
            </a:r>
            <a:r>
              <a:rPr b="1" lang="en" sz="1600">
                <a:solidFill>
                  <a:schemeClr val="dk1"/>
                </a:solidFill>
                <a:highlight>
                  <a:schemeClr val="lt1"/>
                </a:highlight>
                <a:latin typeface="Calibri"/>
                <a:ea typeface="Calibri"/>
                <a:cs typeface="Calibri"/>
                <a:sym typeface="Calibri"/>
              </a:rPr>
              <a:t> </a:t>
            </a:r>
            <a:r>
              <a:rPr lang="en" sz="1600">
                <a:solidFill>
                  <a:schemeClr val="dk1"/>
                </a:solidFill>
                <a:highlight>
                  <a:schemeClr val="lt1"/>
                </a:highlight>
                <a:latin typeface="Calibri"/>
                <a:ea typeface="Calibri"/>
                <a:cs typeface="Calibri"/>
                <a:sym typeface="Calibri"/>
              </a:rPr>
              <a:t>&lt;p&gt;, &lt;h1&gt; to &lt;h6&gt;, &lt;div&gt;, &lt;ol&gt;, &lt;ul&gt;, &lt;li&gt; and &lt;form&gt;</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Inline </a:t>
            </a:r>
            <a:r>
              <a:rPr b="1" lang="en" sz="1600">
                <a:solidFill>
                  <a:schemeClr val="dk1"/>
                </a:solidFill>
                <a:highlight>
                  <a:schemeClr val="lt1"/>
                </a:highlight>
                <a:latin typeface="Calibri"/>
                <a:ea typeface="Calibri"/>
                <a:cs typeface="Calibri"/>
                <a:sym typeface="Calibri"/>
              </a:rPr>
              <a:t>- </a:t>
            </a:r>
            <a:r>
              <a:rPr lang="en" sz="1600">
                <a:solidFill>
                  <a:schemeClr val="dk1"/>
                </a:solidFill>
                <a:highlight>
                  <a:schemeClr val="lt1"/>
                </a:highlight>
                <a:latin typeface="Calibri"/>
                <a:ea typeface="Calibri"/>
                <a:cs typeface="Calibri"/>
                <a:sym typeface="Calibri"/>
              </a:rPr>
              <a:t>&lt;span&gt;, &lt;img&gt; and &lt;a&gt;</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Inline-Block</a:t>
            </a:r>
            <a:endParaRPr b="1" sz="20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 sz="2000">
                <a:solidFill>
                  <a:schemeClr val="dk1"/>
                </a:solidFill>
                <a:highlight>
                  <a:schemeClr val="lt1"/>
                </a:highlight>
                <a:latin typeface="Calibri"/>
                <a:ea typeface="Calibri"/>
                <a:cs typeface="Calibri"/>
                <a:sym typeface="Calibri"/>
              </a:rPr>
              <a:t>None</a:t>
            </a:r>
            <a:endParaRPr b="1" sz="2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365" name="Google Shape;365;p40"/>
          <p:cNvSpPr txBox="1"/>
          <p:nvPr/>
        </p:nvSpPr>
        <p:spPr>
          <a:xfrm>
            <a:off x="470600" y="3288675"/>
            <a:ext cx="7495500" cy="467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000">
                <a:solidFill>
                  <a:schemeClr val="dk1"/>
                </a:solidFill>
                <a:highlight>
                  <a:schemeClr val="lt1"/>
                </a:highlight>
                <a:latin typeface="Calibri"/>
                <a:ea typeface="Calibri"/>
                <a:cs typeface="Calibri"/>
                <a:sym typeface="Calibri"/>
              </a:rPr>
              <a:t>Visibility - hidden, visible</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grpSp>
        <p:nvGrpSpPr>
          <p:cNvPr id="370" name="Google Shape;370;p41"/>
          <p:cNvGrpSpPr/>
          <p:nvPr/>
        </p:nvGrpSpPr>
        <p:grpSpPr>
          <a:xfrm rot="10800000">
            <a:off x="0" y="195"/>
            <a:ext cx="9144000" cy="261177"/>
            <a:chOff x="0" y="3313875"/>
            <a:chExt cx="9144000" cy="1835400"/>
          </a:xfrm>
        </p:grpSpPr>
        <p:sp>
          <p:nvSpPr>
            <p:cNvPr id="371" name="Google Shape;371;p4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4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74" name="Google Shape;374;p4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75" name="Google Shape;375;p4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Wayback Machine</a:t>
            </a:r>
            <a:endParaRPr b="1" sz="2400">
              <a:solidFill>
                <a:srgbClr val="000000"/>
              </a:solidFill>
              <a:latin typeface="Roboto"/>
              <a:ea typeface="Roboto"/>
              <a:cs typeface="Roboto"/>
              <a:sym typeface="Roboto"/>
            </a:endParaRPr>
          </a:p>
        </p:txBody>
      </p:sp>
      <p:sp>
        <p:nvSpPr>
          <p:cNvPr id="376" name="Google Shape;376;p41"/>
          <p:cNvSpPr txBox="1"/>
          <p:nvPr/>
        </p:nvSpPr>
        <p:spPr>
          <a:xfrm>
            <a:off x="427150" y="1103450"/>
            <a:ext cx="8169000" cy="3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The </a:t>
            </a:r>
            <a:r>
              <a:rPr b="1" lang="en" sz="1600">
                <a:solidFill>
                  <a:schemeClr val="dk1"/>
                </a:solidFill>
                <a:latin typeface="Calibri"/>
                <a:ea typeface="Calibri"/>
                <a:cs typeface="Calibri"/>
                <a:sym typeface="Calibri"/>
              </a:rPr>
              <a:t>Wayback Machine</a:t>
            </a:r>
            <a:r>
              <a:rPr lang="en" sz="1600">
                <a:solidFill>
                  <a:schemeClr val="dk1"/>
                </a:solidFill>
                <a:latin typeface="Calibri"/>
                <a:ea typeface="Calibri"/>
                <a:cs typeface="Calibri"/>
                <a:sym typeface="Calibri"/>
              </a:rPr>
              <a:t> is a digital</a:t>
            </a:r>
            <a:r>
              <a:rPr lang="en" sz="1600">
                <a:solidFill>
                  <a:schemeClr val="dk1"/>
                </a:solidFill>
                <a:uFill>
                  <a:noFill/>
                </a:uFill>
                <a:latin typeface="Calibri"/>
                <a:ea typeface="Calibri"/>
                <a:cs typeface="Calibri"/>
                <a:sym typeface="Calibri"/>
                <a:hlinkClick r:id="rId4"/>
              </a:rPr>
              <a:t> </a:t>
            </a:r>
            <a:r>
              <a:rPr lang="en" sz="1600">
                <a:latin typeface="Calibri"/>
                <a:ea typeface="Calibri"/>
                <a:cs typeface="Calibri"/>
                <a:sym typeface="Calibri"/>
              </a:rPr>
              <a:t>archive </a:t>
            </a:r>
            <a:r>
              <a:rPr lang="en" sz="1600">
                <a:solidFill>
                  <a:schemeClr val="dk1"/>
                </a:solidFill>
                <a:latin typeface="Calibri"/>
                <a:ea typeface="Calibri"/>
                <a:cs typeface="Calibri"/>
                <a:sym typeface="Calibri"/>
              </a:rPr>
              <a:t>of the</a:t>
            </a:r>
            <a:r>
              <a:rPr lang="en" sz="1600">
                <a:solidFill>
                  <a:schemeClr val="dk1"/>
                </a:solidFill>
                <a:uFill>
                  <a:noFill/>
                </a:uFill>
                <a:latin typeface="Calibri"/>
                <a:ea typeface="Calibri"/>
                <a:cs typeface="Calibri"/>
                <a:sym typeface="Calibri"/>
                <a:hlinkClick r:id="rId5"/>
              </a:rPr>
              <a:t> </a:t>
            </a:r>
            <a:r>
              <a:rPr lang="en" sz="1600">
                <a:latin typeface="Calibri"/>
                <a:ea typeface="Calibri"/>
                <a:cs typeface="Calibri"/>
                <a:sym typeface="Calibri"/>
              </a:rPr>
              <a:t>World Wide Web </a:t>
            </a:r>
            <a:r>
              <a:rPr lang="en" sz="1600">
                <a:solidFill>
                  <a:schemeClr val="dk1"/>
                </a:solidFill>
                <a:latin typeface="Calibri"/>
                <a:ea typeface="Calibri"/>
                <a:cs typeface="Calibri"/>
                <a:sym typeface="Calibri"/>
              </a:rPr>
              <a:t>and other information on the</a:t>
            </a:r>
            <a:r>
              <a:rPr lang="en" sz="1600">
                <a:solidFill>
                  <a:schemeClr val="dk1"/>
                </a:solidFill>
                <a:uFill>
                  <a:noFill/>
                </a:uFill>
                <a:latin typeface="Calibri"/>
                <a:ea typeface="Calibri"/>
                <a:cs typeface="Calibri"/>
                <a:sym typeface="Calibri"/>
                <a:hlinkClick r:id="rId6"/>
              </a:rPr>
              <a:t> </a:t>
            </a:r>
            <a:r>
              <a:rPr lang="en" sz="1600">
                <a:latin typeface="Calibri"/>
                <a:ea typeface="Calibri"/>
                <a:cs typeface="Calibri"/>
                <a:sym typeface="Calibri"/>
              </a:rPr>
              <a:t>Internet</a:t>
            </a:r>
            <a:r>
              <a:rPr lang="en" sz="1600">
                <a:solidFill>
                  <a:schemeClr val="dk1"/>
                </a:solidFill>
                <a:latin typeface="Calibri"/>
                <a:ea typeface="Calibri"/>
                <a:cs typeface="Calibri"/>
                <a:sym typeface="Calibri"/>
              </a:rPr>
              <a:t>. It was launched in 2001 by the Internet Archive, a</a:t>
            </a:r>
            <a:r>
              <a:rPr lang="en" sz="1600">
                <a:solidFill>
                  <a:schemeClr val="dk1"/>
                </a:solidFill>
                <a:uFill>
                  <a:noFill/>
                </a:uFill>
                <a:latin typeface="Calibri"/>
                <a:ea typeface="Calibri"/>
                <a:cs typeface="Calibri"/>
                <a:sym typeface="Calibri"/>
                <a:hlinkClick r:id="rId7"/>
              </a:rPr>
              <a:t> </a:t>
            </a:r>
            <a:r>
              <a:rPr lang="en" sz="1600">
                <a:latin typeface="Calibri"/>
                <a:ea typeface="Calibri"/>
                <a:cs typeface="Calibri"/>
                <a:sym typeface="Calibri"/>
              </a:rPr>
              <a:t>nonprofit organization</a:t>
            </a:r>
            <a:r>
              <a:rPr lang="en" sz="1600">
                <a:solidFill>
                  <a:schemeClr val="dk1"/>
                </a:solidFill>
                <a:latin typeface="Calibri"/>
                <a:ea typeface="Calibri"/>
                <a:cs typeface="Calibri"/>
                <a:sym typeface="Calibri"/>
              </a:rPr>
              <a:t> based in</a:t>
            </a:r>
            <a:r>
              <a:rPr lang="en" sz="1600">
                <a:solidFill>
                  <a:schemeClr val="dk1"/>
                </a:solidFill>
                <a:uFill>
                  <a:noFill/>
                </a:uFill>
                <a:latin typeface="Calibri"/>
                <a:ea typeface="Calibri"/>
                <a:cs typeface="Calibri"/>
                <a:sym typeface="Calibri"/>
                <a:hlinkClick r:id="rId8"/>
              </a:rPr>
              <a:t> </a:t>
            </a:r>
            <a:r>
              <a:rPr lang="en" sz="1600">
                <a:latin typeface="Calibri"/>
                <a:ea typeface="Calibri"/>
                <a:cs typeface="Calibri"/>
                <a:sym typeface="Calibri"/>
              </a:rPr>
              <a:t>San Francisco, California, United States</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latin typeface="Calibri"/>
                <a:ea typeface="Calibri"/>
                <a:cs typeface="Calibri"/>
                <a:sym typeface="Calibri"/>
              </a:rPr>
              <a:t>Wayback Machine - </a:t>
            </a:r>
            <a:r>
              <a:rPr lang="en" sz="1600" u="sng">
                <a:solidFill>
                  <a:schemeClr val="hlink"/>
                </a:solidFill>
                <a:latin typeface="Calibri"/>
                <a:ea typeface="Calibri"/>
                <a:cs typeface="Calibri"/>
                <a:sym typeface="Calibri"/>
                <a:hlinkClick r:id="rId9"/>
              </a:rPr>
              <a:t>https://archive.org/web/</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grpSp>
        <p:nvGrpSpPr>
          <p:cNvPr id="381" name="Google Shape;381;p42"/>
          <p:cNvGrpSpPr/>
          <p:nvPr/>
        </p:nvGrpSpPr>
        <p:grpSpPr>
          <a:xfrm rot="10800000">
            <a:off x="0" y="195"/>
            <a:ext cx="9144000" cy="261177"/>
            <a:chOff x="0" y="3313875"/>
            <a:chExt cx="9144000" cy="1835400"/>
          </a:xfrm>
        </p:grpSpPr>
        <p:sp>
          <p:nvSpPr>
            <p:cNvPr id="382" name="Google Shape;382;p4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85" name="Google Shape;385;p4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386" name="Google Shape;386;p4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Position - </a:t>
            </a:r>
            <a:r>
              <a:rPr lang="en" sz="1600" u="sng">
                <a:solidFill>
                  <a:schemeClr val="hlink"/>
                </a:solidFill>
                <a:latin typeface="Calibri"/>
                <a:ea typeface="Calibri"/>
                <a:cs typeface="Calibri"/>
                <a:sym typeface="Calibri"/>
                <a:hlinkClick r:id="rId4"/>
              </a:rPr>
              <a:t>https://codepen.io/Kirti306/pen/jdrNdm?editors=1100</a:t>
            </a:r>
            <a:endParaRPr sz="16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
        <p:nvSpPr>
          <p:cNvPr id="387" name="Google Shape;387;p42"/>
          <p:cNvSpPr txBox="1"/>
          <p:nvPr/>
        </p:nvSpPr>
        <p:spPr>
          <a:xfrm>
            <a:off x="335275" y="1038850"/>
            <a:ext cx="8455800" cy="3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Calibri"/>
                <a:ea typeface="Calibri"/>
                <a:cs typeface="Calibri"/>
                <a:sym typeface="Calibri"/>
              </a:rPr>
              <a:t>Position property is used to position elements on the screen in the way you want to instead of going with the default layout.</a:t>
            </a:r>
            <a:endParaRPr sz="16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highlight>
                  <a:schemeClr val="lt1"/>
                </a:highlight>
                <a:latin typeface="Calibri"/>
                <a:ea typeface="Calibri"/>
                <a:cs typeface="Calibri"/>
                <a:sym typeface="Calibri"/>
              </a:rPr>
              <a:t>Static - </a:t>
            </a:r>
            <a:r>
              <a:rPr lang="en" sz="1600">
                <a:solidFill>
                  <a:schemeClr val="dk1"/>
                </a:solidFill>
                <a:highlight>
                  <a:schemeClr val="lt1"/>
                </a:highlight>
                <a:latin typeface="Calibri"/>
                <a:ea typeface="Calibri"/>
                <a:cs typeface="Calibri"/>
                <a:sym typeface="Calibri"/>
              </a:rPr>
              <a:t>All elements are static by default, it means going with the default HTML flow. This is what we see when we just have HTML without any CSS.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2000">
                <a:solidFill>
                  <a:schemeClr val="dk1"/>
                </a:solidFill>
                <a:highlight>
                  <a:schemeClr val="lt1"/>
                </a:highlight>
                <a:latin typeface="Calibri"/>
                <a:ea typeface="Calibri"/>
                <a:cs typeface="Calibri"/>
                <a:sym typeface="Calibri"/>
              </a:rPr>
              <a:t>Relative - </a:t>
            </a:r>
            <a:r>
              <a:rPr lang="en" sz="1600">
                <a:solidFill>
                  <a:schemeClr val="dk1"/>
                </a:solidFill>
                <a:highlight>
                  <a:schemeClr val="lt1"/>
                </a:highlight>
                <a:latin typeface="Calibri"/>
                <a:ea typeface="Calibri"/>
                <a:cs typeface="Calibri"/>
                <a:sym typeface="Calibri"/>
              </a:rPr>
              <a:t>Positions the element </a:t>
            </a:r>
            <a:r>
              <a:rPr b="1" lang="en" sz="1600">
                <a:solidFill>
                  <a:schemeClr val="dk1"/>
                </a:solidFill>
                <a:highlight>
                  <a:schemeClr val="lt1"/>
                </a:highlight>
                <a:latin typeface="Calibri"/>
                <a:ea typeface="Calibri"/>
                <a:cs typeface="Calibri"/>
                <a:sym typeface="Calibri"/>
              </a:rPr>
              <a:t>relative to</a:t>
            </a:r>
            <a:r>
              <a:rPr lang="en" sz="1600">
                <a:solidFill>
                  <a:schemeClr val="dk1"/>
                </a:solidFill>
                <a:highlight>
                  <a:schemeClr val="lt1"/>
                </a:highlight>
                <a:latin typeface="Calibri"/>
                <a:ea typeface="Calibri"/>
                <a:cs typeface="Calibri"/>
                <a:sym typeface="Calibri"/>
              </a:rPr>
              <a:t> how it would have been positioned had it been </a:t>
            </a:r>
            <a:r>
              <a:rPr b="1" lang="en" sz="1600">
                <a:solidFill>
                  <a:schemeClr val="dk1"/>
                </a:solidFill>
                <a:highlight>
                  <a:schemeClr val="lt1"/>
                </a:highlight>
                <a:latin typeface="Calibri"/>
                <a:ea typeface="Calibri"/>
                <a:cs typeface="Calibri"/>
                <a:sym typeface="Calibri"/>
              </a:rPr>
              <a:t>static</a:t>
            </a:r>
            <a:r>
              <a:rPr lang="en" sz="1600">
                <a:solidFill>
                  <a:schemeClr val="dk1"/>
                </a:solidFill>
                <a:highlight>
                  <a:schemeClr val="lt1"/>
                </a:highlight>
                <a:latin typeface="Calibri"/>
                <a:ea typeface="Calibri"/>
                <a:cs typeface="Calibri"/>
                <a:sym typeface="Calibri"/>
              </a:rPr>
              <a:t>.</a:t>
            </a:r>
            <a:endParaRPr>
              <a:solidFill>
                <a:srgbClr val="3C78D8"/>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2000">
                <a:solidFill>
                  <a:schemeClr val="dk1"/>
                </a:solidFill>
                <a:highlight>
                  <a:schemeClr val="lt1"/>
                </a:highlight>
                <a:latin typeface="Calibri"/>
                <a:ea typeface="Calibri"/>
                <a:cs typeface="Calibri"/>
                <a:sym typeface="Calibri"/>
              </a:rPr>
              <a:t>Absolute - </a:t>
            </a:r>
            <a:r>
              <a:rPr lang="en" sz="1600">
                <a:solidFill>
                  <a:schemeClr val="dk1"/>
                </a:solidFill>
                <a:highlight>
                  <a:schemeClr val="lt1"/>
                </a:highlight>
                <a:latin typeface="Calibri"/>
                <a:ea typeface="Calibri"/>
                <a:cs typeface="Calibri"/>
                <a:sym typeface="Calibri"/>
              </a:rPr>
              <a:t> Positions the element, </a:t>
            </a:r>
            <a:r>
              <a:rPr b="1" lang="en" sz="1600">
                <a:solidFill>
                  <a:schemeClr val="dk1"/>
                </a:solidFill>
                <a:highlight>
                  <a:schemeClr val="lt1"/>
                </a:highlight>
                <a:latin typeface="Calibri"/>
                <a:ea typeface="Calibri"/>
                <a:cs typeface="Calibri"/>
                <a:sym typeface="Calibri"/>
              </a:rPr>
              <a:t>relative to the parent</a:t>
            </a:r>
            <a:r>
              <a:rPr lang="en" sz="1600">
                <a:solidFill>
                  <a:schemeClr val="dk1"/>
                </a:solidFill>
                <a:highlight>
                  <a:schemeClr val="lt1"/>
                </a:highlight>
                <a:latin typeface="Calibri"/>
                <a:ea typeface="Calibri"/>
                <a:cs typeface="Calibri"/>
                <a:sym typeface="Calibri"/>
              </a:rPr>
              <a:t>.</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highlight>
                  <a:schemeClr val="lt1"/>
                </a:highlight>
                <a:latin typeface="Calibri"/>
                <a:ea typeface="Calibri"/>
                <a:cs typeface="Calibri"/>
                <a:sym typeface="Calibri"/>
              </a:rPr>
              <a:t>Fixed -</a:t>
            </a:r>
            <a:r>
              <a:rPr lang="en" sz="1600">
                <a:solidFill>
                  <a:schemeClr val="dk1"/>
                </a:solidFill>
                <a:highlight>
                  <a:schemeClr val="lt1"/>
                </a:highlight>
                <a:latin typeface="Calibri"/>
                <a:ea typeface="Calibri"/>
                <a:cs typeface="Calibri"/>
                <a:sym typeface="Calibri"/>
              </a:rPr>
              <a:t> Positions the element </a:t>
            </a:r>
            <a:r>
              <a:rPr b="1" lang="en" sz="1600">
                <a:solidFill>
                  <a:schemeClr val="dk1"/>
                </a:solidFill>
                <a:highlight>
                  <a:schemeClr val="lt1"/>
                </a:highlight>
                <a:latin typeface="Calibri"/>
                <a:ea typeface="Calibri"/>
                <a:cs typeface="Calibri"/>
                <a:sym typeface="Calibri"/>
              </a:rPr>
              <a:t>relative to the viewport</a:t>
            </a:r>
            <a:r>
              <a:rPr lang="en" sz="1600">
                <a:solidFill>
                  <a:schemeClr val="dk1"/>
                </a:solidFill>
                <a:highlight>
                  <a:schemeClr val="lt1"/>
                </a:highlight>
                <a:latin typeface="Calibri"/>
                <a:ea typeface="Calibri"/>
                <a:cs typeface="Calibri"/>
                <a:sym typeface="Calibri"/>
              </a:rPr>
              <a:t>. So, event if you scroll element stays at the same place.</a:t>
            </a:r>
            <a:endParaRPr b="1" sz="2000">
              <a:solidFill>
                <a:schemeClr val="dk1"/>
              </a:solidFill>
              <a:highlight>
                <a:schemeClr val="lt1"/>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pSp>
        <p:nvGrpSpPr>
          <p:cNvPr id="117" name="Google Shape;117;p25"/>
          <p:cNvGrpSpPr/>
          <p:nvPr/>
        </p:nvGrpSpPr>
        <p:grpSpPr>
          <a:xfrm rot="10800000">
            <a:off x="0" y="195"/>
            <a:ext cx="9144000" cy="261177"/>
            <a:chOff x="0" y="3313875"/>
            <a:chExt cx="9144000" cy="1835400"/>
          </a:xfrm>
        </p:grpSpPr>
        <p:sp>
          <p:nvSpPr>
            <p:cNvPr id="118" name="Google Shape;118;p2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21" name="Google Shape;121;p2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22" name="Google Shape;122;p25"/>
          <p:cNvSpPr txBox="1"/>
          <p:nvPr/>
        </p:nvSpPr>
        <p:spPr>
          <a:xfrm>
            <a:off x="335275" y="637275"/>
            <a:ext cx="8336100" cy="402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600">
                <a:solidFill>
                  <a:srgbClr val="333333"/>
                </a:solidFill>
                <a:highlight>
                  <a:srgbClr val="FFFFFF"/>
                </a:highlight>
                <a:latin typeface="Calibri"/>
                <a:ea typeface="Calibri"/>
                <a:cs typeface="Calibri"/>
                <a:sym typeface="Calibri"/>
              </a:rPr>
              <a:t>“</a:t>
            </a:r>
            <a:r>
              <a:rPr i="1" lang="en" sz="3600">
                <a:solidFill>
                  <a:srgbClr val="333333"/>
                </a:solidFill>
                <a:highlight>
                  <a:srgbClr val="FFFFFF"/>
                </a:highlight>
                <a:latin typeface="Calibri"/>
                <a:ea typeface="Calibri"/>
                <a:cs typeface="Calibri"/>
                <a:sym typeface="Calibri"/>
              </a:rPr>
              <a:t>UI is the saddle, the stirrups, &amp; the reins. UX is the feeling you get being able to ride the horse.</a:t>
            </a:r>
            <a:r>
              <a:rPr lang="en" sz="3600">
                <a:solidFill>
                  <a:srgbClr val="333333"/>
                </a:solidFill>
                <a:highlight>
                  <a:srgbClr val="FFFFFF"/>
                </a:highlight>
                <a:latin typeface="Calibri"/>
                <a:ea typeface="Calibri"/>
                <a:cs typeface="Calibri"/>
                <a:sym typeface="Calibri"/>
              </a:rPr>
              <a:t>”</a:t>
            </a:r>
            <a:endParaRPr sz="3600">
              <a:solidFill>
                <a:srgbClr val="333333"/>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lang="en" sz="2600">
                <a:solidFill>
                  <a:srgbClr val="333333"/>
                </a:solidFill>
                <a:highlight>
                  <a:srgbClr val="FFFFFF"/>
                </a:highlight>
                <a:latin typeface="Calibri"/>
                <a:ea typeface="Calibri"/>
                <a:cs typeface="Calibri"/>
                <a:sym typeface="Calibri"/>
              </a:rPr>
              <a:t>									</a:t>
            </a:r>
            <a:r>
              <a:rPr i="1" lang="en" sz="2600">
                <a:solidFill>
                  <a:srgbClr val="333333"/>
                </a:solidFill>
                <a:highlight>
                  <a:srgbClr val="FFFFFF"/>
                </a:highlight>
                <a:latin typeface="Calibri"/>
                <a:ea typeface="Calibri"/>
                <a:cs typeface="Calibri"/>
                <a:sym typeface="Calibri"/>
              </a:rPr>
              <a:t>-Dain Miller, Web Developer</a:t>
            </a:r>
            <a:endParaRPr i="1" sz="2600">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43"/>
          <p:cNvPicPr preferRelativeResize="0"/>
          <p:nvPr/>
        </p:nvPicPr>
        <p:blipFill>
          <a:blip r:embed="rId3">
            <a:alphaModFix/>
          </a:blip>
          <a:stretch>
            <a:fillRect/>
          </a:stretch>
        </p:blipFill>
        <p:spPr>
          <a:xfrm>
            <a:off x="439400" y="989650"/>
            <a:ext cx="8161301" cy="3691300"/>
          </a:xfrm>
          <a:prstGeom prst="rect">
            <a:avLst/>
          </a:prstGeom>
          <a:noFill/>
          <a:ln>
            <a:noFill/>
          </a:ln>
        </p:spPr>
      </p:pic>
      <p:grpSp>
        <p:nvGrpSpPr>
          <p:cNvPr id="393" name="Google Shape;393;p43"/>
          <p:cNvGrpSpPr/>
          <p:nvPr/>
        </p:nvGrpSpPr>
        <p:grpSpPr>
          <a:xfrm rot="10800000">
            <a:off x="0" y="195"/>
            <a:ext cx="9144000" cy="261177"/>
            <a:chOff x="0" y="3313875"/>
            <a:chExt cx="9144000" cy="1835400"/>
          </a:xfrm>
        </p:grpSpPr>
        <p:sp>
          <p:nvSpPr>
            <p:cNvPr id="394" name="Google Shape;394;p4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4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397" name="Google Shape;397;p43"/>
          <p:cNvPicPr preferRelativeResize="0"/>
          <p:nvPr/>
        </p:nvPicPr>
        <p:blipFill rotWithShape="1">
          <a:blip r:embed="rId4">
            <a:alphaModFix/>
          </a:blip>
          <a:srcRect b="30400" l="0" r="0" t="0"/>
          <a:stretch/>
        </p:blipFill>
        <p:spPr>
          <a:xfrm>
            <a:off x="7770060" y="4791787"/>
            <a:ext cx="1021175" cy="136475"/>
          </a:xfrm>
          <a:prstGeom prst="rect">
            <a:avLst/>
          </a:prstGeom>
          <a:noFill/>
          <a:ln>
            <a:noFill/>
          </a:ln>
        </p:spPr>
      </p:pic>
      <p:sp>
        <p:nvSpPr>
          <p:cNvPr id="398" name="Google Shape;398;p43"/>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Challenge 1 - </a:t>
            </a:r>
            <a:r>
              <a:rPr b="1" lang="en" sz="2000">
                <a:solidFill>
                  <a:srgbClr val="000000"/>
                </a:solidFill>
                <a:latin typeface="Roboto"/>
                <a:ea typeface="Roboto"/>
                <a:cs typeface="Roboto"/>
                <a:sym typeface="Roboto"/>
              </a:rPr>
              <a:t>Place blocks using “position: relative” in below form</a:t>
            </a:r>
            <a:endParaRPr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44"/>
          <p:cNvPicPr preferRelativeResize="0"/>
          <p:nvPr/>
        </p:nvPicPr>
        <p:blipFill>
          <a:blip r:embed="rId3">
            <a:alphaModFix/>
          </a:blip>
          <a:stretch>
            <a:fillRect/>
          </a:stretch>
        </p:blipFill>
        <p:spPr>
          <a:xfrm>
            <a:off x="426475" y="891700"/>
            <a:ext cx="8130126" cy="3839600"/>
          </a:xfrm>
          <a:prstGeom prst="rect">
            <a:avLst/>
          </a:prstGeom>
          <a:noFill/>
          <a:ln>
            <a:noFill/>
          </a:ln>
        </p:spPr>
      </p:pic>
      <p:grpSp>
        <p:nvGrpSpPr>
          <p:cNvPr id="404" name="Google Shape;404;p44"/>
          <p:cNvGrpSpPr/>
          <p:nvPr/>
        </p:nvGrpSpPr>
        <p:grpSpPr>
          <a:xfrm rot="10800000">
            <a:off x="0" y="195"/>
            <a:ext cx="9144000" cy="261177"/>
            <a:chOff x="0" y="3313875"/>
            <a:chExt cx="9144000" cy="1835400"/>
          </a:xfrm>
        </p:grpSpPr>
        <p:sp>
          <p:nvSpPr>
            <p:cNvPr id="405" name="Google Shape;405;p4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4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08" name="Google Shape;408;p44"/>
          <p:cNvPicPr preferRelativeResize="0"/>
          <p:nvPr/>
        </p:nvPicPr>
        <p:blipFill rotWithShape="1">
          <a:blip r:embed="rId4">
            <a:alphaModFix/>
          </a:blip>
          <a:srcRect b="30400" l="0" r="0" t="0"/>
          <a:stretch/>
        </p:blipFill>
        <p:spPr>
          <a:xfrm>
            <a:off x="7770060" y="4791787"/>
            <a:ext cx="1021175" cy="136475"/>
          </a:xfrm>
          <a:prstGeom prst="rect">
            <a:avLst/>
          </a:prstGeom>
          <a:noFill/>
          <a:ln>
            <a:noFill/>
          </a:ln>
        </p:spPr>
      </p:pic>
      <p:sp>
        <p:nvSpPr>
          <p:cNvPr id="409" name="Google Shape;409;p4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Challenge 2 - </a:t>
            </a:r>
            <a:r>
              <a:rPr b="1" lang="en" sz="2000">
                <a:solidFill>
                  <a:srgbClr val="000000"/>
                </a:solidFill>
                <a:latin typeface="Roboto"/>
                <a:ea typeface="Roboto"/>
                <a:cs typeface="Roboto"/>
                <a:sym typeface="Roboto"/>
              </a:rPr>
              <a:t>Place blocks using “position: absolute” in below form</a:t>
            </a:r>
            <a:endParaRPr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b="1" sz="2400">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grpSp>
        <p:nvGrpSpPr>
          <p:cNvPr id="414" name="Google Shape;414;p45"/>
          <p:cNvGrpSpPr/>
          <p:nvPr/>
        </p:nvGrpSpPr>
        <p:grpSpPr>
          <a:xfrm rot="10800000">
            <a:off x="0" y="195"/>
            <a:ext cx="9144000" cy="261177"/>
            <a:chOff x="0" y="3313875"/>
            <a:chExt cx="9144000" cy="1835400"/>
          </a:xfrm>
        </p:grpSpPr>
        <p:sp>
          <p:nvSpPr>
            <p:cNvPr id="415" name="Google Shape;415;p4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4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18" name="Google Shape;418;p4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19" name="Google Shape;419;p4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Float - </a:t>
            </a:r>
            <a:r>
              <a:rPr lang="en" sz="1600" u="sng">
                <a:solidFill>
                  <a:schemeClr val="hlink"/>
                </a:solidFill>
                <a:latin typeface="Calibri"/>
                <a:ea typeface="Calibri"/>
                <a:cs typeface="Calibri"/>
                <a:sym typeface="Calibri"/>
                <a:hlinkClick r:id="rId4"/>
              </a:rPr>
              <a:t>https://codepen.io/Kirti306/pen/ZwLXNQ?editors=1100</a:t>
            </a:r>
            <a:endParaRPr b="1" sz="2400">
              <a:solidFill>
                <a:srgbClr val="000000"/>
              </a:solidFill>
              <a:latin typeface="Roboto"/>
              <a:ea typeface="Roboto"/>
              <a:cs typeface="Roboto"/>
              <a:sym typeface="Roboto"/>
            </a:endParaRPr>
          </a:p>
        </p:txBody>
      </p:sp>
      <p:sp>
        <p:nvSpPr>
          <p:cNvPr id="420" name="Google Shape;420;p45"/>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sp>
        <p:nvSpPr>
          <p:cNvPr id="421" name="Google Shape;421;p45"/>
          <p:cNvSpPr txBox="1"/>
          <p:nvPr/>
        </p:nvSpPr>
        <p:spPr>
          <a:xfrm>
            <a:off x="370125" y="952200"/>
            <a:ext cx="3795600" cy="39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Float property specifies that element should be taken from normal flow and placed along left or right side of its container.</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1000"/>
              </a:spcBef>
              <a:spcAft>
                <a:spcPts val="0"/>
              </a:spcAft>
              <a:buNone/>
            </a:pPr>
            <a:r>
              <a:rPr b="1" lang="en" sz="1600">
                <a:solidFill>
                  <a:schemeClr val="dk1"/>
                </a:solidFill>
                <a:highlight>
                  <a:schemeClr val="lt1"/>
                </a:highlight>
                <a:latin typeface="Calibri"/>
                <a:ea typeface="Calibri"/>
                <a:cs typeface="Calibri"/>
                <a:sym typeface="Calibri"/>
              </a:rPr>
              <a:t>What are floats used for?</a:t>
            </a:r>
            <a:endParaRPr b="1" sz="1600">
              <a:solidFill>
                <a:schemeClr val="dk1"/>
              </a:solidFill>
              <a:highlight>
                <a:schemeClr val="lt1"/>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Wrapping text around images.</a:t>
            </a:r>
            <a:endParaRPr sz="1600">
              <a:solidFill>
                <a:schemeClr val="dk1"/>
              </a:solidFill>
              <a:highlight>
                <a:schemeClr val="lt1"/>
              </a:highlight>
              <a:latin typeface="Calibri"/>
              <a:ea typeface="Calibri"/>
              <a:cs typeface="Calibri"/>
              <a:sym typeface="Calibri"/>
            </a:endParaRPr>
          </a:p>
          <a:p>
            <a:pPr indent="-317500" lvl="0" marL="457200" rtl="0" algn="l">
              <a:lnSpc>
                <a:spcPct val="100000"/>
              </a:lnSpc>
              <a:spcBef>
                <a:spcPts val="1000"/>
              </a:spcBef>
              <a:spcAft>
                <a:spcPts val="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To create entire web layouts.</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1000"/>
              </a:spcBef>
              <a:spcAft>
                <a:spcPts val="0"/>
              </a:spcAft>
              <a:buNone/>
            </a:pPr>
            <a:r>
              <a:rPr b="1" lang="en" sz="1600">
                <a:solidFill>
                  <a:schemeClr val="dk1"/>
                </a:solidFill>
                <a:highlight>
                  <a:schemeClr val="lt1"/>
                </a:highlight>
                <a:latin typeface="Calibri"/>
                <a:ea typeface="Calibri"/>
                <a:cs typeface="Calibri"/>
                <a:sym typeface="Calibri"/>
              </a:rPr>
              <a:t>Clearing the float: </a:t>
            </a:r>
            <a:endParaRPr b="1" sz="16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1000"/>
              </a:spcBef>
              <a:spcAft>
                <a:spcPts val="1000"/>
              </a:spcAft>
              <a:buClr>
                <a:srgbClr val="434343"/>
              </a:buClr>
              <a:buSzPts val="1400"/>
              <a:buFont typeface="Calibri"/>
              <a:buChar char="●"/>
            </a:pPr>
            <a:r>
              <a:rPr lang="en" sz="1600">
                <a:solidFill>
                  <a:schemeClr val="dk1"/>
                </a:solidFill>
                <a:highlight>
                  <a:schemeClr val="lt1"/>
                </a:highlight>
                <a:latin typeface="Calibri"/>
                <a:ea typeface="Calibri"/>
                <a:cs typeface="Calibri"/>
                <a:sym typeface="Calibri"/>
              </a:rPr>
              <a:t>An element that has clear property set on it will not move up adjacent to float like the float desires, but will move itself down past the float.</a:t>
            </a:r>
            <a:endParaRPr sz="1600">
              <a:solidFill>
                <a:schemeClr val="dk1"/>
              </a:solidFill>
              <a:highlight>
                <a:schemeClr val="lt1"/>
              </a:highlight>
              <a:latin typeface="Calibri"/>
              <a:ea typeface="Calibri"/>
              <a:cs typeface="Calibri"/>
              <a:sym typeface="Calibri"/>
            </a:endParaRPr>
          </a:p>
        </p:txBody>
      </p:sp>
      <p:pic>
        <p:nvPicPr>
          <p:cNvPr descr="unclearedfooter.png" id="422" name="Google Shape;422;p45"/>
          <p:cNvPicPr preferRelativeResize="0"/>
          <p:nvPr/>
        </p:nvPicPr>
        <p:blipFill>
          <a:blip r:embed="rId5">
            <a:alphaModFix/>
          </a:blip>
          <a:stretch>
            <a:fillRect/>
          </a:stretch>
        </p:blipFill>
        <p:spPr>
          <a:xfrm>
            <a:off x="4534850" y="1132880"/>
            <a:ext cx="3544700" cy="1667850"/>
          </a:xfrm>
          <a:prstGeom prst="rect">
            <a:avLst/>
          </a:prstGeom>
          <a:noFill/>
          <a:ln>
            <a:noFill/>
          </a:ln>
        </p:spPr>
      </p:pic>
      <p:pic>
        <p:nvPicPr>
          <p:cNvPr descr="clearedfooter.png" id="423" name="Google Shape;423;p45"/>
          <p:cNvPicPr preferRelativeResize="0"/>
          <p:nvPr/>
        </p:nvPicPr>
        <p:blipFill>
          <a:blip r:embed="rId6">
            <a:alphaModFix/>
          </a:blip>
          <a:stretch>
            <a:fillRect/>
          </a:stretch>
        </p:blipFill>
        <p:spPr>
          <a:xfrm>
            <a:off x="4534850" y="3049525"/>
            <a:ext cx="3662400" cy="1667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grpSp>
        <p:nvGrpSpPr>
          <p:cNvPr id="428" name="Google Shape;428;p46"/>
          <p:cNvGrpSpPr/>
          <p:nvPr/>
        </p:nvGrpSpPr>
        <p:grpSpPr>
          <a:xfrm rot="10800000">
            <a:off x="0" y="195"/>
            <a:ext cx="9144000" cy="261177"/>
            <a:chOff x="0" y="3313875"/>
            <a:chExt cx="9144000" cy="1835400"/>
          </a:xfrm>
        </p:grpSpPr>
        <p:sp>
          <p:nvSpPr>
            <p:cNvPr id="429" name="Google Shape;429;p4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32" name="Google Shape;432;p4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33" name="Google Shape;433;p4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a:t>
            </a:r>
            <a:r>
              <a:rPr b="1" lang="en" sz="2400">
                <a:solidFill>
                  <a:srgbClr val="000000"/>
                </a:solidFill>
                <a:latin typeface="Roboto"/>
                <a:ea typeface="Roboto"/>
                <a:cs typeface="Roboto"/>
                <a:sym typeface="Roboto"/>
              </a:rPr>
              <a:t>loat:left </a:t>
            </a:r>
            <a:r>
              <a:rPr b="1" lang="en" sz="2400">
                <a:solidFill>
                  <a:srgbClr val="000000"/>
                </a:solidFill>
                <a:latin typeface="Roboto"/>
                <a:ea typeface="Roboto"/>
                <a:cs typeface="Roboto"/>
                <a:sym typeface="Roboto"/>
              </a:rPr>
              <a:t>vs</a:t>
            </a:r>
            <a:r>
              <a:rPr b="1" lang="en" sz="2400">
                <a:solidFill>
                  <a:srgbClr val="000000"/>
                </a:solidFill>
                <a:latin typeface="Roboto"/>
                <a:ea typeface="Roboto"/>
                <a:cs typeface="Roboto"/>
                <a:sym typeface="Roboto"/>
              </a:rPr>
              <a:t> position:absolute</a:t>
            </a:r>
            <a:endParaRPr b="1" sz="2400">
              <a:solidFill>
                <a:srgbClr val="000000"/>
              </a:solidFill>
              <a:latin typeface="Roboto"/>
              <a:ea typeface="Roboto"/>
              <a:cs typeface="Roboto"/>
              <a:sym typeface="Roboto"/>
            </a:endParaRPr>
          </a:p>
        </p:txBody>
      </p:sp>
      <p:sp>
        <p:nvSpPr>
          <p:cNvPr id="434" name="Google Shape;434;p46"/>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pic>
        <p:nvPicPr>
          <p:cNvPr id="435" name="Google Shape;435;p46"/>
          <p:cNvPicPr preferRelativeResize="0"/>
          <p:nvPr/>
        </p:nvPicPr>
        <p:blipFill>
          <a:blip r:embed="rId4">
            <a:alphaModFix/>
          </a:blip>
          <a:stretch>
            <a:fillRect/>
          </a:stretch>
        </p:blipFill>
        <p:spPr>
          <a:xfrm>
            <a:off x="1580388" y="1035863"/>
            <a:ext cx="5476875" cy="1685925"/>
          </a:xfrm>
          <a:prstGeom prst="rect">
            <a:avLst/>
          </a:prstGeom>
          <a:noFill/>
          <a:ln>
            <a:noFill/>
          </a:ln>
        </p:spPr>
      </p:pic>
      <p:pic>
        <p:nvPicPr>
          <p:cNvPr id="436" name="Google Shape;436;p46"/>
          <p:cNvPicPr preferRelativeResize="0"/>
          <p:nvPr/>
        </p:nvPicPr>
        <p:blipFill>
          <a:blip r:embed="rId5">
            <a:alphaModFix/>
          </a:blip>
          <a:stretch>
            <a:fillRect/>
          </a:stretch>
        </p:blipFill>
        <p:spPr>
          <a:xfrm>
            <a:off x="1604963" y="2952750"/>
            <a:ext cx="5476875" cy="167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grpSp>
        <p:nvGrpSpPr>
          <p:cNvPr id="441" name="Google Shape;441;p47"/>
          <p:cNvGrpSpPr/>
          <p:nvPr/>
        </p:nvGrpSpPr>
        <p:grpSpPr>
          <a:xfrm rot="10800000">
            <a:off x="0" y="195"/>
            <a:ext cx="9144000" cy="261177"/>
            <a:chOff x="0" y="3313875"/>
            <a:chExt cx="9144000" cy="1835400"/>
          </a:xfrm>
        </p:grpSpPr>
        <p:sp>
          <p:nvSpPr>
            <p:cNvPr id="442" name="Google Shape;442;p4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4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45" name="Google Shape;445;p4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46" name="Google Shape;446;p4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Centering elements - </a:t>
            </a:r>
            <a:r>
              <a:rPr lang="en" sz="1600" u="sng">
                <a:solidFill>
                  <a:schemeClr val="hlink"/>
                </a:solidFill>
                <a:latin typeface="Calibri"/>
                <a:ea typeface="Calibri"/>
                <a:cs typeface="Calibri"/>
                <a:sym typeface="Calibri"/>
                <a:hlinkClick r:id="rId4"/>
              </a:rPr>
              <a:t>https://codepen.io/Kirti306/pen/BMQLYJ?editors=1100</a:t>
            </a:r>
            <a:endParaRPr b="1" sz="1600">
              <a:solidFill>
                <a:srgbClr val="000000"/>
              </a:solidFill>
              <a:latin typeface="Roboto"/>
              <a:ea typeface="Roboto"/>
              <a:cs typeface="Roboto"/>
              <a:sym typeface="Roboto"/>
            </a:endParaRPr>
          </a:p>
        </p:txBody>
      </p:sp>
      <p:sp>
        <p:nvSpPr>
          <p:cNvPr id="447" name="Google Shape;447;p47"/>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A common task in CSS is to center text or images.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lines of text -</a:t>
            </a:r>
            <a:r>
              <a:rPr lang="en" sz="1600">
                <a:solidFill>
                  <a:schemeClr val="dk1"/>
                </a:solidFill>
                <a:highlight>
                  <a:schemeClr val="lt1"/>
                </a:highlight>
                <a:latin typeface="Calibri"/>
                <a:ea typeface="Calibri"/>
                <a:cs typeface="Calibri"/>
                <a:sym typeface="Calibri"/>
              </a:rPr>
              <a:t> The most common and easiest type of centering is </a:t>
            </a:r>
            <a:r>
              <a:rPr lang="en" sz="1600">
                <a:solidFill>
                  <a:schemeClr val="dk1"/>
                </a:solidFill>
                <a:highlight>
                  <a:schemeClr val="lt1"/>
                </a:highlight>
                <a:latin typeface="Calibri"/>
                <a:ea typeface="Calibri"/>
                <a:cs typeface="Calibri"/>
                <a:sym typeface="Calibri"/>
              </a:rPr>
              <a:t>that of </a:t>
            </a:r>
            <a:r>
              <a:rPr lang="en" sz="1600">
                <a:solidFill>
                  <a:schemeClr val="dk1"/>
                </a:solidFill>
                <a:highlight>
                  <a:schemeClr val="lt1"/>
                </a:highlight>
                <a:latin typeface="Calibri"/>
                <a:ea typeface="Calibri"/>
                <a:cs typeface="Calibri"/>
                <a:sym typeface="Calibri"/>
              </a:rPr>
              <a:t>lines of text in a paragraph or in a heading. CSS has the property 'text-align'.</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a block or image - </a:t>
            </a:r>
            <a:r>
              <a:rPr lang="en" sz="1600">
                <a:solidFill>
                  <a:schemeClr val="dk1"/>
                </a:solidFill>
                <a:highlight>
                  <a:schemeClr val="lt1"/>
                </a:highlight>
                <a:latin typeface="Calibri"/>
                <a:ea typeface="Calibri"/>
                <a:cs typeface="Calibri"/>
                <a:sym typeface="Calibri"/>
              </a:rPr>
              <a:t>Sometimes it is not the text that needs to be centered, but the block as a whole. Or, we want the left and right margin to be equal.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1" lang="en" sz="1600">
                <a:solidFill>
                  <a:schemeClr val="dk1"/>
                </a:solidFill>
                <a:highlight>
                  <a:schemeClr val="lt1"/>
                </a:highlight>
                <a:latin typeface="Calibri"/>
                <a:ea typeface="Calibri"/>
                <a:cs typeface="Calibri"/>
                <a:sym typeface="Calibri"/>
              </a:rPr>
              <a:t>Centering Vertically -</a:t>
            </a:r>
            <a:r>
              <a:rPr lang="en" sz="1600">
                <a:solidFill>
                  <a:schemeClr val="dk1"/>
                </a:solidFill>
                <a:highlight>
                  <a:schemeClr val="lt1"/>
                </a:highlight>
                <a:latin typeface="Calibri"/>
                <a:ea typeface="Calibri"/>
                <a:cs typeface="Calibri"/>
                <a:sym typeface="Calibri"/>
              </a:rPr>
              <a:t> Use the 'transform' property to center an absolutely positioned element.</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Centering Horizontally </a:t>
            </a:r>
            <a:r>
              <a:rPr b="1" lang="en" sz="1600">
                <a:solidFill>
                  <a:schemeClr val="dk1"/>
                </a:solidFill>
                <a:highlight>
                  <a:schemeClr val="lt1"/>
                </a:highlight>
                <a:latin typeface="Calibri"/>
                <a:ea typeface="Calibri"/>
                <a:cs typeface="Calibri"/>
                <a:sym typeface="Calibri"/>
              </a:rPr>
              <a:t>&amp;</a:t>
            </a:r>
            <a:r>
              <a:rPr b="1" lang="en" sz="1600">
                <a:solidFill>
                  <a:schemeClr val="dk1"/>
                </a:solidFill>
                <a:highlight>
                  <a:schemeClr val="lt1"/>
                </a:highlight>
                <a:latin typeface="Calibri"/>
                <a:ea typeface="Calibri"/>
                <a:cs typeface="Calibri"/>
                <a:sym typeface="Calibri"/>
              </a:rPr>
              <a:t> Vertically -</a:t>
            </a:r>
            <a:r>
              <a:rPr lang="en" sz="1600">
                <a:solidFill>
                  <a:schemeClr val="dk1"/>
                </a:solidFill>
                <a:highlight>
                  <a:schemeClr val="lt1"/>
                </a:highlight>
                <a:latin typeface="Calibri"/>
                <a:ea typeface="Calibri"/>
                <a:cs typeface="Calibri"/>
                <a:sym typeface="Calibri"/>
              </a:rPr>
              <a:t> The </a:t>
            </a:r>
            <a:r>
              <a:rPr lang="en" sz="1600">
                <a:solidFill>
                  <a:schemeClr val="dk1"/>
                </a:solidFill>
                <a:highlight>
                  <a:schemeClr val="lt1"/>
                </a:highlight>
                <a:latin typeface="Calibri"/>
                <a:ea typeface="Calibri"/>
                <a:cs typeface="Calibri"/>
                <a:sym typeface="Calibri"/>
              </a:rPr>
              <a:t>stylesheet</a:t>
            </a:r>
            <a:r>
              <a:rPr lang="en" sz="1600">
                <a:solidFill>
                  <a:schemeClr val="dk1"/>
                </a:solidFill>
                <a:highlight>
                  <a:schemeClr val="lt1"/>
                </a:highlight>
                <a:latin typeface="Calibri"/>
                <a:ea typeface="Calibri"/>
                <a:cs typeface="Calibri"/>
                <a:sym typeface="Calibri"/>
              </a:rPr>
              <a:t> is similar to the previous example with respect to the vertical centering. But we now move the element halfway across the container as well.</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grpSp>
        <p:nvGrpSpPr>
          <p:cNvPr id="452" name="Google Shape;452;p48"/>
          <p:cNvGrpSpPr/>
          <p:nvPr/>
        </p:nvGrpSpPr>
        <p:grpSpPr>
          <a:xfrm rot="10800000">
            <a:off x="0" y="195"/>
            <a:ext cx="9144000" cy="261177"/>
            <a:chOff x="0" y="3313875"/>
            <a:chExt cx="9144000" cy="1835400"/>
          </a:xfrm>
        </p:grpSpPr>
        <p:sp>
          <p:nvSpPr>
            <p:cNvPr id="453" name="Google Shape;453;p4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4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56" name="Google Shape;456;p4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57" name="Google Shape;457;p4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Fonts</a:t>
            </a:r>
            <a:endParaRPr b="1" sz="2400">
              <a:solidFill>
                <a:srgbClr val="000000"/>
              </a:solidFill>
              <a:latin typeface="Roboto"/>
              <a:ea typeface="Roboto"/>
              <a:cs typeface="Roboto"/>
              <a:sym typeface="Roboto"/>
            </a:endParaRPr>
          </a:p>
        </p:txBody>
      </p:sp>
      <p:sp>
        <p:nvSpPr>
          <p:cNvPr id="458" name="Google Shape;458;p48"/>
          <p:cNvSpPr txBox="1"/>
          <p:nvPr/>
        </p:nvSpPr>
        <p:spPr>
          <a:xfrm>
            <a:off x="335275" y="1225400"/>
            <a:ext cx="8455800" cy="37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b="1" sz="20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u="sng">
              <a:solidFill>
                <a:schemeClr val="hlink"/>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u="sng">
              <a:solidFill>
                <a:schemeClr val="hlink"/>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Font Stack -</a:t>
            </a:r>
            <a:r>
              <a:rPr lang="en" sz="1600" u="sng">
                <a:solidFill>
                  <a:schemeClr val="hlink"/>
                </a:solidFill>
                <a:latin typeface="Calibri"/>
                <a:ea typeface="Calibri"/>
                <a:cs typeface="Calibri"/>
                <a:sym typeface="Calibri"/>
              </a:rPr>
              <a:t> </a:t>
            </a:r>
            <a:r>
              <a:rPr lang="en" sz="1600" u="sng">
                <a:solidFill>
                  <a:schemeClr val="hlink"/>
                </a:solidFill>
                <a:latin typeface="Calibri"/>
                <a:ea typeface="Calibri"/>
                <a:cs typeface="Calibri"/>
                <a:sym typeface="Calibri"/>
                <a:hlinkClick r:id="rId4"/>
              </a:rPr>
              <a:t>https://www.cssfontstack.com/</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Google Fonts -</a:t>
            </a:r>
            <a:r>
              <a:rPr lang="en" sz="1600" u="sng">
                <a:solidFill>
                  <a:schemeClr val="hlink"/>
                </a:solidFill>
                <a:latin typeface="Calibri"/>
                <a:ea typeface="Calibri"/>
                <a:cs typeface="Calibri"/>
                <a:sym typeface="Calibri"/>
              </a:rPr>
              <a:t> </a:t>
            </a:r>
            <a:r>
              <a:rPr lang="en" sz="1600" u="sng">
                <a:solidFill>
                  <a:schemeClr val="hlink"/>
                </a:solidFill>
                <a:latin typeface="Calibri"/>
                <a:ea typeface="Calibri"/>
                <a:cs typeface="Calibri"/>
                <a:sym typeface="Calibri"/>
                <a:hlinkClick r:id="rId5"/>
              </a:rPr>
              <a:t>https://fonts.google.com/</a:t>
            </a:r>
            <a:endParaRPr sz="1600" u="sng">
              <a:solidFill>
                <a:schemeClr val="hlink"/>
              </a:solidFill>
              <a:latin typeface="Calibri"/>
              <a:ea typeface="Calibri"/>
              <a:cs typeface="Calibri"/>
              <a:sym typeface="Calibri"/>
            </a:endParaRPr>
          </a:p>
        </p:txBody>
      </p:sp>
      <p:pic>
        <p:nvPicPr>
          <p:cNvPr id="459" name="Google Shape;459;p48"/>
          <p:cNvPicPr preferRelativeResize="0"/>
          <p:nvPr/>
        </p:nvPicPr>
        <p:blipFill>
          <a:blip r:embed="rId6">
            <a:alphaModFix/>
          </a:blip>
          <a:stretch>
            <a:fillRect/>
          </a:stretch>
        </p:blipFill>
        <p:spPr>
          <a:xfrm>
            <a:off x="457200" y="1171575"/>
            <a:ext cx="5791200" cy="203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grpSp>
        <p:nvGrpSpPr>
          <p:cNvPr id="464" name="Google Shape;464;p49"/>
          <p:cNvGrpSpPr/>
          <p:nvPr/>
        </p:nvGrpSpPr>
        <p:grpSpPr>
          <a:xfrm rot="10800000">
            <a:off x="0" y="195"/>
            <a:ext cx="9144000" cy="261177"/>
            <a:chOff x="0" y="3313875"/>
            <a:chExt cx="9144000" cy="1835400"/>
          </a:xfrm>
        </p:grpSpPr>
        <p:sp>
          <p:nvSpPr>
            <p:cNvPr id="465" name="Google Shape;465;p4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4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68" name="Google Shape;468;p4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69" name="Google Shape;469;p4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Auto prefix</a:t>
            </a:r>
            <a:r>
              <a:rPr b="1" lang="en" sz="2000">
                <a:highlight>
                  <a:schemeClr val="lt1"/>
                </a:highlight>
                <a:latin typeface="Calibri"/>
                <a:ea typeface="Calibri"/>
                <a:cs typeface="Calibri"/>
                <a:sym typeface="Calibri"/>
              </a:rPr>
              <a:t> - </a:t>
            </a:r>
            <a:r>
              <a:rPr lang="en" sz="1600" u="sng">
                <a:solidFill>
                  <a:schemeClr val="hlink"/>
                </a:solidFill>
                <a:latin typeface="Calibri"/>
                <a:ea typeface="Calibri"/>
                <a:cs typeface="Calibri"/>
                <a:sym typeface="Calibri"/>
                <a:hlinkClick r:id="rId4"/>
              </a:rPr>
              <a:t>https://autoprefixer.github.io/</a:t>
            </a:r>
            <a:endParaRPr sz="1600" u="sng">
              <a:solidFill>
                <a:schemeClr val="hlink"/>
              </a:solidFill>
              <a:latin typeface="Calibri"/>
              <a:ea typeface="Calibri"/>
              <a:cs typeface="Calibri"/>
              <a:sym typeface="Calibri"/>
            </a:endParaRPr>
          </a:p>
        </p:txBody>
      </p:sp>
      <p:sp>
        <p:nvSpPr>
          <p:cNvPr id="470" name="Google Shape;470;p49"/>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Autoprefixer is a PostCSS plugin which parse your CSS and add vendor prefixes. The autoprefixer uses data on the popularity of browsers and support for vendor prefixes by browsers. Based on this information, it arranges and deletes the prefixes.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Vendor prefixes </a:t>
            </a:r>
            <a:r>
              <a:rPr lang="en" sz="1600">
                <a:solidFill>
                  <a:schemeClr val="dk1"/>
                </a:solidFill>
                <a:highlight>
                  <a:schemeClr val="lt1"/>
                </a:highlight>
                <a:latin typeface="Calibri"/>
                <a:ea typeface="Calibri"/>
                <a:cs typeface="Calibri"/>
                <a:sym typeface="Calibri"/>
              </a:rPr>
              <a:t>-  are a way for browser makers to add support for </a:t>
            </a:r>
            <a:r>
              <a:rPr lang="en" sz="1600">
                <a:solidFill>
                  <a:schemeClr val="dk1"/>
                </a:solidFill>
                <a:highlight>
                  <a:schemeClr val="lt1"/>
                </a:highlight>
                <a:uFill>
                  <a:noFill/>
                </a:uFill>
                <a:latin typeface="Calibri"/>
                <a:ea typeface="Calibri"/>
                <a:cs typeface="Calibri"/>
                <a:sym typeface="Calibri"/>
                <a:hlinkClick r:id="rId5"/>
              </a:rPr>
              <a:t>new CSS features</a:t>
            </a:r>
            <a:r>
              <a:rPr lang="en" sz="1600">
                <a:solidFill>
                  <a:schemeClr val="dk1"/>
                </a:solidFill>
                <a:highlight>
                  <a:schemeClr val="lt1"/>
                </a:highlight>
                <a:latin typeface="Calibri"/>
                <a:ea typeface="Calibri"/>
                <a:cs typeface="Calibri"/>
                <a:sym typeface="Calibri"/>
              </a:rPr>
              <a:t> before those features are fully supported in all browsers</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chemeClr val="lt1"/>
                </a:highlight>
                <a:latin typeface="Calibri"/>
                <a:ea typeface="Calibri"/>
                <a:cs typeface="Calibri"/>
                <a:sym typeface="Calibri"/>
              </a:rPr>
              <a:t>The major browsers use the following prefixes:</a:t>
            </a:r>
            <a:endParaRPr b="1"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180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-webkit- </a:t>
            </a:r>
            <a:r>
              <a:rPr lang="en" sz="1600">
                <a:solidFill>
                  <a:schemeClr val="dk1"/>
                </a:solidFill>
                <a:highlight>
                  <a:schemeClr val="lt1"/>
                </a:highlight>
                <a:latin typeface="Calibri"/>
                <a:ea typeface="Calibri"/>
                <a:cs typeface="Calibri"/>
                <a:sym typeface="Calibri"/>
              </a:rPr>
              <a:t>(Chrome, Safari, newer versions of Opera, almost all iOS browsers (including Firefox for iOS); basically, any WebKit based browser)</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-moz- </a:t>
            </a:r>
            <a:r>
              <a:rPr lang="en" sz="1600">
                <a:solidFill>
                  <a:schemeClr val="dk1"/>
                </a:solidFill>
                <a:highlight>
                  <a:schemeClr val="lt1"/>
                </a:highlight>
                <a:latin typeface="Calibri"/>
                <a:ea typeface="Calibri"/>
                <a:cs typeface="Calibri"/>
                <a:sym typeface="Calibri"/>
              </a:rPr>
              <a:t>(Firefox)</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-o- </a:t>
            </a:r>
            <a:r>
              <a:rPr lang="en" sz="1600">
                <a:solidFill>
                  <a:schemeClr val="dk1"/>
                </a:solidFill>
                <a:highlight>
                  <a:schemeClr val="lt1"/>
                </a:highlight>
                <a:latin typeface="Calibri"/>
                <a:ea typeface="Calibri"/>
                <a:cs typeface="Calibri"/>
                <a:sym typeface="Calibri"/>
              </a:rPr>
              <a:t>(Old, pre-WebKit, versions of Opera)</a:t>
            </a:r>
            <a:endParaRPr sz="1600">
              <a:solidFill>
                <a:schemeClr val="dk1"/>
              </a:solidFill>
              <a:highlight>
                <a:schemeClr val="lt1"/>
              </a:highlight>
              <a:latin typeface="Calibri"/>
              <a:ea typeface="Calibri"/>
              <a:cs typeface="Calibri"/>
              <a:sym typeface="Calibri"/>
            </a:endParaRPr>
          </a:p>
          <a:p>
            <a:pPr indent="-304800" lvl="0" marL="457200" marR="0" rtl="0" algn="l">
              <a:lnSpc>
                <a:spcPct val="115000"/>
              </a:lnSpc>
              <a:spcBef>
                <a:spcPts val="0"/>
              </a:spcBef>
              <a:spcAft>
                <a:spcPts val="0"/>
              </a:spcAft>
              <a:buClr>
                <a:srgbClr val="333333"/>
              </a:buClr>
              <a:buSzPts val="1200"/>
              <a:buChar char="●"/>
            </a:pPr>
            <a:r>
              <a:rPr b="1" lang="en" sz="1600">
                <a:solidFill>
                  <a:schemeClr val="dk1"/>
                </a:solidFill>
                <a:highlight>
                  <a:schemeClr val="lt1"/>
                </a:highlight>
                <a:latin typeface="Calibri"/>
                <a:ea typeface="Calibri"/>
                <a:cs typeface="Calibri"/>
                <a:sym typeface="Calibri"/>
              </a:rPr>
              <a:t>-ms- </a:t>
            </a:r>
            <a:r>
              <a:rPr lang="en" sz="1600">
                <a:solidFill>
                  <a:schemeClr val="dk1"/>
                </a:solidFill>
                <a:highlight>
                  <a:schemeClr val="lt1"/>
                </a:highlight>
                <a:latin typeface="Calibri"/>
                <a:ea typeface="Calibri"/>
                <a:cs typeface="Calibri"/>
                <a:sym typeface="Calibri"/>
              </a:rPr>
              <a:t>(Internet Explorer and Microsoft Edge)</a:t>
            </a:r>
            <a:endParaRPr sz="1200">
              <a:solidFill>
                <a:srgbClr val="333333"/>
              </a:solidFill>
            </a:endParaRPr>
          </a:p>
          <a:p>
            <a:pPr indent="0" lvl="0" marL="0" marR="0" rtl="0" algn="l">
              <a:lnSpc>
                <a:spcPct val="115000"/>
              </a:lnSpc>
              <a:spcBef>
                <a:spcPts val="410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grpSp>
        <p:nvGrpSpPr>
          <p:cNvPr id="475" name="Google Shape;475;p50"/>
          <p:cNvGrpSpPr/>
          <p:nvPr/>
        </p:nvGrpSpPr>
        <p:grpSpPr>
          <a:xfrm rot="10800000">
            <a:off x="0" y="195"/>
            <a:ext cx="9144000" cy="261177"/>
            <a:chOff x="0" y="3313875"/>
            <a:chExt cx="9144000" cy="1835400"/>
          </a:xfrm>
        </p:grpSpPr>
        <p:sp>
          <p:nvSpPr>
            <p:cNvPr id="476" name="Google Shape;476;p5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5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79" name="Google Shape;479;p5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80" name="Google Shape;480;p5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Color</a:t>
            </a:r>
            <a:r>
              <a:rPr b="1" lang="en" sz="2000">
                <a:highlight>
                  <a:schemeClr val="lt1"/>
                </a:highlight>
                <a:latin typeface="Calibri"/>
                <a:ea typeface="Calibri"/>
                <a:cs typeface="Calibri"/>
                <a:sym typeface="Calibri"/>
              </a:rPr>
              <a:t> - </a:t>
            </a:r>
            <a:r>
              <a:rPr lang="en" sz="1600" u="sng">
                <a:solidFill>
                  <a:schemeClr val="hlink"/>
                </a:solidFill>
                <a:latin typeface="Calibri"/>
                <a:ea typeface="Calibri"/>
                <a:cs typeface="Calibri"/>
                <a:sym typeface="Calibri"/>
                <a:hlinkClick r:id="rId4"/>
              </a:rPr>
              <a:t>https://codepen.io/Kirti306/pen/ZwyaqG</a:t>
            </a:r>
            <a:endParaRPr sz="1600" u="sng">
              <a:solidFill>
                <a:schemeClr val="hlink"/>
              </a:solidFill>
              <a:latin typeface="Calibri"/>
              <a:ea typeface="Calibri"/>
              <a:cs typeface="Calibri"/>
              <a:sym typeface="Calibri"/>
            </a:endParaRPr>
          </a:p>
        </p:txBody>
      </p:sp>
      <p:sp>
        <p:nvSpPr>
          <p:cNvPr id="481" name="Google Shape;481;p50"/>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uses color values to specify a color. </a:t>
            </a:r>
            <a:endParaRPr sz="1600">
              <a:solidFill>
                <a:schemeClr val="dk1"/>
              </a:solidFill>
              <a:highlight>
                <a:schemeClr val="lt1"/>
              </a:highlight>
              <a:latin typeface="Calibri"/>
              <a:ea typeface="Calibri"/>
              <a:cs typeface="Calibri"/>
              <a:sym typeface="Calibri"/>
            </a:endParaRPr>
          </a:p>
          <a:p>
            <a:pPr indent="0" lvl="0" marL="25400" marR="25400" rtl="0" algn="just">
              <a:lnSpc>
                <a:spcPct val="115000"/>
              </a:lnSpc>
              <a:spcBef>
                <a:spcPts val="700"/>
              </a:spcBef>
              <a:spcAft>
                <a:spcPts val="0"/>
              </a:spcAft>
              <a:buClr>
                <a:schemeClr val="dk1"/>
              </a:buClr>
              <a:buSzPts val="1100"/>
              <a:buFont typeface="Arial"/>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p:txBody>
      </p:sp>
      <p:graphicFrame>
        <p:nvGraphicFramePr>
          <p:cNvPr id="482" name="Google Shape;482;p50"/>
          <p:cNvGraphicFramePr/>
          <p:nvPr/>
        </p:nvGraphicFramePr>
        <p:xfrm>
          <a:off x="571500" y="1771650"/>
          <a:ext cx="3000000" cy="3000000"/>
        </p:xfrm>
        <a:graphic>
          <a:graphicData uri="http://schemas.openxmlformats.org/drawingml/2006/table">
            <a:tbl>
              <a:tblPr>
                <a:noFill/>
                <a:tableStyleId>{838EBEB8-AA68-4C17-A8BE-28E990060980}</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sz="1600">
                          <a:latin typeface="Calibri"/>
                          <a:ea typeface="Calibri"/>
                          <a:cs typeface="Calibri"/>
                          <a:sym typeface="Calibri"/>
                        </a:rPr>
                        <a:t>Format</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Syntax </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Example</a:t>
                      </a:r>
                      <a:endParaRPr b="1" sz="1600">
                        <a:latin typeface="Calibri"/>
                        <a:ea typeface="Calibri"/>
                        <a:cs typeface="Calibri"/>
                        <a:sym typeface="Calibri"/>
                      </a:endParaRPr>
                    </a:p>
                  </a:txBody>
                  <a:tcPr marT="91425" marB="91425" marR="91425" marL="91425">
                    <a:solidFill>
                      <a:srgbClr val="FFCD00"/>
                    </a:solidFill>
                  </a:tcPr>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Keyword</a:t>
                      </a:r>
                      <a:endParaRPr>
                        <a:solidFill>
                          <a:srgbClr val="313131"/>
                        </a:solidFill>
                        <a:highlight>
                          <a:srgbClr val="FFFFFF"/>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aqua, black, etc.</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 color: teal;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Hex Code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#RRGGBB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#FF0000;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Short Hex Code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#6A7;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RGB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rgb(rrr%,ggg%,bbb%)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rgb(50%,50%,50%);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RGB Absolute</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rgb(rrr,ggg,bbb)</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solidFill>
                            <a:schemeClr val="dk1"/>
                          </a:solidFill>
                          <a:highlight>
                            <a:schemeClr val="lt1"/>
                          </a:highlight>
                          <a:latin typeface="Calibri"/>
                          <a:ea typeface="Calibri"/>
                          <a:cs typeface="Calibri"/>
                          <a:sym typeface="Calibri"/>
                        </a:rPr>
                        <a:t>p</a:t>
                      </a:r>
                      <a:r>
                        <a:rPr lang="en">
                          <a:solidFill>
                            <a:schemeClr val="dk1"/>
                          </a:solidFill>
                          <a:highlight>
                            <a:schemeClr val="lt1"/>
                          </a:highlight>
                          <a:latin typeface="Calibri"/>
                          <a:ea typeface="Calibri"/>
                          <a:cs typeface="Calibri"/>
                          <a:sym typeface="Calibri"/>
                        </a:rPr>
                        <a:t>{ color: rgb(0,0,255); }</a:t>
                      </a:r>
                      <a:endParaRPr>
                        <a:solidFill>
                          <a:schemeClr val="dk1"/>
                        </a:solidFill>
                        <a:highlight>
                          <a:schemeClr val="lt1"/>
                        </a:highlight>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grpSp>
        <p:nvGrpSpPr>
          <p:cNvPr id="487" name="Google Shape;487;p51"/>
          <p:cNvGrpSpPr/>
          <p:nvPr/>
        </p:nvGrpSpPr>
        <p:grpSpPr>
          <a:xfrm rot="10800000">
            <a:off x="0" y="195"/>
            <a:ext cx="9144000" cy="261177"/>
            <a:chOff x="0" y="3313875"/>
            <a:chExt cx="9144000" cy="1835400"/>
          </a:xfrm>
        </p:grpSpPr>
        <p:sp>
          <p:nvSpPr>
            <p:cNvPr id="488" name="Google Shape;488;p5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5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491" name="Google Shape;491;p5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492" name="Google Shape;492;p5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00000"/>
                </a:solidFill>
                <a:latin typeface="Roboto"/>
                <a:ea typeface="Roboto"/>
                <a:cs typeface="Roboto"/>
                <a:sym typeface="Roboto"/>
              </a:rPr>
              <a:t>Color</a:t>
            </a:r>
            <a:r>
              <a:rPr b="1" lang="en" sz="2000">
                <a:highlight>
                  <a:schemeClr val="lt1"/>
                </a:highlight>
                <a:latin typeface="Calibri"/>
                <a:ea typeface="Calibri"/>
                <a:cs typeface="Calibri"/>
                <a:sym typeface="Calibri"/>
              </a:rPr>
              <a:t> </a:t>
            </a:r>
            <a:endParaRPr sz="1600" u="sng">
              <a:solidFill>
                <a:schemeClr val="hlink"/>
              </a:solidFill>
              <a:latin typeface="Calibri"/>
              <a:ea typeface="Calibri"/>
              <a:cs typeface="Calibri"/>
              <a:sym typeface="Calibri"/>
            </a:endParaRPr>
          </a:p>
        </p:txBody>
      </p:sp>
      <p:sp>
        <p:nvSpPr>
          <p:cNvPr id="493" name="Google Shape;493;p51"/>
          <p:cNvSpPr txBox="1"/>
          <p:nvPr/>
        </p:nvSpPr>
        <p:spPr>
          <a:xfrm>
            <a:off x="335275" y="989650"/>
            <a:ext cx="8455800" cy="37305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CSS3 has Supported additional color properties</a:t>
            </a:r>
            <a:endParaRPr sz="1600">
              <a:solidFill>
                <a:schemeClr val="dk1"/>
              </a:solidFill>
              <a:highlight>
                <a:schemeClr val="lt1"/>
              </a:highlight>
              <a:latin typeface="Calibri"/>
              <a:ea typeface="Calibri"/>
              <a:cs typeface="Calibri"/>
              <a:sym typeface="Calibri"/>
            </a:endParaRPr>
          </a:p>
          <a:p>
            <a:pPr indent="0" lvl="0" marL="25400" marR="25400" rtl="0" algn="just">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70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b="1" lang="en" sz="1600">
                <a:solidFill>
                  <a:schemeClr val="dk1"/>
                </a:solidFill>
                <a:highlight>
                  <a:schemeClr val="lt1"/>
                </a:highlight>
                <a:latin typeface="Calibri"/>
                <a:ea typeface="Calibri"/>
                <a:cs typeface="Calibri"/>
                <a:sym typeface="Calibri"/>
              </a:rPr>
              <a:t>Opacity - </a:t>
            </a:r>
            <a:r>
              <a:rPr lang="en" sz="1600">
                <a:solidFill>
                  <a:schemeClr val="dk1"/>
                </a:solidFill>
                <a:highlight>
                  <a:schemeClr val="lt1"/>
                </a:highlight>
                <a:latin typeface="Calibri"/>
                <a:ea typeface="Calibri"/>
                <a:cs typeface="Calibri"/>
                <a:sym typeface="Calibri"/>
              </a:rPr>
              <a:t>Transparency level of an element.</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	        p { background-color: rgb(0,0,255); opacity: 0.6; }</a:t>
            </a:r>
            <a:endParaRPr sz="1600">
              <a:solidFill>
                <a:schemeClr val="dk1"/>
              </a:solidFill>
              <a:highlight>
                <a:schemeClr val="lt1"/>
              </a:highlight>
              <a:latin typeface="Calibri"/>
              <a:ea typeface="Calibri"/>
              <a:cs typeface="Calibri"/>
              <a:sym typeface="Calibri"/>
            </a:endParaRPr>
          </a:p>
          <a:p>
            <a:pPr indent="0" lvl="0" marL="0" marR="0" rtl="0" algn="l">
              <a:lnSpc>
                <a:spcPct val="115000"/>
              </a:lnSpc>
              <a:spcBef>
                <a:spcPts val="0"/>
              </a:spcBef>
              <a:spcAft>
                <a:spcPts val="0"/>
              </a:spcAft>
              <a:buNone/>
            </a:pPr>
            <a:r>
              <a:t/>
            </a:r>
            <a:endParaRPr b="1" sz="1600">
              <a:solidFill>
                <a:schemeClr val="dk1"/>
              </a:solidFill>
              <a:highlight>
                <a:schemeClr val="lt1"/>
              </a:highlight>
              <a:latin typeface="Calibri"/>
              <a:ea typeface="Calibri"/>
              <a:cs typeface="Calibri"/>
              <a:sym typeface="Calibri"/>
            </a:endParaRPr>
          </a:p>
        </p:txBody>
      </p:sp>
      <p:graphicFrame>
        <p:nvGraphicFramePr>
          <p:cNvPr id="494" name="Google Shape;494;p51"/>
          <p:cNvGraphicFramePr/>
          <p:nvPr/>
        </p:nvGraphicFramePr>
        <p:xfrm>
          <a:off x="571500" y="1771650"/>
          <a:ext cx="3000000" cy="3000000"/>
        </p:xfrm>
        <a:graphic>
          <a:graphicData uri="http://schemas.openxmlformats.org/drawingml/2006/table">
            <a:tbl>
              <a:tblPr>
                <a:noFill/>
                <a:tableStyleId>{838EBEB8-AA68-4C17-A8BE-28E990060980}</a:tableStyleId>
              </a:tblPr>
              <a:tblGrid>
                <a:gridCol w="2413000"/>
                <a:gridCol w="1921900"/>
                <a:gridCol w="2904100"/>
              </a:tblGrid>
              <a:tr h="381000">
                <a:tc>
                  <a:txBody>
                    <a:bodyPr>
                      <a:noAutofit/>
                    </a:bodyPr>
                    <a:lstStyle/>
                    <a:p>
                      <a:pPr indent="0" lvl="0" marL="0" rtl="0" algn="l">
                        <a:spcBef>
                          <a:spcPts val="0"/>
                        </a:spcBef>
                        <a:spcAft>
                          <a:spcPts val="0"/>
                        </a:spcAft>
                        <a:buNone/>
                      </a:pPr>
                      <a:r>
                        <a:rPr b="1" lang="en" sz="1600">
                          <a:latin typeface="Calibri"/>
                          <a:ea typeface="Calibri"/>
                          <a:cs typeface="Calibri"/>
                          <a:sym typeface="Calibri"/>
                        </a:rPr>
                        <a:t>Format</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Syntax </a:t>
                      </a:r>
                      <a:endParaRPr b="1" sz="1600">
                        <a:latin typeface="Calibri"/>
                        <a:ea typeface="Calibri"/>
                        <a:cs typeface="Calibri"/>
                        <a:sym typeface="Calibri"/>
                      </a:endParaRPr>
                    </a:p>
                  </a:txBody>
                  <a:tcPr marT="91425" marB="91425" marR="91425" marL="91425">
                    <a:solidFill>
                      <a:srgbClr val="FFCD00"/>
                    </a:solidFill>
                  </a:tcPr>
                </a:tc>
                <a:tc>
                  <a:txBody>
                    <a:bodyPr>
                      <a:noAutofit/>
                    </a:bodyPr>
                    <a:lstStyle/>
                    <a:p>
                      <a:pPr indent="0" lvl="0" marL="0" rtl="0" algn="l">
                        <a:spcBef>
                          <a:spcPts val="0"/>
                        </a:spcBef>
                        <a:spcAft>
                          <a:spcPts val="0"/>
                        </a:spcAft>
                        <a:buNone/>
                      </a:pPr>
                      <a:r>
                        <a:rPr b="1" lang="en" sz="1600">
                          <a:latin typeface="Calibri"/>
                          <a:ea typeface="Calibri"/>
                          <a:cs typeface="Calibri"/>
                          <a:sym typeface="Calibri"/>
                        </a:rPr>
                        <a:t>Example</a:t>
                      </a:r>
                      <a:endParaRPr b="1" sz="1600">
                        <a:latin typeface="Calibri"/>
                        <a:ea typeface="Calibri"/>
                        <a:cs typeface="Calibri"/>
                        <a:sym typeface="Calibri"/>
                      </a:endParaRPr>
                    </a:p>
                  </a:txBody>
                  <a:tcPr marT="91425" marB="91425" marR="91425" marL="91425">
                    <a:solidFill>
                      <a:srgbClr val="FFCD00"/>
                    </a:solidFill>
                  </a:tcPr>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 </a:t>
                      </a:r>
                      <a:endParaRPr>
                        <a:solidFill>
                          <a:srgbClr val="313131"/>
                        </a:solidFill>
                        <a:highlight>
                          <a:srgbClr val="FFFFFF"/>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rgba(rrr,ggg,bbb,a)</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1"/>
                          </a:solidFill>
                          <a:highlight>
                            <a:schemeClr val="lt1"/>
                          </a:highlight>
                          <a:latin typeface="Calibri"/>
                          <a:ea typeface="Calibri"/>
                          <a:cs typeface="Calibri"/>
                          <a:sym typeface="Calibri"/>
                        </a:rPr>
                        <a:t>p{ color: </a:t>
                      </a:r>
                      <a:r>
                        <a:rPr lang="en">
                          <a:solidFill>
                            <a:schemeClr val="dk1"/>
                          </a:solidFill>
                          <a:highlight>
                            <a:schemeClr val="lt1"/>
                          </a:highlight>
                          <a:latin typeface="Calibri"/>
                          <a:ea typeface="Calibri"/>
                          <a:cs typeface="Calibri"/>
                          <a:sym typeface="Calibri"/>
                        </a:rPr>
                        <a:t>rgb(0,0,255,0.5);</a:t>
                      </a:r>
                      <a:r>
                        <a:rPr lang="en">
                          <a:solidFill>
                            <a:schemeClr val="dk1"/>
                          </a:solidFill>
                          <a:highlight>
                            <a:schemeClr val="lt1"/>
                          </a:highlight>
                          <a:latin typeface="Calibri"/>
                          <a:ea typeface="Calibri"/>
                          <a:cs typeface="Calibri"/>
                          <a:sym typeface="Calibri"/>
                        </a:rPr>
                        <a:t>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hsl(h, s%, l%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1"/>
                          </a:solidFill>
                          <a:highlight>
                            <a:schemeClr val="lt1"/>
                          </a:highlight>
                          <a:latin typeface="Calibri"/>
                          <a:ea typeface="Calibri"/>
                          <a:cs typeface="Calibri"/>
                          <a:sym typeface="Calibri"/>
                        </a:rPr>
                        <a:t>p{ color: hsl(120, 100%, 50%); }</a:t>
                      </a:r>
                      <a:endParaRPr>
                        <a:solidFill>
                          <a:schemeClr val="dk1"/>
                        </a:solidFill>
                        <a:highlight>
                          <a:schemeClr val="lt1"/>
                        </a:highlight>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HSLA</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highlight>
                            <a:schemeClr val="lt1"/>
                          </a:highlight>
                          <a:latin typeface="Calibri"/>
                          <a:ea typeface="Calibri"/>
                          <a:cs typeface="Calibri"/>
                          <a:sym typeface="Calibri"/>
                        </a:rPr>
                        <a:t>hsla(h, s%, l%, a )</a:t>
                      </a:r>
                      <a:endParaRPr>
                        <a:solidFill>
                          <a:schemeClr val="dk1"/>
                        </a:solidFill>
                        <a:highlight>
                          <a:schemeClr val="lt1"/>
                        </a:highlight>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alibri"/>
                          <a:ea typeface="Calibri"/>
                          <a:cs typeface="Calibri"/>
                          <a:sym typeface="Calibri"/>
                        </a:rPr>
                        <a:t>p{ color: hsl(120, 100%, 50%, 0.3); }</a:t>
                      </a:r>
                      <a:endParaRPr>
                        <a:solidFill>
                          <a:schemeClr val="dk1"/>
                        </a:solidFill>
                        <a:highlight>
                          <a:schemeClr val="lt1"/>
                        </a:highlight>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grpSp>
        <p:nvGrpSpPr>
          <p:cNvPr id="499" name="Google Shape;499;p52"/>
          <p:cNvGrpSpPr/>
          <p:nvPr/>
        </p:nvGrpSpPr>
        <p:grpSpPr>
          <a:xfrm rot="10800000">
            <a:off x="0" y="195"/>
            <a:ext cx="9144000" cy="261177"/>
            <a:chOff x="0" y="3313875"/>
            <a:chExt cx="9144000" cy="1835400"/>
          </a:xfrm>
        </p:grpSpPr>
        <p:sp>
          <p:nvSpPr>
            <p:cNvPr id="500" name="Google Shape;500;p5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5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03" name="Google Shape;503;p5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04" name="Google Shape;504;p5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Gradient - </a:t>
            </a:r>
            <a:r>
              <a:rPr lang="en" sz="1600" u="sng">
                <a:solidFill>
                  <a:schemeClr val="hlink"/>
                </a:solidFill>
                <a:latin typeface="Calibri"/>
                <a:ea typeface="Calibri"/>
                <a:cs typeface="Calibri"/>
                <a:sym typeface="Calibri"/>
                <a:hlinkClick r:id="rId4"/>
              </a:rPr>
              <a:t>https://codepen.io/Kirti306/pen/xMRrPa?editors=1100</a:t>
            </a:r>
            <a:endParaRPr b="1" sz="1600">
              <a:solidFill>
                <a:srgbClr val="000000"/>
              </a:solidFill>
              <a:latin typeface="Roboto"/>
              <a:ea typeface="Roboto"/>
              <a:cs typeface="Roboto"/>
              <a:sym typeface="Roboto"/>
            </a:endParaRPr>
          </a:p>
        </p:txBody>
      </p:sp>
      <p:sp>
        <p:nvSpPr>
          <p:cNvPr id="505" name="Google Shape;505;p52"/>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gradients let you display smooth transitions between two or more specified colors.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CSS defines two types of gradients: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330200" lvl="0" marL="457200" rtl="0" algn="l">
              <a:lnSpc>
                <a:spcPct val="115000"/>
              </a:lnSpc>
              <a:spcBef>
                <a:spcPts val="1100"/>
              </a:spcBef>
              <a:spcAft>
                <a:spcPts val="0"/>
              </a:spcAft>
              <a:buClr>
                <a:schemeClr val="dk1"/>
              </a:buClr>
              <a:buSzPts val="1600"/>
              <a:buFont typeface="Calibri"/>
              <a:buChar char="●"/>
            </a:pPr>
            <a:r>
              <a:rPr b="1" lang="en" sz="1600">
                <a:solidFill>
                  <a:schemeClr val="dk1"/>
                </a:solidFill>
                <a:highlight>
                  <a:schemeClr val="lt1"/>
                </a:highlight>
                <a:latin typeface="Calibri"/>
                <a:ea typeface="Calibri"/>
                <a:cs typeface="Calibri"/>
                <a:sym typeface="Calibri"/>
              </a:rPr>
              <a:t>Linear Gradients</a:t>
            </a:r>
            <a:r>
              <a:rPr lang="en" sz="1600">
                <a:solidFill>
                  <a:schemeClr val="dk1"/>
                </a:solidFill>
                <a:highlight>
                  <a:schemeClr val="lt1"/>
                </a:highlight>
                <a:latin typeface="Calibri"/>
                <a:ea typeface="Calibri"/>
                <a:cs typeface="Calibri"/>
                <a:sym typeface="Calibri"/>
              </a:rPr>
              <a:t> (goes down/up/left/right/diagonally) </a:t>
            </a:r>
            <a:endParaRPr sz="1600">
              <a:solidFill>
                <a:schemeClr val="dk1"/>
              </a:solidFill>
              <a:highlight>
                <a:schemeClr val="lt1"/>
              </a:highlight>
              <a:latin typeface="Calibri"/>
              <a:ea typeface="Calibri"/>
              <a:cs typeface="Calibri"/>
              <a:sym typeface="Calibri"/>
            </a:endParaRPr>
          </a:p>
          <a:p>
            <a:pPr indent="457200" lvl="0" marL="0" rtl="0" algn="l">
              <a:lnSpc>
                <a:spcPct val="115000"/>
              </a:lnSpc>
              <a:spcBef>
                <a:spcPts val="1100"/>
              </a:spcBef>
              <a:spcAft>
                <a:spcPts val="0"/>
              </a:spcAft>
              <a:buNone/>
            </a:pPr>
            <a:r>
              <a:rPr lang="en">
                <a:solidFill>
                  <a:schemeClr val="dk1"/>
                </a:solidFill>
                <a:highlight>
                  <a:srgbClr val="FFFFFF"/>
                </a:highlight>
                <a:latin typeface="Courier New"/>
                <a:ea typeface="Courier New"/>
                <a:cs typeface="Courier New"/>
                <a:sym typeface="Courier New"/>
              </a:rPr>
              <a:t>background-image: linear-gradient(</a:t>
            </a:r>
            <a:r>
              <a:rPr i="1" lang="en">
                <a:solidFill>
                  <a:schemeClr val="dk1"/>
                </a:solidFill>
                <a:highlight>
                  <a:srgbClr val="FFFFFF"/>
                </a:highlight>
                <a:latin typeface="Courier New"/>
                <a:ea typeface="Courier New"/>
                <a:cs typeface="Courier New"/>
                <a:sym typeface="Courier New"/>
              </a:rPr>
              <a:t>direction</a:t>
            </a:r>
            <a:r>
              <a:rPr lang="en">
                <a:solidFill>
                  <a:schemeClr val="dk1"/>
                </a:solidFill>
                <a:highlight>
                  <a:srgbClr val="FFFFFF"/>
                </a:highlight>
                <a:latin typeface="Courier New"/>
                <a:ea typeface="Courier New"/>
                <a:cs typeface="Courier New"/>
                <a:sym typeface="Courier New"/>
              </a:rPr>
              <a:t>, </a:t>
            </a:r>
            <a:r>
              <a:rPr i="1" lang="en">
                <a:solidFill>
                  <a:schemeClr val="dk1"/>
                </a:solidFill>
                <a:highlight>
                  <a:srgbClr val="FFFFFF"/>
                </a:highlight>
                <a:latin typeface="Courier New"/>
                <a:ea typeface="Courier New"/>
                <a:cs typeface="Courier New"/>
                <a:sym typeface="Courier New"/>
              </a:rPr>
              <a:t>color-stop1</a:t>
            </a:r>
            <a:r>
              <a:rPr lang="en">
                <a:solidFill>
                  <a:schemeClr val="dk1"/>
                </a:solidFill>
                <a:highlight>
                  <a:srgbClr val="FFFFFF"/>
                </a:highlight>
                <a:latin typeface="Courier New"/>
                <a:ea typeface="Courier New"/>
                <a:cs typeface="Courier New"/>
                <a:sym typeface="Courier New"/>
              </a:rPr>
              <a:t>, </a:t>
            </a:r>
            <a:r>
              <a:rPr i="1" lang="en">
                <a:solidFill>
                  <a:schemeClr val="dk1"/>
                </a:solidFill>
                <a:highlight>
                  <a:srgbClr val="FFFFFF"/>
                </a:highlight>
                <a:latin typeface="Courier New"/>
                <a:ea typeface="Courier New"/>
                <a:cs typeface="Courier New"/>
                <a:sym typeface="Courier New"/>
              </a:rPr>
              <a:t>color-stop2, ...</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330200" lvl="0" marL="457200" rtl="0" algn="l">
              <a:lnSpc>
                <a:spcPct val="115000"/>
              </a:lnSpc>
              <a:spcBef>
                <a:spcPts val="1100"/>
              </a:spcBef>
              <a:spcAft>
                <a:spcPts val="0"/>
              </a:spcAft>
              <a:buClr>
                <a:schemeClr val="dk1"/>
              </a:buClr>
              <a:buSzPts val="1600"/>
              <a:buFont typeface="Calibri"/>
              <a:buChar char="●"/>
            </a:pPr>
            <a:r>
              <a:rPr b="1" lang="en" sz="1600">
                <a:solidFill>
                  <a:schemeClr val="dk1"/>
                </a:solidFill>
                <a:highlight>
                  <a:schemeClr val="lt1"/>
                </a:highlight>
                <a:latin typeface="Calibri"/>
                <a:ea typeface="Calibri"/>
                <a:cs typeface="Calibri"/>
                <a:sym typeface="Calibri"/>
              </a:rPr>
              <a:t>Radial Gradients</a:t>
            </a:r>
            <a:r>
              <a:rPr lang="en" sz="1600">
                <a:solidFill>
                  <a:schemeClr val="dk1"/>
                </a:solidFill>
                <a:highlight>
                  <a:schemeClr val="lt1"/>
                </a:highlight>
                <a:latin typeface="Calibri"/>
                <a:ea typeface="Calibri"/>
                <a:cs typeface="Calibri"/>
                <a:sym typeface="Calibri"/>
              </a:rPr>
              <a:t> (defined by their center)</a:t>
            </a:r>
            <a:endParaRPr sz="1600">
              <a:solidFill>
                <a:schemeClr val="dk1"/>
              </a:solidFill>
              <a:highlight>
                <a:schemeClr val="lt1"/>
              </a:highlight>
              <a:latin typeface="Calibri"/>
              <a:ea typeface="Calibri"/>
              <a:cs typeface="Calibri"/>
              <a:sym typeface="Calibri"/>
            </a:endParaRPr>
          </a:p>
          <a:p>
            <a:pPr indent="0" lvl="0" marL="457200" rtl="0" algn="l">
              <a:lnSpc>
                <a:spcPct val="115000"/>
              </a:lnSpc>
              <a:spcBef>
                <a:spcPts val="1100"/>
              </a:spcBef>
              <a:spcAft>
                <a:spcPts val="0"/>
              </a:spcAft>
              <a:buNone/>
            </a:pPr>
            <a:r>
              <a:rPr lang="en">
                <a:solidFill>
                  <a:schemeClr val="dk1"/>
                </a:solidFill>
                <a:highlight>
                  <a:srgbClr val="FFFFFF"/>
                </a:highlight>
                <a:latin typeface="Courier New"/>
                <a:ea typeface="Courier New"/>
                <a:cs typeface="Courier New"/>
                <a:sym typeface="Courier New"/>
              </a:rPr>
              <a:t>background-image: radial-gradient(</a:t>
            </a:r>
            <a:r>
              <a:rPr i="1" lang="en">
                <a:solidFill>
                  <a:schemeClr val="dk1"/>
                </a:solidFill>
                <a:highlight>
                  <a:srgbClr val="FFFFFF"/>
                </a:highlight>
                <a:latin typeface="Courier New"/>
                <a:ea typeface="Courier New"/>
                <a:cs typeface="Courier New"/>
                <a:sym typeface="Courier New"/>
              </a:rPr>
              <a:t>shape size </a:t>
            </a:r>
            <a:r>
              <a:rPr lang="en">
                <a:solidFill>
                  <a:schemeClr val="dk1"/>
                </a:solidFill>
                <a:highlight>
                  <a:srgbClr val="FFFFFF"/>
                </a:highlight>
                <a:latin typeface="Courier New"/>
                <a:ea typeface="Courier New"/>
                <a:cs typeface="Courier New"/>
                <a:sym typeface="Courier New"/>
              </a:rPr>
              <a:t>at</a:t>
            </a:r>
            <a:r>
              <a:rPr i="1" lang="en">
                <a:solidFill>
                  <a:schemeClr val="dk1"/>
                </a:solidFill>
                <a:highlight>
                  <a:srgbClr val="FFFFFF"/>
                </a:highlight>
                <a:latin typeface="Courier New"/>
                <a:ea typeface="Courier New"/>
                <a:cs typeface="Courier New"/>
                <a:sym typeface="Courier New"/>
              </a:rPr>
              <a:t> position, start-color, ..., last-color</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chemeClr val="lt1"/>
              </a:highlight>
              <a:latin typeface="Calibri"/>
              <a:ea typeface="Calibri"/>
              <a:cs typeface="Calibri"/>
              <a:sym typeface="Calibri"/>
            </a:endParaRPr>
          </a:p>
          <a:p>
            <a:pPr indent="0" lvl="0" marL="0" rtl="0" algn="l">
              <a:lnSpc>
                <a:spcPct val="115000"/>
              </a:lnSpc>
              <a:spcBef>
                <a:spcPts val="1100"/>
              </a:spcBef>
              <a:spcAft>
                <a:spcPts val="0"/>
              </a:spcAft>
              <a:buNone/>
            </a:pPr>
            <a:r>
              <a:t/>
            </a:r>
            <a:endParaRPr sz="16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pSp>
        <p:nvGrpSpPr>
          <p:cNvPr id="127" name="Google Shape;127;p26"/>
          <p:cNvGrpSpPr/>
          <p:nvPr/>
        </p:nvGrpSpPr>
        <p:grpSpPr>
          <a:xfrm rot="10800000">
            <a:off x="0" y="195"/>
            <a:ext cx="9144000" cy="261177"/>
            <a:chOff x="0" y="3313875"/>
            <a:chExt cx="9144000" cy="1835400"/>
          </a:xfrm>
        </p:grpSpPr>
        <p:sp>
          <p:nvSpPr>
            <p:cNvPr id="128" name="Google Shape;128;p2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31" name="Google Shape;131;p2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32" name="Google Shape;132;p2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Difference between UI and UX</a:t>
            </a:r>
            <a:endParaRPr b="1" sz="2400">
              <a:solidFill>
                <a:srgbClr val="000000"/>
              </a:solidFill>
              <a:latin typeface="Roboto"/>
              <a:ea typeface="Roboto"/>
              <a:cs typeface="Roboto"/>
              <a:sym typeface="Roboto"/>
            </a:endParaRPr>
          </a:p>
        </p:txBody>
      </p:sp>
      <p:sp>
        <p:nvSpPr>
          <p:cNvPr id="133" name="Google Shape;133;p26"/>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stands for “</a:t>
            </a:r>
            <a:r>
              <a:rPr b="1" lang="en" sz="1600">
                <a:solidFill>
                  <a:schemeClr val="dk1"/>
                </a:solidFill>
                <a:highlight>
                  <a:srgbClr val="FFFFFF"/>
                </a:highlight>
                <a:latin typeface="Calibri"/>
                <a:ea typeface="Calibri"/>
                <a:cs typeface="Calibri"/>
                <a:sym typeface="Calibri"/>
              </a:rPr>
              <a:t>User Interface”</a:t>
            </a:r>
            <a:r>
              <a:rPr lang="en" sz="1600">
                <a:solidFill>
                  <a:schemeClr val="dk1"/>
                </a:solidFill>
                <a:highlight>
                  <a:srgbClr val="FFFFFF"/>
                </a:highlight>
                <a:latin typeface="Calibri"/>
                <a:ea typeface="Calibri"/>
                <a:cs typeface="Calibri"/>
                <a:sym typeface="Calibri"/>
              </a:rPr>
              <a:t> where as UX is “</a:t>
            </a:r>
            <a:r>
              <a:rPr b="1" lang="en" sz="1600">
                <a:solidFill>
                  <a:schemeClr val="dk1"/>
                </a:solidFill>
                <a:highlight>
                  <a:srgbClr val="FFFFFF"/>
                </a:highlight>
                <a:latin typeface="Calibri"/>
                <a:ea typeface="Calibri"/>
                <a:cs typeface="Calibri"/>
                <a:sym typeface="Calibri"/>
              </a:rPr>
              <a:t>User Experience</a:t>
            </a:r>
            <a:r>
              <a:rPr lang="en" sz="1600">
                <a:solidFill>
                  <a:schemeClr val="dk1"/>
                </a:solidFill>
                <a:highlight>
                  <a:srgbClr val="FFFFFF"/>
                </a:highlight>
                <a:latin typeface="Calibri"/>
                <a:ea typeface="Calibri"/>
                <a:cs typeface="Calibri"/>
                <a:sym typeface="Calibri"/>
              </a:rPr>
              <a:t>”, both elements are crucial to a product and work closely together.</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UX is the overall experience one has with a product or service, </a:t>
            </a:r>
            <a:r>
              <a:rPr lang="en" sz="1600">
                <a:solidFill>
                  <a:schemeClr val="dk1"/>
                </a:solidFill>
                <a:highlight>
                  <a:schemeClr val="lt1"/>
                </a:highlight>
                <a:latin typeface="Calibri"/>
                <a:ea typeface="Calibri"/>
                <a:cs typeface="Calibri"/>
                <a:sym typeface="Calibri"/>
              </a:rPr>
              <a:t>feel of the product,</a:t>
            </a:r>
            <a:r>
              <a:rPr lang="en" sz="1600">
                <a:solidFill>
                  <a:schemeClr val="dk1"/>
                </a:solidFill>
                <a:highlight>
                  <a:srgbClr val="FFFFFF"/>
                </a:highlight>
                <a:latin typeface="Calibri"/>
                <a:ea typeface="Calibri"/>
                <a:cs typeface="Calibri"/>
                <a:sym typeface="Calibri"/>
              </a:rPr>
              <a:t> which can include UI. A UI </a:t>
            </a:r>
            <a:r>
              <a:rPr lang="en" sz="1600">
                <a:solidFill>
                  <a:schemeClr val="dk1"/>
                </a:solidFill>
                <a:highlight>
                  <a:schemeClr val="lt1"/>
                </a:highlight>
                <a:latin typeface="Calibri"/>
                <a:ea typeface="Calibri"/>
                <a:cs typeface="Calibri"/>
                <a:sym typeface="Calibri"/>
              </a:rPr>
              <a:t>is particular about how the product is laid out, </a:t>
            </a:r>
            <a:r>
              <a:rPr lang="en" sz="1600">
                <a:solidFill>
                  <a:schemeClr val="dk1"/>
                </a:solidFill>
                <a:highlight>
                  <a:srgbClr val="FFFFFF"/>
                </a:highlight>
                <a:latin typeface="Calibri"/>
                <a:ea typeface="Calibri"/>
                <a:cs typeface="Calibri"/>
                <a:sym typeface="Calibri"/>
              </a:rPr>
              <a:t>typically a combination of visual design (the look and feel) and the interaction design (how it works).</a:t>
            </a:r>
            <a:endParaRPr sz="1600">
              <a:solidFill>
                <a:schemeClr val="dk1"/>
              </a:solidFill>
              <a:highlight>
                <a:srgbClr val="FFFFFF"/>
              </a:highlight>
              <a:latin typeface="Calibri"/>
              <a:ea typeface="Calibri"/>
              <a:cs typeface="Calibri"/>
              <a:sym typeface="Calibri"/>
            </a:endParaRPr>
          </a:p>
          <a:p>
            <a:pPr indent="0" lvl="0" marL="45720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grpSp>
        <p:nvGrpSpPr>
          <p:cNvPr id="510" name="Google Shape;510;p53"/>
          <p:cNvGrpSpPr/>
          <p:nvPr/>
        </p:nvGrpSpPr>
        <p:grpSpPr>
          <a:xfrm rot="10800000">
            <a:off x="0" y="195"/>
            <a:ext cx="9144000" cy="261177"/>
            <a:chOff x="0" y="3313875"/>
            <a:chExt cx="9144000" cy="1835400"/>
          </a:xfrm>
        </p:grpSpPr>
        <p:sp>
          <p:nvSpPr>
            <p:cNvPr id="511" name="Google Shape;511;p5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5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14" name="Google Shape;514;p53"/>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15" name="Google Shape;515;p53"/>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Box shadow - </a:t>
            </a:r>
            <a:r>
              <a:rPr lang="en" sz="1600" u="sng">
                <a:solidFill>
                  <a:schemeClr val="hlink"/>
                </a:solidFill>
                <a:latin typeface="Calibri"/>
                <a:ea typeface="Calibri"/>
                <a:cs typeface="Calibri"/>
                <a:sym typeface="Calibri"/>
                <a:hlinkClick r:id="rId4"/>
              </a:rPr>
              <a:t>https://www.cssmatic.com/box-shadow</a:t>
            </a:r>
            <a:endParaRPr b="1" sz="1600">
              <a:solidFill>
                <a:srgbClr val="000000"/>
              </a:solidFill>
              <a:latin typeface="Roboto"/>
              <a:ea typeface="Roboto"/>
              <a:cs typeface="Roboto"/>
              <a:sym typeface="Roboto"/>
            </a:endParaRPr>
          </a:p>
        </p:txBody>
      </p:sp>
      <p:sp>
        <p:nvSpPr>
          <p:cNvPr id="516" name="Google Shape;516;p53"/>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a:t>
            </a:r>
            <a:r>
              <a:rPr b="1" lang="en" sz="1600">
                <a:solidFill>
                  <a:schemeClr val="dk1"/>
                </a:solidFill>
                <a:highlight>
                  <a:srgbClr val="FFFFFF"/>
                </a:highlight>
                <a:latin typeface="Calibri"/>
                <a:ea typeface="Calibri"/>
                <a:cs typeface="Calibri"/>
                <a:sym typeface="Calibri"/>
              </a:rPr>
              <a:t>box-shadow</a:t>
            </a:r>
            <a:r>
              <a:rPr lang="en" sz="1600">
                <a:solidFill>
                  <a:schemeClr val="dk1"/>
                </a:solidFill>
                <a:highlight>
                  <a:srgbClr val="FFFFFF"/>
                </a:highlight>
                <a:latin typeface="Calibri"/>
                <a:ea typeface="Calibri"/>
                <a:cs typeface="Calibri"/>
                <a:sym typeface="Calibri"/>
              </a:rPr>
              <a:t> CSS property adds shadow effects around an element's frame.</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none|</a:t>
            </a:r>
            <a:r>
              <a:rPr i="1" lang="en" sz="1600">
                <a:solidFill>
                  <a:schemeClr val="dk1"/>
                </a:solidFill>
                <a:highlight>
                  <a:srgbClr val="FFFFFF"/>
                </a:highlight>
                <a:latin typeface="Courier New"/>
                <a:ea typeface="Courier New"/>
                <a:cs typeface="Courier New"/>
                <a:sym typeface="Courier New"/>
              </a:rPr>
              <a:t>h-offset v-offset blur spread color</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alibri"/>
                <a:ea typeface="Calibri"/>
                <a:cs typeface="Calibri"/>
                <a:sym typeface="Calibri"/>
              </a:rPr>
              <a:t>Example</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0px 0px 8px 2px rgba(0,0,0,0.55);</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solidFill>
                  <a:schemeClr val="dk1"/>
                </a:solidFill>
                <a:highlight>
                  <a:srgbClr val="FFFFFF"/>
                </a:highlight>
                <a:latin typeface="Courier New"/>
                <a:ea typeface="Courier New"/>
                <a:cs typeface="Courier New"/>
                <a:sym typeface="Courier New"/>
              </a:rPr>
              <a:t>Inside shadow example</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box-shadow: inset 0px 0px 8px 2px rgba(0,0,0,0.55);</a:t>
            </a:r>
            <a:endParaRPr sz="16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grpSp>
        <p:nvGrpSpPr>
          <p:cNvPr id="521" name="Google Shape;521;p54"/>
          <p:cNvGrpSpPr/>
          <p:nvPr/>
        </p:nvGrpSpPr>
        <p:grpSpPr>
          <a:xfrm rot="10800000">
            <a:off x="0" y="195"/>
            <a:ext cx="9144000" cy="261177"/>
            <a:chOff x="0" y="3313875"/>
            <a:chExt cx="9144000" cy="1835400"/>
          </a:xfrm>
        </p:grpSpPr>
        <p:sp>
          <p:nvSpPr>
            <p:cNvPr id="522" name="Google Shape;522;p54"/>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4"/>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5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25" name="Google Shape;525;p54"/>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26" name="Google Shape;526;p54"/>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2D &amp; 3D Transform - </a:t>
            </a:r>
            <a:r>
              <a:rPr lang="en" sz="1600" u="sng">
                <a:solidFill>
                  <a:schemeClr val="hlink"/>
                </a:solidFill>
                <a:latin typeface="Calibri"/>
                <a:ea typeface="Calibri"/>
                <a:cs typeface="Calibri"/>
                <a:sym typeface="Calibri"/>
                <a:hlinkClick r:id="rId4"/>
              </a:rPr>
              <a:t>https://codepen.io/Kirti306/pen/PVbeWp?editors=1100</a:t>
            </a:r>
            <a:endParaRPr sz="1600" u="sng">
              <a:solidFill>
                <a:schemeClr val="hlink"/>
              </a:solidFill>
              <a:latin typeface="Calibri"/>
              <a:ea typeface="Calibri"/>
              <a:cs typeface="Calibri"/>
              <a:sym typeface="Calibri"/>
            </a:endParaRPr>
          </a:p>
        </p:txBody>
      </p:sp>
      <p:sp>
        <p:nvSpPr>
          <p:cNvPr id="527" name="Google Shape;527;p54"/>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CSS transforms allow you to translate, rotate, scale, and skew elements. A transformation is an effect that lets an element change shape, size and position. </a:t>
            </a:r>
            <a:r>
              <a:rPr lang="en" sz="1600">
                <a:solidFill>
                  <a:schemeClr val="dk1"/>
                </a:solidFill>
                <a:highlight>
                  <a:schemeClr val="lt1"/>
                </a:highlight>
                <a:latin typeface="Calibri"/>
                <a:ea typeface="Calibri"/>
                <a:cs typeface="Calibri"/>
                <a:sym typeface="Calibri"/>
              </a:rPr>
              <a:t>Using with 3d transforms, we can move element to x-axis, y-axis and z-axis</a:t>
            </a:r>
            <a:endParaRPr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Common methods used for transform are listed below</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translate() - moves an element from its current position.</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rotate() - rotates an element clockwise or counter-clockwise according to a given degree.</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scale() - increases or decreases the size of an element.</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skewX() - skews an element along the X-axis by the given angle.</a:t>
            </a:r>
            <a:endParaRPr sz="1600">
              <a:solidFill>
                <a:schemeClr val="dk1"/>
              </a:solidFill>
              <a:highlight>
                <a:srgbClr val="FFFFFF"/>
              </a:highlight>
              <a:latin typeface="Calibri"/>
              <a:ea typeface="Calibri"/>
              <a:cs typeface="Calibri"/>
              <a:sym typeface="Calibri"/>
            </a:endParaRPr>
          </a:p>
          <a:p>
            <a:pPr indent="-330200" lvl="0" marL="457200" rtl="0" algn="l">
              <a:lnSpc>
                <a:spcPct val="12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skewY() - skews an element along the Y-axis by the given angle.</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grpSp>
        <p:nvGrpSpPr>
          <p:cNvPr id="532" name="Google Shape;532;p55"/>
          <p:cNvGrpSpPr/>
          <p:nvPr/>
        </p:nvGrpSpPr>
        <p:grpSpPr>
          <a:xfrm rot="10800000">
            <a:off x="0" y="195"/>
            <a:ext cx="9144000" cy="261177"/>
            <a:chOff x="0" y="3313875"/>
            <a:chExt cx="9144000" cy="1835400"/>
          </a:xfrm>
        </p:grpSpPr>
        <p:sp>
          <p:nvSpPr>
            <p:cNvPr id="533" name="Google Shape;533;p55"/>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5"/>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36" name="Google Shape;536;p55"/>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37" name="Google Shape;537;p55"/>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Transition - </a:t>
            </a:r>
            <a:r>
              <a:rPr lang="en" sz="1600" u="sng">
                <a:solidFill>
                  <a:schemeClr val="hlink"/>
                </a:solidFill>
                <a:latin typeface="Calibri"/>
                <a:ea typeface="Calibri"/>
                <a:cs typeface="Calibri"/>
                <a:sym typeface="Calibri"/>
                <a:hlinkClick r:id="rId4"/>
              </a:rPr>
              <a:t>https://codepen.io/Kirti306/pen/exRJJg</a:t>
            </a:r>
            <a:endParaRPr sz="1600" u="sng">
              <a:solidFill>
                <a:schemeClr val="hlink"/>
              </a:solidFill>
              <a:latin typeface="Calibri"/>
              <a:ea typeface="Calibri"/>
              <a:cs typeface="Calibri"/>
              <a:sym typeface="Calibri"/>
            </a:endParaRPr>
          </a:p>
        </p:txBody>
      </p:sp>
      <p:sp>
        <p:nvSpPr>
          <p:cNvPr id="538" name="Google Shape;538;p55"/>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CSS transitions allows you to change property values smoothly (from one value to another), over a given duration.</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Clr>
                <a:schemeClr val="dk1"/>
              </a:buClr>
              <a:buSzPts val="1100"/>
              <a:buFont typeface="Arial"/>
              <a:buNone/>
            </a:pPr>
            <a:r>
              <a:rPr b="1" lang="en" sz="1600">
                <a:solidFill>
                  <a:schemeClr val="dk1"/>
                </a:solidFill>
                <a:highlight>
                  <a:srgbClr val="FFFFFF"/>
                </a:highlight>
                <a:latin typeface="Calibri"/>
                <a:ea typeface="Calibri"/>
                <a:cs typeface="Calibri"/>
                <a:sym typeface="Calibri"/>
              </a:rPr>
              <a:t>To create a transition effect, you must specify two things:</a:t>
            </a:r>
            <a:endParaRPr b="1" sz="160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1100"/>
              </a:spcBef>
              <a:spcAft>
                <a:spcPts val="0"/>
              </a:spcAft>
              <a:buClr>
                <a:schemeClr val="dk1"/>
              </a:buClr>
              <a:buSzPts val="1150"/>
              <a:buFont typeface="Verdana"/>
              <a:buChar char="●"/>
            </a:pPr>
            <a:r>
              <a:rPr lang="en" sz="1600">
                <a:solidFill>
                  <a:schemeClr val="dk1"/>
                </a:solidFill>
                <a:highlight>
                  <a:srgbClr val="FFFFFF"/>
                </a:highlight>
                <a:latin typeface="Calibri"/>
                <a:ea typeface="Calibri"/>
                <a:cs typeface="Calibri"/>
                <a:sym typeface="Calibri"/>
              </a:rPr>
              <a:t>the CSS property you want to add an effect to</a:t>
            </a:r>
            <a:endParaRPr sz="160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Verdana"/>
              <a:buChar char="●"/>
            </a:pPr>
            <a:r>
              <a:rPr lang="en" sz="1600">
                <a:solidFill>
                  <a:schemeClr val="dk1"/>
                </a:solidFill>
                <a:highlight>
                  <a:srgbClr val="FFFFFF"/>
                </a:highlight>
                <a:latin typeface="Calibri"/>
                <a:ea typeface="Calibri"/>
                <a:cs typeface="Calibri"/>
                <a:sym typeface="Calibri"/>
              </a:rPr>
              <a:t>the duration of the effect</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1100"/>
              </a:spcBef>
              <a:spcAft>
                <a:spcPts val="0"/>
              </a:spcAft>
              <a:buNone/>
            </a:pPr>
            <a:r>
              <a:rPr b="1" lang="en" sz="1600">
                <a:solidFill>
                  <a:schemeClr val="dk1"/>
                </a:solidFill>
                <a:highlight>
                  <a:srgbClr val="FFFFFF"/>
                </a:highlight>
                <a:latin typeface="Calibri"/>
                <a:ea typeface="Calibri"/>
                <a:cs typeface="Calibri"/>
                <a:sym typeface="Calibri"/>
              </a:rPr>
              <a:t>Syntax</a:t>
            </a:r>
            <a:endParaRPr b="1" sz="1600">
              <a:solidFill>
                <a:schemeClr val="dk1"/>
              </a:solidFill>
              <a:highlight>
                <a:srgbClr val="FFFFFF"/>
              </a:highlight>
              <a:latin typeface="Calibri"/>
              <a:ea typeface="Calibri"/>
              <a:cs typeface="Calibri"/>
              <a:sym typeface="Calibri"/>
            </a:endParaRPr>
          </a:p>
          <a:p>
            <a:pPr indent="0" lvl="0" marL="0" rtl="0" algn="l">
              <a:lnSpc>
                <a:spcPct val="115000"/>
              </a:lnSpc>
              <a:spcBef>
                <a:spcPts val="1100"/>
              </a:spcBef>
              <a:spcAft>
                <a:spcPts val="0"/>
              </a:spcAft>
              <a:buNone/>
            </a:pPr>
            <a:r>
              <a:rPr lang="en" sz="1600">
                <a:solidFill>
                  <a:schemeClr val="dk1"/>
                </a:solidFill>
                <a:highlight>
                  <a:srgbClr val="FFFFFF"/>
                </a:highlight>
                <a:latin typeface="Courier New"/>
                <a:ea typeface="Courier New"/>
                <a:cs typeface="Courier New"/>
                <a:sym typeface="Courier New"/>
              </a:rPr>
              <a:t>transition: </a:t>
            </a:r>
            <a:r>
              <a:rPr i="1" lang="en" sz="1600">
                <a:solidFill>
                  <a:schemeClr val="dk1"/>
                </a:solidFill>
                <a:highlight>
                  <a:srgbClr val="FFFFFF"/>
                </a:highlight>
                <a:latin typeface="Courier New"/>
                <a:ea typeface="Courier New"/>
                <a:cs typeface="Courier New"/>
                <a:sym typeface="Courier New"/>
              </a:rPr>
              <a:t>property duration timing-function delay</a:t>
            </a:r>
            <a:r>
              <a:rPr lang="en" sz="1600">
                <a:solidFill>
                  <a:schemeClr val="dk1"/>
                </a:solidFill>
                <a:highlight>
                  <a:srgbClr val="FFFFFF"/>
                </a:highlight>
                <a:latin typeface="Courier New"/>
                <a:ea typeface="Courier New"/>
                <a:cs typeface="Courier New"/>
                <a:sym typeface="Courier New"/>
              </a:rPr>
              <a:t>|initial|inherit;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110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grpSp>
        <p:nvGrpSpPr>
          <p:cNvPr id="543" name="Google Shape;543;p56"/>
          <p:cNvGrpSpPr/>
          <p:nvPr/>
        </p:nvGrpSpPr>
        <p:grpSpPr>
          <a:xfrm rot="10800000">
            <a:off x="0" y="195"/>
            <a:ext cx="9144000" cy="261177"/>
            <a:chOff x="0" y="3313875"/>
            <a:chExt cx="9144000" cy="1835400"/>
          </a:xfrm>
        </p:grpSpPr>
        <p:sp>
          <p:nvSpPr>
            <p:cNvPr id="544" name="Google Shape;544;p56"/>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5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47" name="Google Shape;547;p56"/>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48" name="Google Shape;548;p56"/>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Animation - </a:t>
            </a:r>
            <a:r>
              <a:rPr lang="en" sz="1600" u="sng">
                <a:solidFill>
                  <a:schemeClr val="hlink"/>
                </a:solidFill>
                <a:latin typeface="Calibri"/>
                <a:ea typeface="Calibri"/>
                <a:cs typeface="Calibri"/>
                <a:sym typeface="Calibri"/>
                <a:hlinkClick r:id="rId4"/>
              </a:rPr>
              <a:t>https://codepen.io/team/css-tricks/pen/EjaJNd</a:t>
            </a:r>
            <a:endParaRPr sz="1600" u="sng">
              <a:solidFill>
                <a:schemeClr val="hlink"/>
              </a:solidFill>
              <a:latin typeface="Calibri"/>
              <a:ea typeface="Calibri"/>
              <a:cs typeface="Calibri"/>
              <a:sym typeface="Calibri"/>
            </a:endParaRPr>
          </a:p>
        </p:txBody>
      </p:sp>
      <p:sp>
        <p:nvSpPr>
          <p:cNvPr id="549" name="Google Shape;549;p56"/>
          <p:cNvSpPr txBox="1"/>
          <p:nvPr/>
        </p:nvSpPr>
        <p:spPr>
          <a:xfrm>
            <a:off x="335275" y="1225400"/>
            <a:ext cx="8455800" cy="3494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600">
                <a:solidFill>
                  <a:schemeClr val="dk1"/>
                </a:solidFill>
                <a:highlight>
                  <a:srgbClr val="FFFFFF"/>
                </a:highlight>
                <a:latin typeface="Calibri"/>
                <a:ea typeface="Calibri"/>
                <a:cs typeface="Calibri"/>
                <a:sym typeface="Calibri"/>
              </a:rPr>
              <a:t>The animation property in CSS can be used to animate many other CSS properties such as </a:t>
            </a:r>
            <a:r>
              <a:rPr lang="en" sz="1600">
                <a:solidFill>
                  <a:schemeClr val="dk1"/>
                </a:solidFill>
                <a:highlight>
                  <a:srgbClr val="FFFFFF"/>
                </a:highlight>
                <a:uFill>
                  <a:noFill/>
                </a:uFill>
                <a:latin typeface="Calibri"/>
                <a:ea typeface="Calibri"/>
                <a:cs typeface="Calibri"/>
                <a:sym typeface="Calibri"/>
                <a:hlinkClick r:id="rId5"/>
              </a:rPr>
              <a:t>color</a:t>
            </a:r>
            <a:r>
              <a:rPr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uFill>
                  <a:noFill/>
                </a:uFill>
                <a:latin typeface="Calibri"/>
                <a:ea typeface="Calibri"/>
                <a:cs typeface="Calibri"/>
                <a:sym typeface="Calibri"/>
                <a:hlinkClick r:id="rId6"/>
              </a:rPr>
              <a:t>background-color</a:t>
            </a:r>
            <a:r>
              <a:rPr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uFill>
                  <a:noFill/>
                </a:uFill>
                <a:latin typeface="Calibri"/>
                <a:ea typeface="Calibri"/>
                <a:cs typeface="Calibri"/>
                <a:sym typeface="Calibri"/>
                <a:hlinkClick r:id="rId7"/>
              </a:rPr>
              <a:t>height</a:t>
            </a:r>
            <a:r>
              <a:rPr lang="en" sz="1600">
                <a:solidFill>
                  <a:schemeClr val="dk1"/>
                </a:solidFill>
                <a:highlight>
                  <a:srgbClr val="FFFFFF"/>
                </a:highlight>
                <a:latin typeface="Calibri"/>
                <a:ea typeface="Calibri"/>
                <a:cs typeface="Calibri"/>
                <a:sym typeface="Calibri"/>
              </a:rPr>
              <a:t>, or </a:t>
            </a:r>
            <a:r>
              <a:rPr lang="en" sz="1600">
                <a:solidFill>
                  <a:schemeClr val="dk1"/>
                </a:solidFill>
                <a:highlight>
                  <a:srgbClr val="FFFFFF"/>
                </a:highlight>
                <a:uFill>
                  <a:noFill/>
                </a:uFill>
                <a:latin typeface="Calibri"/>
                <a:ea typeface="Calibri"/>
                <a:cs typeface="Calibri"/>
                <a:sym typeface="Calibri"/>
                <a:hlinkClick r:id="rId8"/>
              </a:rPr>
              <a:t>width</a:t>
            </a:r>
            <a:r>
              <a:rPr lang="en" sz="1600">
                <a:solidFill>
                  <a:schemeClr val="dk1"/>
                </a:solidFill>
                <a:highlight>
                  <a:srgbClr val="FFFFFF"/>
                </a:highlight>
                <a:latin typeface="Calibri"/>
                <a:ea typeface="Calibri"/>
                <a:cs typeface="Calibri"/>
                <a:sym typeface="Calibri"/>
              </a:rPr>
              <a:t>. Each animation needs to be defined with the @keyframes </a:t>
            </a:r>
            <a:r>
              <a:rPr lang="en" sz="1600">
                <a:solidFill>
                  <a:schemeClr val="dk1"/>
                </a:solidFill>
                <a:highlight>
                  <a:srgbClr val="FFFFFF"/>
                </a:highlight>
                <a:uFill>
                  <a:noFill/>
                </a:uFill>
                <a:latin typeface="Calibri"/>
                <a:ea typeface="Calibri"/>
                <a:cs typeface="Calibri"/>
                <a:sym typeface="Calibri"/>
                <a:hlinkClick r:id="rId9"/>
              </a:rPr>
              <a:t>at-rule</a:t>
            </a:r>
            <a:r>
              <a:rPr lang="en" sz="1600">
                <a:solidFill>
                  <a:schemeClr val="dk1"/>
                </a:solidFill>
                <a:highlight>
                  <a:srgbClr val="FFFFFF"/>
                </a:highlight>
                <a:latin typeface="Calibri"/>
                <a:ea typeface="Calibri"/>
                <a:cs typeface="Calibri"/>
                <a:sym typeface="Calibri"/>
              </a:rPr>
              <a:t> which is then called with the animation property</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b="1" lang="en" sz="1600">
                <a:solidFill>
                  <a:schemeClr val="dk1"/>
                </a:solidFill>
                <a:highlight>
                  <a:schemeClr val="lt1"/>
                </a:highlight>
                <a:latin typeface="Calibri"/>
                <a:ea typeface="Calibri"/>
                <a:cs typeface="Calibri"/>
                <a:sym typeface="Calibri"/>
              </a:rPr>
              <a:t>Syntax</a:t>
            </a:r>
            <a:endParaRPr b="1" sz="1600">
              <a:solidFill>
                <a:schemeClr val="dk1"/>
              </a:solidFill>
              <a:highlight>
                <a:schemeClr val="lt1"/>
              </a:highlight>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animation: name duration timing-function delay iteration-count direction fill-mode play-state;</a:t>
            </a:r>
            <a:endParaRPr sz="1600">
              <a:solidFill>
                <a:schemeClr val="dk1"/>
              </a:solidFill>
              <a:highlight>
                <a:srgbClr val="FFFFFF"/>
              </a:highlight>
              <a:latin typeface="Calibri"/>
              <a:ea typeface="Calibri"/>
              <a:cs typeface="Calibri"/>
              <a:sym typeface="Calibri"/>
            </a:endParaRPr>
          </a:p>
          <a:p>
            <a:pPr indent="0" lvl="0" marL="0" marR="0" rtl="0" algn="l">
              <a:lnSpc>
                <a:spcPct val="12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800" u="sng">
                <a:solidFill>
                  <a:schemeClr val="hlink"/>
                </a:solidFill>
                <a:latin typeface="Calibri"/>
                <a:ea typeface="Calibri"/>
                <a:cs typeface="Calibri"/>
                <a:sym typeface="Calibri"/>
                <a:hlinkClick r:id="rId10"/>
              </a:rPr>
              <a:t>Which properties can be animated?</a:t>
            </a:r>
            <a:endParaRPr b="1" sz="1800">
              <a:latin typeface="Calibri"/>
              <a:ea typeface="Calibri"/>
              <a:cs typeface="Calibri"/>
              <a:sym typeface="Calibri"/>
            </a:endParaRPr>
          </a:p>
          <a:p>
            <a:pPr indent="0" lvl="0" marL="0" marR="0" rtl="0" algn="l">
              <a:lnSpc>
                <a:spcPct val="120000"/>
              </a:lnSpc>
              <a:spcBef>
                <a:spcPts val="40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grpSp>
        <p:nvGrpSpPr>
          <p:cNvPr id="554" name="Google Shape;554;p57"/>
          <p:cNvGrpSpPr/>
          <p:nvPr/>
        </p:nvGrpSpPr>
        <p:grpSpPr>
          <a:xfrm rot="10800000">
            <a:off x="0" y="195"/>
            <a:ext cx="9144000" cy="261177"/>
            <a:chOff x="0" y="3313875"/>
            <a:chExt cx="9144000" cy="1835400"/>
          </a:xfrm>
        </p:grpSpPr>
        <p:sp>
          <p:nvSpPr>
            <p:cNvPr id="555" name="Google Shape;555;p5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5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58" name="Google Shape;558;p5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59" name="Google Shape;559;p57"/>
          <p:cNvSpPr txBox="1"/>
          <p:nvPr>
            <p:ph idx="4294967295" type="title"/>
          </p:nvPr>
        </p:nvSpPr>
        <p:spPr>
          <a:xfrm>
            <a:off x="311700" y="245975"/>
            <a:ext cx="85206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Flexbox - </a:t>
            </a:r>
            <a:r>
              <a:rPr lang="en" sz="1600" u="sng">
                <a:solidFill>
                  <a:schemeClr val="hlink"/>
                </a:solidFill>
                <a:latin typeface="Calibri"/>
                <a:ea typeface="Calibri"/>
                <a:cs typeface="Calibri"/>
                <a:sym typeface="Calibri"/>
                <a:hlinkClick r:id="rId4"/>
              </a:rPr>
              <a:t>https://codepen.io/justd/full/yydezN/</a:t>
            </a:r>
            <a:endParaRPr b="1" sz="1600">
              <a:solidFill>
                <a:srgbClr val="000000"/>
              </a:solidFill>
              <a:latin typeface="Roboto"/>
              <a:ea typeface="Roboto"/>
              <a:cs typeface="Roboto"/>
              <a:sym typeface="Roboto"/>
            </a:endParaRPr>
          </a:p>
        </p:txBody>
      </p:sp>
      <p:sp>
        <p:nvSpPr>
          <p:cNvPr id="560" name="Google Shape;560;p57"/>
          <p:cNvSpPr txBox="1"/>
          <p:nvPr/>
        </p:nvSpPr>
        <p:spPr>
          <a:xfrm>
            <a:off x="335275" y="957550"/>
            <a:ext cx="8455800" cy="37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Flexbox is new layout module in CSS3 made to improve the items align, directions and order in the container even when they are with dynamic or even unknown size.</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The flex layout is constituted of parent container referred as flex container and its immediate children which are called flex items.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p:txBody>
      </p:sp>
      <p:pic>
        <p:nvPicPr>
          <p:cNvPr id="561" name="Google Shape;561;p57">
            <a:hlinkClick r:id="rId5"/>
          </p:cNvPr>
          <p:cNvPicPr preferRelativeResize="0"/>
          <p:nvPr/>
        </p:nvPicPr>
        <p:blipFill>
          <a:blip r:embed="rId6">
            <a:alphaModFix/>
          </a:blip>
          <a:stretch>
            <a:fillRect/>
          </a:stretch>
        </p:blipFill>
        <p:spPr>
          <a:xfrm>
            <a:off x="457200" y="2252663"/>
            <a:ext cx="7162800" cy="2619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grpSp>
        <p:nvGrpSpPr>
          <p:cNvPr id="566" name="Google Shape;566;p58"/>
          <p:cNvGrpSpPr/>
          <p:nvPr/>
        </p:nvGrpSpPr>
        <p:grpSpPr>
          <a:xfrm rot="10800000">
            <a:off x="0" y="195"/>
            <a:ext cx="9144000" cy="261177"/>
            <a:chOff x="0" y="3313875"/>
            <a:chExt cx="9144000" cy="1835400"/>
          </a:xfrm>
        </p:grpSpPr>
        <p:sp>
          <p:nvSpPr>
            <p:cNvPr id="567" name="Google Shape;567;p5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5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70" name="Google Shape;570;p5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71" name="Google Shape;571;p5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Creating our CV website</a:t>
            </a:r>
            <a:endParaRPr b="1" sz="2400">
              <a:solidFill>
                <a:srgbClr val="000000"/>
              </a:solidFill>
              <a:latin typeface="Roboto"/>
              <a:ea typeface="Roboto"/>
              <a:cs typeface="Roboto"/>
              <a:sym typeface="Roboto"/>
            </a:endParaRPr>
          </a:p>
        </p:txBody>
      </p:sp>
      <p:pic>
        <p:nvPicPr>
          <p:cNvPr id="572" name="Google Shape;572;p58"/>
          <p:cNvPicPr preferRelativeResize="0"/>
          <p:nvPr/>
        </p:nvPicPr>
        <p:blipFill>
          <a:blip r:embed="rId4">
            <a:alphaModFix/>
          </a:blip>
          <a:stretch>
            <a:fillRect/>
          </a:stretch>
        </p:blipFill>
        <p:spPr>
          <a:xfrm>
            <a:off x="3261175" y="786650"/>
            <a:ext cx="2621651" cy="41415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grpSp>
        <p:nvGrpSpPr>
          <p:cNvPr id="577" name="Google Shape;577;p59"/>
          <p:cNvGrpSpPr/>
          <p:nvPr/>
        </p:nvGrpSpPr>
        <p:grpSpPr>
          <a:xfrm rot="10800000">
            <a:off x="0" y="195"/>
            <a:ext cx="9144000" cy="261177"/>
            <a:chOff x="0" y="3313875"/>
            <a:chExt cx="9144000" cy="1835400"/>
          </a:xfrm>
        </p:grpSpPr>
        <p:sp>
          <p:nvSpPr>
            <p:cNvPr id="578" name="Google Shape;578;p5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5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81" name="Google Shape;581;p5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82" name="Google Shape;582;p5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Favicon</a:t>
            </a:r>
            <a:endParaRPr b="1" sz="2400">
              <a:solidFill>
                <a:srgbClr val="000000"/>
              </a:solidFill>
              <a:latin typeface="Roboto"/>
              <a:ea typeface="Roboto"/>
              <a:cs typeface="Roboto"/>
              <a:sym typeface="Roboto"/>
            </a:endParaRPr>
          </a:p>
        </p:txBody>
      </p:sp>
      <p:sp>
        <p:nvSpPr>
          <p:cNvPr id="583" name="Google Shape;583;p59"/>
          <p:cNvSpPr txBox="1"/>
          <p:nvPr/>
        </p:nvSpPr>
        <p:spPr>
          <a:xfrm>
            <a:off x="427150" y="1103450"/>
            <a:ext cx="8169000" cy="3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When people were using IE5 - Favicon was an icon which would show up on a website that you have favorited. And for web developers it would give an estimate of how many people have favorited or bookmarked your website. But now it doesn't work anymore, as browsers would show favicon anyway whether favorited or not. But it's a nice touch to have.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Create your own Favicon -  </a:t>
            </a:r>
            <a:r>
              <a:rPr lang="en" sz="1600" u="sng">
                <a:solidFill>
                  <a:schemeClr val="hlink"/>
                </a:solidFill>
                <a:latin typeface="Calibri"/>
                <a:ea typeface="Calibri"/>
                <a:cs typeface="Calibri"/>
                <a:sym typeface="Calibri"/>
                <a:hlinkClick r:id="rId4"/>
              </a:rPr>
              <a:t>www.favicon.cc</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grpSp>
        <p:nvGrpSpPr>
          <p:cNvPr id="588" name="Google Shape;588;p60"/>
          <p:cNvGrpSpPr/>
          <p:nvPr/>
        </p:nvGrpSpPr>
        <p:grpSpPr>
          <a:xfrm rot="10800000">
            <a:off x="0" y="195"/>
            <a:ext cx="9144000" cy="261177"/>
            <a:chOff x="0" y="3313875"/>
            <a:chExt cx="9144000" cy="1835400"/>
          </a:xfrm>
        </p:grpSpPr>
        <p:sp>
          <p:nvSpPr>
            <p:cNvPr id="589" name="Google Shape;589;p6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6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592" name="Google Shape;592;p6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593" name="Google Shape;593;p60"/>
          <p:cNvSpPr txBox="1"/>
          <p:nvPr/>
        </p:nvSpPr>
        <p:spPr>
          <a:xfrm>
            <a:off x="311700" y="415125"/>
            <a:ext cx="8628600" cy="4218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dk1"/>
                </a:solidFill>
                <a:highlight>
                  <a:srgbClr val="FFFFFF"/>
                </a:highlight>
                <a:latin typeface="Roboto"/>
                <a:ea typeface="Roboto"/>
                <a:cs typeface="Roboto"/>
                <a:sym typeface="Roboto"/>
              </a:rPr>
              <a:t>Questions?</a:t>
            </a:r>
            <a:endParaRPr b="1" sz="3600">
              <a:solidFill>
                <a:schemeClr val="dk1"/>
              </a:solidFill>
              <a:highlight>
                <a:srgbClr val="FFFFFF"/>
              </a:highlight>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grpSp>
        <p:nvGrpSpPr>
          <p:cNvPr id="598" name="Google Shape;598;p61"/>
          <p:cNvGrpSpPr/>
          <p:nvPr/>
        </p:nvGrpSpPr>
        <p:grpSpPr>
          <a:xfrm rot="10800000">
            <a:off x="0" y="195"/>
            <a:ext cx="9144000" cy="261177"/>
            <a:chOff x="0" y="3313875"/>
            <a:chExt cx="9144000" cy="1835400"/>
          </a:xfrm>
        </p:grpSpPr>
        <p:sp>
          <p:nvSpPr>
            <p:cNvPr id="599" name="Google Shape;599;p6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6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02" name="Google Shape;602;p6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603" name="Google Shape;603;p6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References</a:t>
            </a:r>
            <a:endParaRPr b="1" sz="2400">
              <a:solidFill>
                <a:srgbClr val="000000"/>
              </a:solidFill>
              <a:latin typeface="Roboto"/>
              <a:ea typeface="Roboto"/>
              <a:cs typeface="Roboto"/>
              <a:sym typeface="Roboto"/>
            </a:endParaRPr>
          </a:p>
        </p:txBody>
      </p:sp>
      <p:sp>
        <p:nvSpPr>
          <p:cNvPr id="604" name="Google Shape;604;p61"/>
          <p:cNvSpPr txBox="1"/>
          <p:nvPr/>
        </p:nvSpPr>
        <p:spPr>
          <a:xfrm>
            <a:off x="311700" y="1160725"/>
            <a:ext cx="8628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Browser List</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4"/>
              </a:rPr>
              <a:t>https://www.slimjet.com/en/lp/top-10-browsers.php</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Editors List</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5"/>
              </a:rPr>
              <a:t>https://mythemeshop.com/blog/code-editors/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Online Web Editors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6"/>
              </a:rPr>
              <a:t>https://www.awwwards.com/10-html-css-online-code-editors-for-web-developers.html</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MDN Web Docs </a:t>
            </a:r>
            <a:r>
              <a:rPr lang="en" sz="1200">
                <a:solidFill>
                  <a:schemeClr val="dk1"/>
                </a:solidFill>
                <a:highlight>
                  <a:srgbClr val="FFFFFF"/>
                </a:highlight>
                <a:latin typeface="Calibri"/>
                <a:ea typeface="Calibri"/>
                <a:cs typeface="Calibri"/>
                <a:sym typeface="Calibri"/>
              </a:rPr>
              <a:t>- </a:t>
            </a:r>
            <a:r>
              <a:rPr lang="en" sz="1200" u="sng">
                <a:solidFill>
                  <a:schemeClr val="hlink"/>
                </a:solidFill>
                <a:highlight>
                  <a:srgbClr val="FFFFFF"/>
                </a:highlight>
                <a:latin typeface="Calibri"/>
                <a:ea typeface="Calibri"/>
                <a:cs typeface="Calibri"/>
                <a:sym typeface="Calibri"/>
                <a:hlinkClick r:id="rId7"/>
              </a:rPr>
              <a:t>https://developer.mozilla.org/en-US/docs/Web/CSS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w3schools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8"/>
              </a:rPr>
              <a:t>https://www.w3schools.com/css/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Dev Docs </a:t>
            </a:r>
            <a:r>
              <a:rPr lang="en" sz="1200">
                <a:solidFill>
                  <a:schemeClr val="dk1"/>
                </a:solidFill>
                <a:highlight>
                  <a:srgbClr val="FFFFFF"/>
                </a:highlight>
                <a:latin typeface="Calibri"/>
                <a:ea typeface="Calibri"/>
                <a:cs typeface="Calibri"/>
                <a:sym typeface="Calibri"/>
              </a:rPr>
              <a:t>- </a:t>
            </a:r>
            <a:r>
              <a:rPr lang="en" sz="1200" u="sng">
                <a:solidFill>
                  <a:schemeClr val="hlink"/>
                </a:solidFill>
                <a:highlight>
                  <a:srgbClr val="FFFFFF"/>
                </a:highlight>
                <a:latin typeface="Calibri"/>
                <a:ea typeface="Calibri"/>
                <a:cs typeface="Calibri"/>
                <a:sym typeface="Calibri"/>
                <a:hlinkClick r:id="rId9"/>
              </a:rPr>
              <a:t>https://devdocs.io/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W3C</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0"/>
              </a:rPr>
              <a:t>https://www.w3.org/Style/CSS/</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Color Palettes</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1"/>
              </a:rPr>
              <a:t>https://colorhunt.co/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CodePen</a:t>
            </a:r>
            <a:r>
              <a:rPr lang="en" sz="1200">
                <a:solidFill>
                  <a:schemeClr val="dk1"/>
                </a:solidFill>
                <a:highlight>
                  <a:srgbClr val="FFFFFF"/>
                </a:highlight>
                <a:latin typeface="Calibri"/>
                <a:ea typeface="Calibri"/>
                <a:cs typeface="Calibri"/>
                <a:sym typeface="Calibri"/>
              </a:rPr>
              <a:t> - </a:t>
            </a:r>
            <a:r>
              <a:rPr lang="en" sz="1200" u="sng">
                <a:solidFill>
                  <a:schemeClr val="hlink"/>
                </a:solidFill>
                <a:highlight>
                  <a:srgbClr val="FFFFFF"/>
                </a:highlight>
                <a:latin typeface="Calibri"/>
                <a:ea typeface="Calibri"/>
                <a:cs typeface="Calibri"/>
                <a:sym typeface="Calibri"/>
                <a:hlinkClick r:id="rId12"/>
              </a:rPr>
              <a:t>https://codepen.io</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Flat Icons -  </a:t>
            </a:r>
            <a:r>
              <a:rPr lang="en" sz="1200" u="sng">
                <a:solidFill>
                  <a:schemeClr val="hlink"/>
                </a:solidFill>
                <a:highlight>
                  <a:srgbClr val="FFFFFF"/>
                </a:highlight>
                <a:latin typeface="Calibri"/>
                <a:ea typeface="Calibri"/>
                <a:cs typeface="Calibri"/>
                <a:sym typeface="Calibri"/>
                <a:hlinkClick r:id="rId13"/>
              </a:rPr>
              <a:t>https://www.flaticon.com/</a:t>
            </a:r>
            <a:endParaRPr sz="12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200">
                <a:solidFill>
                  <a:schemeClr val="dk1"/>
                </a:solidFill>
                <a:highlight>
                  <a:srgbClr val="FFFFFF"/>
                </a:highlight>
                <a:latin typeface="Calibri"/>
                <a:ea typeface="Calibri"/>
                <a:cs typeface="Calibri"/>
                <a:sym typeface="Calibri"/>
              </a:rPr>
              <a:t>Pesticides - </a:t>
            </a:r>
            <a:r>
              <a:rPr lang="en" sz="1200" u="sng">
                <a:solidFill>
                  <a:schemeClr val="hlink"/>
                </a:solidFill>
                <a:highlight>
                  <a:srgbClr val="FFFFFF"/>
                </a:highlight>
                <a:latin typeface="Calibri"/>
                <a:ea typeface="Calibri"/>
                <a:cs typeface="Calibri"/>
                <a:sym typeface="Calibri"/>
                <a:hlinkClick r:id="rId14"/>
              </a:rPr>
              <a:t>https://chrome.google.com/webstore/detail/pesticide-for-chrome/bblbgcheenepgnnajgfpiicnbbdmmooh</a:t>
            </a:r>
            <a:endParaRPr sz="12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grpSp>
        <p:nvGrpSpPr>
          <p:cNvPr id="609" name="Google Shape;609;p62"/>
          <p:cNvGrpSpPr/>
          <p:nvPr/>
        </p:nvGrpSpPr>
        <p:grpSpPr>
          <a:xfrm rot="10800000">
            <a:off x="0" y="195"/>
            <a:ext cx="9144000" cy="261177"/>
            <a:chOff x="0" y="3313875"/>
            <a:chExt cx="9144000" cy="1835400"/>
          </a:xfrm>
        </p:grpSpPr>
        <p:sp>
          <p:nvSpPr>
            <p:cNvPr id="610" name="Google Shape;610;p6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6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13" name="Google Shape;613;p6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614" name="Google Shape;614;p6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Tomorrows session..</a:t>
            </a:r>
            <a:endParaRPr b="1" sz="2400">
              <a:solidFill>
                <a:srgbClr val="000000"/>
              </a:solidFill>
              <a:latin typeface="Roboto"/>
              <a:ea typeface="Roboto"/>
              <a:cs typeface="Roboto"/>
              <a:sym typeface="Roboto"/>
            </a:endParaRPr>
          </a:p>
        </p:txBody>
      </p:sp>
      <p:sp>
        <p:nvSpPr>
          <p:cNvPr id="615" name="Google Shape;615;p62"/>
          <p:cNvSpPr txBox="1"/>
          <p:nvPr/>
        </p:nvSpPr>
        <p:spPr>
          <a:xfrm>
            <a:off x="311700" y="1160725"/>
            <a:ext cx="8628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dk1"/>
                </a:solidFill>
                <a:highlight>
                  <a:srgbClr val="FFFFFF"/>
                </a:highlight>
                <a:latin typeface="Calibri"/>
                <a:ea typeface="Calibri"/>
                <a:cs typeface="Calibri"/>
                <a:sym typeface="Calibri"/>
              </a:rPr>
              <a:t>RWD with Bootstrap </a:t>
            </a:r>
            <a:endParaRPr sz="20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lang="en" sz="2000">
                <a:solidFill>
                  <a:schemeClr val="dk1"/>
                </a:solidFill>
                <a:highlight>
                  <a:srgbClr val="FFFFFF"/>
                </a:highlight>
                <a:latin typeface="Calibri"/>
                <a:ea typeface="Calibri"/>
                <a:cs typeface="Calibri"/>
                <a:sym typeface="Calibri"/>
              </a:rPr>
              <a:t>Please go </a:t>
            </a:r>
            <a:r>
              <a:rPr lang="en" sz="2000">
                <a:solidFill>
                  <a:schemeClr val="dk1"/>
                </a:solidFill>
                <a:highlight>
                  <a:srgbClr val="FFFFFF"/>
                </a:highlight>
                <a:latin typeface="Calibri"/>
                <a:ea typeface="Calibri"/>
                <a:cs typeface="Calibri"/>
                <a:sym typeface="Calibri"/>
              </a:rPr>
              <a:t>through </a:t>
            </a:r>
            <a:r>
              <a:rPr lang="en" sz="2000" u="sng">
                <a:solidFill>
                  <a:schemeClr val="accent5"/>
                </a:solidFill>
                <a:highlight>
                  <a:schemeClr val="lt1"/>
                </a:highlight>
                <a:latin typeface="Calibri"/>
                <a:ea typeface="Calibri"/>
                <a:cs typeface="Calibri"/>
                <a:sym typeface="Calibri"/>
                <a:hlinkClick r:id="rId4"/>
              </a:rPr>
              <a:t>https://getbootstrap.com/</a:t>
            </a:r>
            <a:r>
              <a:rPr lang="en" sz="2000">
                <a:solidFill>
                  <a:schemeClr val="dk1"/>
                </a:solidFill>
                <a:highlight>
                  <a:schemeClr val="lt1"/>
                </a:highlight>
                <a:latin typeface="Calibri"/>
                <a:ea typeface="Calibri"/>
                <a:cs typeface="Calibri"/>
                <a:sym typeface="Calibri"/>
              </a:rPr>
              <a:t> </a:t>
            </a:r>
            <a:r>
              <a:rPr lang="en" sz="2000">
                <a:solidFill>
                  <a:schemeClr val="dk1"/>
                </a:solidFill>
                <a:highlight>
                  <a:srgbClr val="FFFFFF"/>
                </a:highlight>
                <a:latin typeface="Calibri"/>
                <a:ea typeface="Calibri"/>
                <a:cs typeface="Calibri"/>
                <a:sym typeface="Calibri"/>
              </a:rPr>
              <a:t>to have basic idea about what things we are going to learn tomorrow.</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27"/>
          <p:cNvGrpSpPr/>
          <p:nvPr/>
        </p:nvGrpSpPr>
        <p:grpSpPr>
          <a:xfrm rot="10800000">
            <a:off x="0" y="195"/>
            <a:ext cx="9144000" cy="261177"/>
            <a:chOff x="0" y="3313875"/>
            <a:chExt cx="9144000" cy="1835400"/>
          </a:xfrm>
        </p:grpSpPr>
        <p:sp>
          <p:nvSpPr>
            <p:cNvPr id="139" name="Google Shape;139;p27"/>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42" name="Google Shape;142;p27"/>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43" name="Google Shape;143;p27"/>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What is User Interface (UI) ?</a:t>
            </a:r>
            <a:endParaRPr b="1" sz="2400">
              <a:solidFill>
                <a:srgbClr val="000000"/>
              </a:solidFill>
              <a:latin typeface="Roboto"/>
              <a:ea typeface="Roboto"/>
              <a:cs typeface="Roboto"/>
              <a:sym typeface="Roboto"/>
            </a:endParaRPr>
          </a:p>
        </p:txBody>
      </p:sp>
      <p:sp>
        <p:nvSpPr>
          <p:cNvPr id="144" name="Google Shape;144;p27"/>
          <p:cNvSpPr txBox="1"/>
          <p:nvPr/>
        </p:nvSpPr>
        <p:spPr>
          <a:xfrm>
            <a:off x="335275" y="1160721"/>
            <a:ext cx="8336100" cy="3392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User Interface also called as UI or simply interface.</a:t>
            </a:r>
            <a:endParaRPr sz="1600">
              <a:solidFill>
                <a:schemeClr val="dk1"/>
              </a:solidFill>
              <a:highlight>
                <a:schemeClr val="lt1"/>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User Interface (UI) is visual part of a software application or a hardware device, which determines how a user interacts with an application or website and how information is displayed on the screen.</a:t>
            </a:r>
            <a:endParaRPr sz="1600">
              <a:solidFill>
                <a:schemeClr val="dk1"/>
              </a:solidFill>
              <a:highlight>
                <a:schemeClr val="lt1"/>
              </a:highlight>
              <a:latin typeface="Calibri"/>
              <a:ea typeface="Calibri"/>
              <a:cs typeface="Calibri"/>
              <a:sym typeface="Calibri"/>
            </a:endParaRPr>
          </a:p>
          <a:p>
            <a:pPr indent="0" lvl="0" marL="457200" rtl="0" algn="l">
              <a:lnSpc>
                <a:spcPct val="150000"/>
              </a:lnSpc>
              <a:spcBef>
                <a:spcPts val="0"/>
              </a:spcBef>
              <a:spcAft>
                <a:spcPts val="0"/>
              </a:spcAft>
              <a:buNone/>
            </a:pPr>
            <a:r>
              <a:t/>
            </a:r>
            <a:endParaRPr sz="1600">
              <a:solidFill>
                <a:srgbClr val="980000"/>
              </a:solidFill>
              <a:highlight>
                <a:schemeClr val="lt1"/>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grpSp>
        <p:nvGrpSpPr>
          <p:cNvPr id="620" name="Google Shape;620;p63"/>
          <p:cNvGrpSpPr/>
          <p:nvPr/>
        </p:nvGrpSpPr>
        <p:grpSpPr>
          <a:xfrm>
            <a:off x="0" y="3313875"/>
            <a:ext cx="9144000" cy="1835400"/>
            <a:chOff x="0" y="3313875"/>
            <a:chExt cx="9144000" cy="1835400"/>
          </a:xfrm>
        </p:grpSpPr>
        <p:sp>
          <p:nvSpPr>
            <p:cNvPr id="621" name="Google Shape;621;p63"/>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3"/>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63"/>
          <p:cNvSpPr txBox="1"/>
          <p:nvPr/>
        </p:nvSpPr>
        <p:spPr>
          <a:xfrm>
            <a:off x="3409200" y="1387975"/>
            <a:ext cx="2325600" cy="67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Roboto Medium"/>
                <a:ea typeface="Roboto Medium"/>
                <a:cs typeface="Roboto Medium"/>
                <a:sym typeface="Roboto Medium"/>
              </a:rPr>
              <a:t>Thank You!</a:t>
            </a:r>
            <a:endParaRPr sz="3000">
              <a:solidFill>
                <a:srgbClr val="000000"/>
              </a:solidFill>
              <a:latin typeface="Roboto Medium"/>
              <a:ea typeface="Roboto Medium"/>
              <a:cs typeface="Roboto Medium"/>
              <a:sym typeface="Roboto Medium"/>
            </a:endParaRPr>
          </a:p>
        </p:txBody>
      </p:sp>
      <p:sp>
        <p:nvSpPr>
          <p:cNvPr id="624" name="Google Shape;624;p6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625" name="Google Shape;625;p63"/>
          <p:cNvPicPr preferRelativeResize="0"/>
          <p:nvPr/>
        </p:nvPicPr>
        <p:blipFill rotWithShape="1">
          <a:blip r:embed="rId3">
            <a:alphaModFix/>
          </a:blip>
          <a:srcRect b="30400" l="0" r="0" t="0"/>
          <a:stretch/>
        </p:blipFill>
        <p:spPr>
          <a:xfrm>
            <a:off x="7018640" y="4457870"/>
            <a:ext cx="1890485" cy="252625"/>
          </a:xfrm>
          <a:prstGeom prst="rect">
            <a:avLst/>
          </a:prstGeom>
          <a:noFill/>
          <a:ln>
            <a:noFill/>
          </a:ln>
        </p:spPr>
      </p:pic>
      <p:sp>
        <p:nvSpPr>
          <p:cNvPr id="626" name="Google Shape;626;p63"/>
          <p:cNvSpPr txBox="1"/>
          <p:nvPr/>
        </p:nvSpPr>
        <p:spPr>
          <a:xfrm>
            <a:off x="3585175" y="2403450"/>
            <a:ext cx="3216000" cy="8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You can find me at</a:t>
            </a:r>
            <a:endParaRPr b="1"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Skype - kirti.kadam306</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Email - kirti.kadam@synerzip.com</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grpSp>
        <p:nvGrpSpPr>
          <p:cNvPr id="149" name="Google Shape;149;p28"/>
          <p:cNvGrpSpPr/>
          <p:nvPr/>
        </p:nvGrpSpPr>
        <p:grpSpPr>
          <a:xfrm rot="10800000">
            <a:off x="0" y="195"/>
            <a:ext cx="9144000" cy="261177"/>
            <a:chOff x="0" y="3313875"/>
            <a:chExt cx="9144000" cy="1835400"/>
          </a:xfrm>
        </p:grpSpPr>
        <p:sp>
          <p:nvSpPr>
            <p:cNvPr id="150" name="Google Shape;150;p28"/>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53" name="Google Shape;153;p28"/>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54" name="Google Shape;154;p28"/>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What is UI Development? &amp; What does a UI Developer do?</a:t>
            </a:r>
            <a:endParaRPr b="1" sz="2400">
              <a:solidFill>
                <a:srgbClr val="000000"/>
              </a:solidFill>
              <a:latin typeface="Roboto"/>
              <a:ea typeface="Roboto"/>
              <a:cs typeface="Roboto"/>
              <a:sym typeface="Roboto"/>
            </a:endParaRPr>
          </a:p>
        </p:txBody>
      </p:sp>
      <p:sp>
        <p:nvSpPr>
          <p:cNvPr id="155" name="Google Shape;155;p28"/>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Conversion of design files </a:t>
            </a:r>
            <a:r>
              <a:rPr lang="en" sz="1600">
                <a:solidFill>
                  <a:schemeClr val="dk1"/>
                </a:solidFill>
                <a:highlight>
                  <a:schemeClr val="lt1"/>
                </a:highlight>
                <a:latin typeface="Calibri"/>
                <a:ea typeface="Calibri"/>
                <a:cs typeface="Calibri"/>
                <a:sym typeface="Calibri"/>
              </a:rPr>
              <a:t>(.psd, .ai or .sketch) into machine renderable format is UI development.</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developer is one who develops User Interfaces designed by User Interface designers &amp; team. </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UI Developer's job is to convert design files (.psd, .ai or .sketch) into coding using HTML, CSS, JS languages etc. So that it can function &amp; render well on electronic devices like computers, mobiles etc.</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They are in charge of developing each screen or page with which a user interacts and ensuring that the UI visually communicates the path that a UX designer has laid out.</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9"/>
          <p:cNvGrpSpPr/>
          <p:nvPr/>
        </p:nvGrpSpPr>
        <p:grpSpPr>
          <a:xfrm rot="10800000">
            <a:off x="0" y="195"/>
            <a:ext cx="9144000" cy="261177"/>
            <a:chOff x="0" y="3313875"/>
            <a:chExt cx="9144000" cy="1835400"/>
          </a:xfrm>
        </p:grpSpPr>
        <p:sp>
          <p:nvSpPr>
            <p:cNvPr id="161" name="Google Shape;161;p29"/>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64" name="Google Shape;164;p29"/>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65" name="Google Shape;165;p29"/>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Various available code editors</a:t>
            </a:r>
            <a:endParaRPr b="1" sz="2400">
              <a:solidFill>
                <a:srgbClr val="000000"/>
              </a:solidFill>
              <a:latin typeface="Roboto"/>
              <a:ea typeface="Roboto"/>
              <a:cs typeface="Roboto"/>
              <a:sym typeface="Roboto"/>
            </a:endParaRPr>
          </a:p>
        </p:txBody>
      </p:sp>
      <p:sp>
        <p:nvSpPr>
          <p:cNvPr id="166" name="Google Shape;166;p29"/>
          <p:cNvSpPr txBox="1"/>
          <p:nvPr/>
        </p:nvSpPr>
        <p:spPr>
          <a:xfrm>
            <a:off x="335275" y="1160725"/>
            <a:ext cx="32433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Offline Editors</a:t>
            </a:r>
            <a:endParaRPr b="1"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Notepad ++</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Atom</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Visual Studio Code</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WebStorm (Paid)</a:t>
            </a:r>
            <a:endParaRPr sz="1600">
              <a:solidFill>
                <a:schemeClr val="dk1"/>
              </a:solidFill>
              <a:highlight>
                <a:srgbClr val="FFFFFF"/>
              </a:highlight>
              <a:latin typeface="Calibri"/>
              <a:ea typeface="Calibri"/>
              <a:cs typeface="Calibri"/>
              <a:sym typeface="Calibri"/>
            </a:endParaRPr>
          </a:p>
        </p:txBody>
      </p:sp>
      <p:sp>
        <p:nvSpPr>
          <p:cNvPr id="167" name="Google Shape;167;p29"/>
          <p:cNvSpPr txBox="1"/>
          <p:nvPr/>
        </p:nvSpPr>
        <p:spPr>
          <a:xfrm>
            <a:off x="4002200" y="1166275"/>
            <a:ext cx="36096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Online Editors</a:t>
            </a:r>
            <a:endParaRPr b="1"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chemeClr val="lt1"/>
                </a:highlight>
                <a:latin typeface="Calibri"/>
                <a:ea typeface="Calibri"/>
                <a:cs typeface="Calibri"/>
                <a:sym typeface="Calibri"/>
              </a:rPr>
              <a:t>Codepen - </a:t>
            </a:r>
            <a:r>
              <a:rPr lang="en" sz="1600" u="sng">
                <a:solidFill>
                  <a:schemeClr val="accent5"/>
                </a:solidFill>
                <a:highlight>
                  <a:schemeClr val="lt1"/>
                </a:highlight>
                <a:latin typeface="Calibri"/>
                <a:ea typeface="Calibri"/>
                <a:cs typeface="Calibri"/>
                <a:sym typeface="Calibri"/>
                <a:hlinkClick r:id="rId4"/>
              </a:rPr>
              <a:t>https://codepen.io/</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jsFiddle - </a:t>
            </a:r>
            <a:r>
              <a:rPr lang="en" sz="1600" u="sng">
                <a:solidFill>
                  <a:schemeClr val="hlink"/>
                </a:solidFill>
                <a:highlight>
                  <a:srgbClr val="FFFFFF"/>
                </a:highlight>
                <a:latin typeface="Calibri"/>
                <a:ea typeface="Calibri"/>
                <a:cs typeface="Calibri"/>
                <a:sym typeface="Calibri"/>
                <a:hlinkClick r:id="rId5"/>
              </a:rPr>
              <a:t>https://jsfiddle.net/</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Stackblitz - </a:t>
            </a:r>
            <a:r>
              <a:rPr lang="en" sz="1600" u="sng">
                <a:solidFill>
                  <a:schemeClr val="hlink"/>
                </a:solidFill>
                <a:highlight>
                  <a:srgbClr val="FFFFFF"/>
                </a:highlight>
                <a:latin typeface="Calibri"/>
                <a:ea typeface="Calibri"/>
                <a:cs typeface="Calibri"/>
                <a:sym typeface="Calibri"/>
                <a:hlinkClick r:id="rId6"/>
              </a:rPr>
              <a:t>https://stackblitz.com/</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CSS Deck - </a:t>
            </a:r>
            <a:r>
              <a:rPr lang="en" sz="1600" u="sng">
                <a:solidFill>
                  <a:schemeClr val="hlink"/>
                </a:solidFill>
                <a:highlight>
                  <a:srgbClr val="FFFFFF"/>
                </a:highlight>
                <a:latin typeface="Calibri"/>
                <a:ea typeface="Calibri"/>
                <a:cs typeface="Calibri"/>
                <a:sym typeface="Calibri"/>
                <a:hlinkClick r:id="rId7"/>
              </a:rPr>
              <a:t>http://cssdeck.com/labs</a:t>
            </a:r>
            <a:endParaRPr sz="1600">
              <a:solidFill>
                <a:schemeClr val="dk1"/>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highlight>
                  <a:srgbClr val="FFFFFF"/>
                </a:highlight>
                <a:latin typeface="Calibri"/>
                <a:ea typeface="Calibri"/>
                <a:cs typeface="Calibri"/>
                <a:sym typeface="Calibri"/>
              </a:rPr>
              <a:t>..etc</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grpSp>
        <p:nvGrpSpPr>
          <p:cNvPr id="172" name="Google Shape;172;p30"/>
          <p:cNvGrpSpPr/>
          <p:nvPr/>
        </p:nvGrpSpPr>
        <p:grpSpPr>
          <a:xfrm rot="10800000">
            <a:off x="0" y="195"/>
            <a:ext cx="9144000" cy="261177"/>
            <a:chOff x="0" y="3313875"/>
            <a:chExt cx="9144000" cy="1835400"/>
          </a:xfrm>
        </p:grpSpPr>
        <p:sp>
          <p:nvSpPr>
            <p:cNvPr id="173" name="Google Shape;173;p30"/>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76" name="Google Shape;176;p30"/>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77" name="Google Shape;177;p30"/>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Various browsers - </a:t>
            </a:r>
            <a:r>
              <a:rPr b="1" lang="en" sz="2400">
                <a:solidFill>
                  <a:srgbClr val="000000"/>
                </a:solidFill>
                <a:latin typeface="Roboto"/>
                <a:ea typeface="Roboto"/>
                <a:cs typeface="Roboto"/>
                <a:sym typeface="Roboto"/>
              </a:rPr>
              <a:t>Top 5 browsers</a:t>
            </a:r>
            <a:endParaRPr b="1" sz="2400">
              <a:solidFill>
                <a:srgbClr val="000000"/>
              </a:solidFill>
              <a:latin typeface="Roboto"/>
              <a:ea typeface="Roboto"/>
              <a:cs typeface="Roboto"/>
              <a:sym typeface="Roboto"/>
            </a:endParaRPr>
          </a:p>
        </p:txBody>
      </p:sp>
      <p:sp>
        <p:nvSpPr>
          <p:cNvPr id="178" name="Google Shape;178;p30"/>
          <p:cNvSpPr txBox="1"/>
          <p:nvPr/>
        </p:nvSpPr>
        <p:spPr>
          <a:xfrm>
            <a:off x="335275" y="1165700"/>
            <a:ext cx="8520600" cy="362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Google Chrome</a:t>
            </a:r>
            <a:r>
              <a:rPr lang="en" sz="1600">
                <a:solidFill>
                  <a:schemeClr val="dk1"/>
                </a:solidFill>
                <a:highlight>
                  <a:srgbClr val="FFFFFF"/>
                </a:highlight>
                <a:latin typeface="Calibri"/>
                <a:ea typeface="Calibri"/>
                <a:cs typeface="Calibri"/>
                <a:sym typeface="Calibri"/>
              </a:rPr>
              <a:t> - Popular Browser by Internet giant Google. Focuses on enhanced performance of web applications. </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Mozilla Firefox</a:t>
            </a:r>
            <a:r>
              <a:rPr lang="en" sz="1600">
                <a:solidFill>
                  <a:schemeClr val="dk1"/>
                </a:solidFill>
                <a:highlight>
                  <a:srgbClr val="FFFFFF"/>
                </a:highlight>
                <a:latin typeface="Calibri"/>
                <a:ea typeface="Calibri"/>
                <a:cs typeface="Calibri"/>
                <a:sym typeface="Calibri"/>
              </a:rPr>
              <a:t> - A web browser designed for simplicity, security, extensibility yet flexibility and power.</a:t>
            </a:r>
            <a:endParaRPr sz="1600">
              <a:solidFill>
                <a:schemeClr val="dk1"/>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Opera Web Browser</a:t>
            </a:r>
            <a:r>
              <a:rPr b="1" lang="en" sz="1600">
                <a:solidFill>
                  <a:schemeClr val="dk1"/>
                </a:solidFill>
                <a:highlight>
                  <a:srgbClr val="FFFFFF"/>
                </a:highlight>
                <a:latin typeface="Calibri"/>
                <a:ea typeface="Calibri"/>
                <a:cs typeface="Calibri"/>
                <a:sym typeface="Calibri"/>
              </a:rPr>
              <a:t> </a:t>
            </a:r>
            <a:r>
              <a:rPr lang="en" sz="1600">
                <a:solidFill>
                  <a:schemeClr val="dk1"/>
                </a:solidFill>
                <a:highlight>
                  <a:srgbClr val="FFFFFF"/>
                </a:highlight>
                <a:latin typeface="Calibri"/>
                <a:ea typeface="Calibri"/>
                <a:cs typeface="Calibri"/>
                <a:sym typeface="Calibri"/>
              </a:rPr>
              <a:t>- Constantly evolving and improving and the most popular mobile browser.</a:t>
            </a:r>
            <a:endParaRPr sz="1000">
              <a:solidFill>
                <a:srgbClr val="333333"/>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Safari Web Browser</a:t>
            </a:r>
            <a:r>
              <a:rPr lang="en" sz="1000">
                <a:solidFill>
                  <a:srgbClr val="333333"/>
                </a:solidFill>
                <a:highlight>
                  <a:srgbClr val="FFFFFF"/>
                </a:highlight>
                <a:latin typeface="Verdana"/>
                <a:ea typeface="Verdana"/>
                <a:cs typeface="Verdana"/>
                <a:sym typeface="Verdana"/>
              </a:rPr>
              <a:t> - </a:t>
            </a:r>
            <a:r>
              <a:rPr lang="en" sz="1600">
                <a:solidFill>
                  <a:schemeClr val="dk1"/>
                </a:solidFill>
                <a:highlight>
                  <a:srgbClr val="FFFFFF"/>
                </a:highlight>
                <a:latin typeface="Calibri"/>
                <a:ea typeface="Calibri"/>
                <a:cs typeface="Calibri"/>
                <a:sym typeface="Calibri"/>
              </a:rPr>
              <a:t>Safari is a web browser developed by Apple inc. It is the most popular browser with MAC users.</a:t>
            </a:r>
            <a:endParaRPr sz="1000">
              <a:solidFill>
                <a:srgbClr val="333333"/>
              </a:solidFill>
              <a:highlight>
                <a:srgbClr val="FFFFFF"/>
              </a:highlight>
              <a:latin typeface="Verdana"/>
              <a:ea typeface="Verdana"/>
              <a:cs typeface="Verdana"/>
              <a:sym typeface="Verdana"/>
            </a:endParaRPr>
          </a:p>
          <a:p>
            <a:pPr indent="0" lvl="0" marL="0" rtl="0" algn="l">
              <a:lnSpc>
                <a:spcPct val="150000"/>
              </a:lnSpc>
              <a:spcBef>
                <a:spcPts val="0"/>
              </a:spcBef>
              <a:spcAft>
                <a:spcPts val="0"/>
              </a:spcAft>
              <a:buNone/>
            </a:pPr>
            <a:r>
              <a:rPr b="1" lang="en" sz="1600">
                <a:solidFill>
                  <a:schemeClr val="dk1"/>
                </a:solidFill>
                <a:highlight>
                  <a:srgbClr val="FFFFFF"/>
                </a:highlight>
                <a:latin typeface="Calibri"/>
                <a:ea typeface="Calibri"/>
                <a:cs typeface="Calibri"/>
                <a:sym typeface="Calibri"/>
              </a:rPr>
              <a:t>Internet Explorer</a:t>
            </a:r>
            <a:r>
              <a:rPr lang="en" sz="1000">
                <a:solidFill>
                  <a:srgbClr val="333333"/>
                </a:solidFill>
                <a:highlight>
                  <a:srgbClr val="FFFFFF"/>
                </a:highlight>
                <a:latin typeface="Verdana"/>
                <a:ea typeface="Verdana"/>
                <a:cs typeface="Verdana"/>
                <a:sym typeface="Verdana"/>
              </a:rPr>
              <a:t> -</a:t>
            </a:r>
            <a:r>
              <a:rPr lang="en" sz="1600">
                <a:solidFill>
                  <a:schemeClr val="dk1"/>
                </a:solidFill>
                <a:highlight>
                  <a:srgbClr val="FFFFFF"/>
                </a:highlight>
                <a:latin typeface="Calibri"/>
                <a:ea typeface="Calibri"/>
                <a:cs typeface="Calibri"/>
                <a:sym typeface="Calibri"/>
              </a:rPr>
              <a:t> Internet Explorer by Microsoft is the default browser for Windows operating system.</a:t>
            </a:r>
            <a:endParaRPr sz="16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31"/>
          <p:cNvGrpSpPr/>
          <p:nvPr/>
        </p:nvGrpSpPr>
        <p:grpSpPr>
          <a:xfrm rot="10800000">
            <a:off x="0" y="195"/>
            <a:ext cx="9144000" cy="261177"/>
            <a:chOff x="0" y="3313875"/>
            <a:chExt cx="9144000" cy="1835400"/>
          </a:xfrm>
        </p:grpSpPr>
        <p:sp>
          <p:nvSpPr>
            <p:cNvPr id="184" name="Google Shape;184;p31"/>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3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87" name="Google Shape;187;p31"/>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88" name="Google Shape;188;p31"/>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HTML Cheatsheet</a:t>
            </a:r>
            <a:endParaRPr b="1" sz="2400">
              <a:solidFill>
                <a:srgbClr val="000000"/>
              </a:solidFill>
              <a:latin typeface="Roboto"/>
              <a:ea typeface="Roboto"/>
              <a:cs typeface="Roboto"/>
              <a:sym typeface="Roboto"/>
            </a:endParaRPr>
          </a:p>
        </p:txBody>
      </p:sp>
      <p:sp>
        <p:nvSpPr>
          <p:cNvPr id="189" name="Google Shape;189;p31"/>
          <p:cNvSpPr txBox="1"/>
          <p:nvPr/>
        </p:nvSpPr>
        <p:spPr>
          <a:xfrm>
            <a:off x="427150" y="1486175"/>
            <a:ext cx="8169000" cy="31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libri"/>
                <a:ea typeface="Calibri"/>
                <a:cs typeface="Calibri"/>
                <a:sym typeface="Calibri"/>
              </a:rPr>
              <a:t>As we are not covering HTML, here. Is a link which covers HTML tags with short </a:t>
            </a:r>
            <a:r>
              <a:rPr lang="en" sz="1600">
                <a:latin typeface="Calibri"/>
                <a:ea typeface="Calibri"/>
                <a:cs typeface="Calibri"/>
                <a:sym typeface="Calibri"/>
              </a:rPr>
              <a:t>explanation and example</a:t>
            </a:r>
            <a:r>
              <a:rPr lang="en" sz="1600">
                <a:latin typeface="Calibri"/>
                <a:ea typeface="Calibri"/>
                <a:cs typeface="Calibri"/>
                <a:sym typeface="Calibri"/>
              </a:rPr>
              <a:t>.</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0" rtl="0" algn="l">
              <a:lnSpc>
                <a:spcPct val="115000"/>
              </a:lnSpc>
              <a:spcBef>
                <a:spcPts val="0"/>
              </a:spcBef>
              <a:spcAft>
                <a:spcPts val="0"/>
              </a:spcAft>
              <a:buNone/>
            </a:pPr>
            <a:r>
              <a:t/>
            </a:r>
            <a:endParaRPr sz="1600">
              <a:latin typeface="Calibri"/>
              <a:ea typeface="Calibri"/>
              <a:cs typeface="Calibri"/>
              <a:sym typeface="Calibri"/>
            </a:endParaRPr>
          </a:p>
          <a:p>
            <a:pPr indent="0" lvl="0" marL="457200" rtl="0" algn="l">
              <a:lnSpc>
                <a:spcPct val="115000"/>
              </a:lnSpc>
              <a:spcBef>
                <a:spcPts val="0"/>
              </a:spcBef>
              <a:spcAft>
                <a:spcPts val="0"/>
              </a:spcAft>
              <a:buNone/>
            </a:pPr>
            <a:r>
              <a:rPr lang="en" sz="1600">
                <a:latin typeface="Calibri"/>
                <a:ea typeface="Calibri"/>
                <a:cs typeface="Calibri"/>
                <a:sym typeface="Calibri"/>
              </a:rPr>
              <a:t>  </a:t>
            </a:r>
            <a:r>
              <a:rPr lang="en" sz="2000" u="sng">
                <a:solidFill>
                  <a:schemeClr val="hlink"/>
                </a:solidFill>
                <a:latin typeface="Calibri"/>
                <a:ea typeface="Calibri"/>
                <a:cs typeface="Calibri"/>
                <a:sym typeface="Calibri"/>
                <a:hlinkClick r:id="rId4"/>
              </a:rPr>
              <a:t>https://www.december.com/html/spec/HTML5-Cheat-Sheet.pdf</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pSp>
        <p:nvGrpSpPr>
          <p:cNvPr id="194" name="Google Shape;194;p32"/>
          <p:cNvGrpSpPr/>
          <p:nvPr/>
        </p:nvGrpSpPr>
        <p:grpSpPr>
          <a:xfrm rot="10800000">
            <a:off x="0" y="195"/>
            <a:ext cx="9144000" cy="261177"/>
            <a:chOff x="0" y="3313875"/>
            <a:chExt cx="9144000" cy="1835400"/>
          </a:xfrm>
        </p:grpSpPr>
        <p:sp>
          <p:nvSpPr>
            <p:cNvPr id="195" name="Google Shape;195;p32"/>
            <p:cNvSpPr/>
            <p:nvPr/>
          </p:nvSpPr>
          <p:spPr>
            <a:xfrm flipH="1">
              <a:off x="0" y="3839425"/>
              <a:ext cx="9144000" cy="13041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0" y="3313875"/>
              <a:ext cx="8178000" cy="1835400"/>
            </a:xfrm>
            <a:prstGeom prst="rtTriangle">
              <a:avLst/>
            </a:prstGeom>
            <a:solidFill>
              <a:srgbClr val="FF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3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id="198" name="Google Shape;198;p32"/>
          <p:cNvPicPr preferRelativeResize="0"/>
          <p:nvPr/>
        </p:nvPicPr>
        <p:blipFill rotWithShape="1">
          <a:blip r:embed="rId3">
            <a:alphaModFix/>
          </a:blip>
          <a:srcRect b="30400" l="0" r="0" t="0"/>
          <a:stretch/>
        </p:blipFill>
        <p:spPr>
          <a:xfrm>
            <a:off x="7770060" y="4791787"/>
            <a:ext cx="1021175" cy="136475"/>
          </a:xfrm>
          <a:prstGeom prst="rect">
            <a:avLst/>
          </a:prstGeom>
          <a:noFill/>
          <a:ln>
            <a:noFill/>
          </a:ln>
        </p:spPr>
      </p:pic>
      <p:sp>
        <p:nvSpPr>
          <p:cNvPr id="199" name="Google Shape;199;p32"/>
          <p:cNvSpPr txBox="1"/>
          <p:nvPr>
            <p:ph idx="4294967295" type="title"/>
          </p:nvPr>
        </p:nvSpPr>
        <p:spPr>
          <a:xfrm>
            <a:off x="311700" y="245977"/>
            <a:ext cx="85206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Roboto"/>
                <a:ea typeface="Roboto"/>
                <a:cs typeface="Roboto"/>
                <a:sym typeface="Roboto"/>
              </a:rPr>
              <a:t>Introduction to CSS</a:t>
            </a:r>
            <a:endParaRPr b="1" sz="2400">
              <a:solidFill>
                <a:srgbClr val="000000"/>
              </a:solidFill>
              <a:latin typeface="Roboto"/>
              <a:ea typeface="Roboto"/>
              <a:cs typeface="Roboto"/>
              <a:sym typeface="Roboto"/>
            </a:endParaRPr>
          </a:p>
        </p:txBody>
      </p:sp>
      <p:sp>
        <p:nvSpPr>
          <p:cNvPr id="200" name="Google Shape;200;p32"/>
          <p:cNvSpPr txBox="1"/>
          <p:nvPr/>
        </p:nvSpPr>
        <p:spPr>
          <a:xfrm>
            <a:off x="335275" y="1160725"/>
            <a:ext cx="8336100" cy="347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pic>
        <p:nvPicPr>
          <p:cNvPr id="201" name="Google Shape;201;p32">
            <a:hlinkClick r:id="rId4"/>
          </p:cNvPr>
          <p:cNvPicPr preferRelativeResize="0"/>
          <p:nvPr/>
        </p:nvPicPr>
        <p:blipFill>
          <a:blip r:embed="rId5">
            <a:alphaModFix/>
          </a:blip>
          <a:stretch>
            <a:fillRect/>
          </a:stretch>
        </p:blipFill>
        <p:spPr>
          <a:xfrm>
            <a:off x="437625" y="876550"/>
            <a:ext cx="8233749" cy="3765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