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78" r:id="rId3"/>
    <p:sldId id="317" r:id="rId4"/>
    <p:sldId id="280" r:id="rId5"/>
    <p:sldId id="311" r:id="rId6"/>
    <p:sldId id="301" r:id="rId7"/>
    <p:sldId id="279" r:id="rId8"/>
    <p:sldId id="300" r:id="rId9"/>
    <p:sldId id="295" r:id="rId10"/>
    <p:sldId id="299" r:id="rId11"/>
    <p:sldId id="296" r:id="rId12"/>
    <p:sldId id="297" r:id="rId13"/>
    <p:sldId id="302" r:id="rId14"/>
    <p:sldId id="290" r:id="rId15"/>
    <p:sldId id="312" r:id="rId16"/>
    <p:sldId id="292" r:id="rId17"/>
    <p:sldId id="332" r:id="rId18"/>
    <p:sldId id="333"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58"/>
      </p:cViewPr>
      <p:guideLst>
        <p:guide/>
        <p:guide pos="449"/>
        <p:guide orient="horz" pos="2616"/>
        <p:guide orient="horz" pos="3264"/>
        <p:guide pos="6914"/>
        <p:guide orient="horz" pos="2160"/>
        <p:guide orient="horz" pos="3942"/>
        <p:guide orient="horz" pos="1152"/>
        <p:guide orient="horz" pos="2352"/>
        <p:guide orient="horz" pos="1523"/>
        <p:guide pos="7655"/>
        <p:guide pos="6696"/>
        <p:guide pos="1008"/>
        <p:guide pos="1584"/>
        <p:guide pos="2146"/>
        <p:guide pos="2799"/>
        <p:guide pos="3288"/>
        <p:guide pos="4032"/>
        <p:guide pos="4392"/>
        <p:guide pos="4944"/>
        <p:guide pos="5544"/>
        <p:guide pos="6062"/>
        <p:guide orient="horz" pos="2448"/>
        <p:guide orient="horz" pos="960"/>
        <p:guide pos="5273"/>
        <p:guide pos="72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
        <p:nvSpPr>
          <p:cNvPr id="4" name="Footer Placeholder 3"/>
          <p:cNvSpPr>
            <a:spLocks noGrp="1"/>
          </p:cNvSpPr>
          <p:nvPr>
            <p:ph type="ftr" sz="quarter" idx="13"/>
          </p:nvPr>
        </p:nvSpPr>
        <p:spPr/>
        <p:txBody>
          <a:bodyPr/>
          <a:lstStyle/>
          <a:p>
            <a:r>
              <a:rPr lang="en-US"/>
              <a:t>Presentation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endParaRPr lang="en-US"/>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a:p>
            <a:endParaRPr lang="en-US" dirty="0"/>
          </a:p>
        </p:txBody>
      </p:sp>
      <p:sp>
        <p:nvSpPr>
          <p:cNvPr id="7" name="Title 6"/>
          <p:cNvSpPr>
            <a:spLocks noGrp="1"/>
          </p:cNvSpPr>
          <p:nvPr>
            <p:ph type="ctrTitle"/>
          </p:nvPr>
        </p:nvSpPr>
        <p:spPr>
          <a:xfrm>
            <a:off x="3101258" y="879157"/>
            <a:ext cx="5989483" cy="1225296"/>
          </a:xfrm>
        </p:spPr>
        <p:txBody>
          <a:bodyPr/>
          <a:lstStyle/>
          <a:p>
            <a:r>
              <a:rPr lang="en-US" sz="2800" dirty="0">
                <a:latin typeface="Bookman Old Style" panose="02050604050505020204" pitchFamily="18" charset="0"/>
              </a:rPr>
              <a:t>“ Smart </a:t>
            </a:r>
            <a:r>
              <a:rPr lang="en-US" sz="2800" dirty="0" err="1">
                <a:latin typeface="Bookman Old Style" panose="02050604050505020204" pitchFamily="18" charset="0"/>
              </a:rPr>
              <a:t>HandWash</a:t>
            </a:r>
            <a:r>
              <a:rPr lang="en-US" sz="2800" dirty="0">
                <a:latin typeface="Bookman Old Style" panose="02050604050505020204" pitchFamily="18" charset="0"/>
              </a:rPr>
              <a:t> System </a:t>
            </a:r>
            <a:br>
              <a:rPr lang="en-US" sz="2800" dirty="0">
                <a:latin typeface="Bookman Old Style" panose="02050604050505020204" pitchFamily="18" charset="0"/>
              </a:rPr>
            </a:br>
            <a:r>
              <a:rPr lang="en-US" sz="2800" dirty="0">
                <a:latin typeface="Bookman Old Style" panose="02050604050505020204" pitchFamily="18" charset="0"/>
              </a:rPr>
              <a:t> to overcome SSI Problem”</a:t>
            </a:r>
            <a:endParaRPr lang="en-IN" sz="2800"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IN" dirty="0"/>
          </a:p>
        </p:txBody>
      </p:sp>
      <p:sp>
        <p:nvSpPr>
          <p:cNvPr id="3" name="Slide Number Placeholder 2"/>
          <p:cNvSpPr>
            <a:spLocks noGrp="1"/>
          </p:cNvSpPr>
          <p:nvPr>
            <p:ph type="sldNum" sz="quarter" idx="12"/>
          </p:nvPr>
        </p:nvSpPr>
        <p:spPr/>
        <p:txBody>
          <a:bodyPr/>
          <a:lstStyle/>
          <a:p>
            <a:fld id="{48F63A3B-78C7-47BE-AE5E-E10140E04643}" type="slidenum">
              <a:rPr lang="en-US" smtClean="0"/>
            </a:fld>
            <a:endParaRPr lang="en-US" dirty="0"/>
          </a:p>
        </p:txBody>
      </p:sp>
      <p:sp>
        <p:nvSpPr>
          <p:cNvPr id="9" name="Text Placeholder 8"/>
          <p:cNvSpPr>
            <a:spLocks noGrp="1"/>
          </p:cNvSpPr>
          <p:nvPr>
            <p:ph type="body" sz="quarter" idx="18"/>
          </p:nvPr>
        </p:nvSpPr>
        <p:spPr/>
        <p:txBody>
          <a:bodyPr/>
          <a:lstStyle/>
          <a:p>
            <a:endParaRPr lang="en-US" dirty="0"/>
          </a:p>
          <a:p>
            <a:endParaRPr lang="en-IN" dirty="0"/>
          </a:p>
        </p:txBody>
      </p:sp>
      <p:sp>
        <p:nvSpPr>
          <p:cNvPr id="10" name="Text Placeholder 9"/>
          <p:cNvSpPr>
            <a:spLocks noGrp="1"/>
          </p:cNvSpPr>
          <p:nvPr>
            <p:ph type="body" sz="quarter" idx="19"/>
          </p:nvPr>
        </p:nvSpPr>
        <p:spPr/>
        <p:txBody>
          <a:bodyPr/>
          <a:lstStyle/>
          <a:p>
            <a:endParaRPr lang="en-US" dirty="0"/>
          </a:p>
          <a:p>
            <a:endParaRPr lang="en-IN" dirty="0"/>
          </a:p>
        </p:txBody>
      </p:sp>
      <p:sp>
        <p:nvSpPr>
          <p:cNvPr id="11" name="Text Placeholder 10"/>
          <p:cNvSpPr>
            <a:spLocks noGrp="1"/>
          </p:cNvSpPr>
          <p:nvPr>
            <p:ph type="body" sz="quarter" idx="20"/>
          </p:nvPr>
        </p:nvSpPr>
        <p:spPr/>
        <p:txBody>
          <a:bodyPr/>
          <a:lstStyle/>
          <a:p>
            <a:endParaRPr lang="en-US" dirty="0"/>
          </a:p>
          <a:p>
            <a:endParaRPr lang="en-IN" dirty="0"/>
          </a:p>
        </p:txBody>
      </p:sp>
      <p:sp>
        <p:nvSpPr>
          <p:cNvPr id="12" name="Text Placeholder 11"/>
          <p:cNvSpPr>
            <a:spLocks noGrp="1"/>
          </p:cNvSpPr>
          <p:nvPr>
            <p:ph type="body" sz="quarter" idx="21"/>
          </p:nvPr>
        </p:nvSpPr>
        <p:spPr/>
        <p:txBody>
          <a:bodyPr/>
          <a:lstStyle/>
          <a:p>
            <a:endParaRPr lang="en-US" dirty="0"/>
          </a:p>
          <a:p>
            <a:endParaRPr lang="en-IN" dirty="0"/>
          </a:p>
        </p:txBody>
      </p:sp>
      <p:sp>
        <p:nvSpPr>
          <p:cNvPr id="13" name="Text Placeholder 12"/>
          <p:cNvSpPr>
            <a:spLocks noGrp="1"/>
          </p:cNvSpPr>
          <p:nvPr>
            <p:ph type="body" sz="quarter" idx="22"/>
          </p:nvPr>
        </p:nvSpPr>
        <p:spPr/>
        <p:txBody>
          <a:bodyPr/>
          <a:lstStyle/>
          <a:p>
            <a:endParaRPr lang="en-US" dirty="0"/>
          </a:p>
          <a:p>
            <a:endParaRPr lang="en-IN" dirty="0"/>
          </a:p>
        </p:txBody>
      </p:sp>
      <p:graphicFrame>
        <p:nvGraphicFramePr>
          <p:cNvPr id="14" name="Table 13"/>
          <p:cNvGraphicFramePr>
            <a:graphicFrameLocks noGrp="1"/>
          </p:cNvGraphicFramePr>
          <p:nvPr/>
        </p:nvGraphicFramePr>
        <p:xfrm>
          <a:off x="1340528" y="3039914"/>
          <a:ext cx="8575829" cy="3218288"/>
        </p:xfrm>
        <a:graphic>
          <a:graphicData uri="http://schemas.openxmlformats.org/drawingml/2006/table">
            <a:tbl>
              <a:tblPr/>
              <a:tblGrid>
                <a:gridCol w="3430053"/>
                <a:gridCol w="5145776"/>
              </a:tblGrid>
              <a:tr h="225185">
                <a:tc>
                  <a:txBody>
                    <a:bodyPr/>
                    <a:lstStyle/>
                    <a:p>
                      <a:pPr marL="0" marR="0" algn="ctr" fontAlgn="ctr">
                        <a:spcBef>
                          <a:spcPts val="0"/>
                        </a:spcBef>
                        <a:spcAft>
                          <a:spcPts val="0"/>
                        </a:spcAft>
                      </a:pPr>
                      <a:r>
                        <a:rPr lang="en-IN" sz="1100" b="1" i="0" kern="0" spc="0" dirty="0">
                          <a:solidFill>
                            <a:srgbClr val="000000"/>
                          </a:solidFill>
                          <a:effectLst/>
                          <a:latin typeface="Georgia" panose="02040502050405020303" pitchFamily="18" charset="0"/>
                          <a:ea typeface="SimSun" panose="02010600030101010101" pitchFamily="2" charset="-122"/>
                        </a:rPr>
                        <a:t>Input Supply voltage (V)</a:t>
                      </a:r>
                      <a:endParaRPr lang="en-IN" sz="1100" kern="100" dirty="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US" sz="1100" i="0" kern="0" spc="0">
                          <a:solidFill>
                            <a:srgbClr val="000000"/>
                          </a:solidFill>
                          <a:effectLst/>
                          <a:latin typeface="Georgia" panose="02040502050405020303" pitchFamily="18" charset="0"/>
                        </a:rPr>
                        <a:t>3.3V (Do not use 5V supply)</a:t>
                      </a:r>
                      <a:endParaRPr lang="en-US" sz="1100">
                        <a:effectLst/>
                        <a:latin typeface="Georgia" panose="02040502050405020303" pitchFamily="18" charset="0"/>
                      </a:endParaRPr>
                    </a:p>
                  </a:txBody>
                  <a:tcPr anchor="ctr">
                    <a:lnL>
                      <a:noFill/>
                    </a:lnL>
                    <a:lnR>
                      <a:noFill/>
                    </a:lnR>
                    <a:lnT>
                      <a:noFill/>
                    </a:lnT>
                    <a:lnB>
                      <a:noFill/>
                    </a:lnB>
                    <a:solidFill>
                      <a:srgbClr val="F5F5F5"/>
                    </a:solidFill>
                  </a:tcPr>
                </a:tc>
              </a:tr>
              <a:tr h="361784">
                <a:tc>
                  <a:txBody>
                    <a:bodyPr/>
                    <a:lstStyle/>
                    <a:p>
                      <a:pPr marL="0" marR="0" algn="ctr" fontAlgn="ctr">
                        <a:spcBef>
                          <a:spcPts val="0"/>
                        </a:spcBef>
                        <a:spcAft>
                          <a:spcPts val="0"/>
                        </a:spcAft>
                      </a:pPr>
                      <a:r>
                        <a:rPr lang="en-IN" sz="1100" b="1" i="0" kern="0" spc="0" dirty="0">
                          <a:solidFill>
                            <a:srgbClr val="000000"/>
                          </a:solidFill>
                          <a:effectLst/>
                          <a:latin typeface="Georgia" panose="02040502050405020303" pitchFamily="18" charset="0"/>
                          <a:ea typeface="SimSun" panose="02010600030101010101" pitchFamily="2" charset="-122"/>
                        </a:rPr>
                        <a:t>Operating Current (mA)</a:t>
                      </a:r>
                      <a:endParaRPr lang="en-IN" sz="1100" kern="100" dirty="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100" i="0" kern="0" spc="0">
                          <a:solidFill>
                            <a:srgbClr val="000000"/>
                          </a:solidFill>
                          <a:effectLst/>
                          <a:latin typeface="Georgia" panose="02040502050405020303" pitchFamily="18" charset="0"/>
                        </a:rPr>
                        <a:t>13 ~ 26</a:t>
                      </a:r>
                      <a:endParaRPr lang="en-IN" sz="1100">
                        <a:effectLst/>
                        <a:latin typeface="Georgia" panose="02040502050405020303" pitchFamily="18" charset="0"/>
                      </a:endParaRPr>
                    </a:p>
                  </a:txBody>
                  <a:tcPr anchor="ctr">
                    <a:lnL>
                      <a:noFill/>
                    </a:lnL>
                    <a:lnR>
                      <a:noFill/>
                    </a:lnR>
                    <a:lnT>
                      <a:noFill/>
                    </a:lnT>
                    <a:lnB>
                      <a:noFill/>
                    </a:lnB>
                    <a:solidFill>
                      <a:srgbClr val="CBE2FF"/>
                    </a:solidFill>
                  </a:tcPr>
                </a:tc>
              </a:tr>
              <a:tr h="361784">
                <a:tc>
                  <a:txBody>
                    <a:bodyPr/>
                    <a:lstStyle/>
                    <a:p>
                      <a:pPr marL="0" marR="0" algn="ctr" fontAlgn="ctr">
                        <a:spcBef>
                          <a:spcPts val="0"/>
                        </a:spcBef>
                        <a:spcAft>
                          <a:spcPts val="0"/>
                        </a:spcAft>
                      </a:pPr>
                      <a:r>
                        <a:rPr lang="en-IN" sz="1100" b="1" i="0" kern="0" spc="0" dirty="0">
                          <a:solidFill>
                            <a:srgbClr val="000000"/>
                          </a:solidFill>
                          <a:effectLst/>
                          <a:latin typeface="Georgia" panose="02040502050405020303" pitchFamily="18" charset="0"/>
                          <a:ea typeface="SimSun" panose="02010600030101010101" pitchFamily="2" charset="-122"/>
                        </a:rPr>
                        <a:t>Operating Frequency (MHz)</a:t>
                      </a:r>
                      <a:endParaRPr lang="en-IN" sz="1100" kern="100" dirty="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100" i="0" kern="0" spc="0">
                          <a:solidFill>
                            <a:srgbClr val="000000"/>
                          </a:solidFill>
                          <a:effectLst/>
                          <a:latin typeface="Georgia" panose="02040502050405020303" pitchFamily="18" charset="0"/>
                        </a:rPr>
                        <a:t>13.56</a:t>
                      </a:r>
                      <a:endParaRPr lang="en-IN" sz="1100">
                        <a:effectLst/>
                        <a:latin typeface="Georgia" panose="02040502050405020303" pitchFamily="18" charset="0"/>
                      </a:endParaRPr>
                    </a:p>
                  </a:txBody>
                  <a:tcPr anchor="ctr">
                    <a:lnL>
                      <a:noFill/>
                    </a:lnL>
                    <a:lnR>
                      <a:noFill/>
                    </a:lnR>
                    <a:lnT>
                      <a:noFill/>
                    </a:lnT>
                    <a:lnB>
                      <a:noFill/>
                    </a:lnB>
                    <a:solidFill>
                      <a:srgbClr val="F5F5F5"/>
                    </a:solidFill>
                  </a:tcPr>
                </a:tc>
              </a:tr>
              <a:tr h="361784">
                <a:tc>
                  <a:txBody>
                    <a:bodyPr/>
                    <a:lstStyle/>
                    <a:p>
                      <a:pPr marL="0" marR="0" algn="ctr" fontAlgn="ctr">
                        <a:spcBef>
                          <a:spcPts val="0"/>
                        </a:spcBef>
                        <a:spcAft>
                          <a:spcPts val="0"/>
                        </a:spcAft>
                      </a:pPr>
                      <a:r>
                        <a:rPr lang="en-US" sz="1100" b="1" i="0" kern="0" spc="0" dirty="0">
                          <a:solidFill>
                            <a:srgbClr val="000000"/>
                          </a:solidFill>
                          <a:effectLst/>
                          <a:latin typeface="Georgia" panose="02040502050405020303" pitchFamily="18" charset="0"/>
                          <a:ea typeface="SimSun" panose="02010600030101010101" pitchFamily="2" charset="-122"/>
                        </a:rPr>
                        <a:t>SPI data rate (Mbit/s)</a:t>
                      </a:r>
                      <a:endParaRPr lang="en-US" sz="1100" kern="100" dirty="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100" i="0" kern="0" spc="0" dirty="0">
                          <a:solidFill>
                            <a:srgbClr val="000000"/>
                          </a:solidFill>
                          <a:effectLst/>
                          <a:latin typeface="Georgia" panose="02040502050405020303" pitchFamily="18" charset="0"/>
                        </a:rPr>
                        <a:t>10</a:t>
                      </a:r>
                      <a:endParaRPr lang="en-IN" sz="1100" dirty="0">
                        <a:effectLst/>
                        <a:latin typeface="Georgia" panose="02040502050405020303" pitchFamily="18" charset="0"/>
                      </a:endParaRPr>
                    </a:p>
                  </a:txBody>
                  <a:tcPr anchor="ctr">
                    <a:lnL>
                      <a:noFill/>
                    </a:lnL>
                    <a:lnR>
                      <a:noFill/>
                    </a:lnR>
                    <a:lnT>
                      <a:noFill/>
                    </a:lnT>
                    <a:lnB>
                      <a:noFill/>
                    </a:lnB>
                    <a:solidFill>
                      <a:srgbClr val="CBE2FF"/>
                    </a:solidFill>
                  </a:tcPr>
                </a:tc>
              </a:tr>
              <a:tr h="361784">
                <a:tc>
                  <a:txBody>
                    <a:bodyPr/>
                    <a:lstStyle/>
                    <a:p>
                      <a:pPr marL="0" marR="0" algn="ctr" fontAlgn="ctr">
                        <a:spcBef>
                          <a:spcPts val="0"/>
                        </a:spcBef>
                        <a:spcAft>
                          <a:spcPts val="0"/>
                        </a:spcAft>
                      </a:pPr>
                      <a:r>
                        <a:rPr lang="en-US" sz="1100" b="1" i="0" kern="0" spc="0">
                          <a:solidFill>
                            <a:srgbClr val="000000"/>
                          </a:solidFill>
                          <a:effectLst/>
                          <a:latin typeface="Georgia" panose="02040502050405020303" pitchFamily="18" charset="0"/>
                          <a:ea typeface="SimSun" panose="02010600030101010101" pitchFamily="2" charset="-122"/>
                        </a:rPr>
                        <a:t>operating distance in reading/Write mode (mm)</a:t>
                      </a:r>
                      <a:endParaRPr lang="en-US" sz="110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100" i="0" kern="0" spc="0" dirty="0">
                          <a:solidFill>
                            <a:srgbClr val="000000"/>
                          </a:solidFill>
                          <a:effectLst/>
                          <a:latin typeface="Georgia" panose="02040502050405020303" pitchFamily="18" charset="0"/>
                        </a:rPr>
                        <a:t>50</a:t>
                      </a:r>
                      <a:endParaRPr lang="en-IN" sz="1100" dirty="0">
                        <a:effectLst/>
                        <a:latin typeface="Georgia" panose="02040502050405020303" pitchFamily="18" charset="0"/>
                      </a:endParaRPr>
                    </a:p>
                  </a:txBody>
                  <a:tcPr anchor="ctr">
                    <a:lnL>
                      <a:noFill/>
                    </a:lnL>
                    <a:lnR>
                      <a:noFill/>
                    </a:lnR>
                    <a:lnT>
                      <a:noFill/>
                    </a:lnT>
                    <a:lnB>
                      <a:noFill/>
                    </a:lnB>
                    <a:solidFill>
                      <a:srgbClr val="F5F5F5"/>
                    </a:solidFill>
                  </a:tcPr>
                </a:tc>
              </a:tr>
              <a:tr h="361784">
                <a:tc>
                  <a:txBody>
                    <a:bodyPr/>
                    <a:lstStyle/>
                    <a:p>
                      <a:pPr marL="0" marR="0" algn="ctr" fontAlgn="ctr">
                        <a:spcBef>
                          <a:spcPts val="0"/>
                        </a:spcBef>
                        <a:spcAft>
                          <a:spcPts val="0"/>
                        </a:spcAft>
                      </a:pPr>
                      <a:r>
                        <a:rPr lang="en-IN" sz="1100" b="1" i="0" kern="0" spc="0">
                          <a:solidFill>
                            <a:srgbClr val="000000"/>
                          </a:solidFill>
                          <a:effectLst/>
                          <a:latin typeface="Georgia" panose="02040502050405020303" pitchFamily="18" charset="0"/>
                          <a:ea typeface="SimSun" panose="02010600030101010101" pitchFamily="2" charset="-122"/>
                        </a:rPr>
                        <a:t>Length (mm)</a:t>
                      </a:r>
                      <a:endParaRPr lang="en-IN" sz="110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100" i="0" kern="0" spc="0" dirty="0">
                          <a:solidFill>
                            <a:srgbClr val="000000"/>
                          </a:solidFill>
                          <a:effectLst/>
                          <a:latin typeface="Georgia" panose="02040502050405020303" pitchFamily="18" charset="0"/>
                        </a:rPr>
                        <a:t>60</a:t>
                      </a:r>
                      <a:endParaRPr lang="en-IN" sz="1100" dirty="0">
                        <a:effectLst/>
                        <a:latin typeface="Georgia" panose="02040502050405020303" pitchFamily="18" charset="0"/>
                      </a:endParaRPr>
                    </a:p>
                  </a:txBody>
                  <a:tcPr anchor="ctr">
                    <a:lnL>
                      <a:noFill/>
                    </a:lnL>
                    <a:lnR>
                      <a:noFill/>
                    </a:lnR>
                    <a:lnT>
                      <a:noFill/>
                    </a:lnT>
                    <a:lnB>
                      <a:noFill/>
                    </a:lnB>
                    <a:solidFill>
                      <a:srgbClr val="CBE2FF"/>
                    </a:solidFill>
                  </a:tcPr>
                </a:tc>
              </a:tr>
              <a:tr h="361784">
                <a:tc>
                  <a:txBody>
                    <a:bodyPr/>
                    <a:lstStyle/>
                    <a:p>
                      <a:pPr marL="0" marR="0" algn="ctr" fontAlgn="ctr">
                        <a:spcBef>
                          <a:spcPts val="0"/>
                        </a:spcBef>
                        <a:spcAft>
                          <a:spcPts val="0"/>
                        </a:spcAft>
                      </a:pPr>
                      <a:r>
                        <a:rPr lang="en-IN" sz="1100" b="1" i="0" kern="0" spc="0">
                          <a:solidFill>
                            <a:srgbClr val="000000"/>
                          </a:solidFill>
                          <a:effectLst/>
                          <a:latin typeface="Georgia" panose="02040502050405020303" pitchFamily="18" charset="0"/>
                          <a:ea typeface="SimSun" panose="02010600030101010101" pitchFamily="2" charset="-122"/>
                        </a:rPr>
                        <a:t>Width (mm)</a:t>
                      </a:r>
                      <a:endParaRPr lang="en-IN" sz="110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100" i="0" kern="0" spc="0" dirty="0">
                          <a:solidFill>
                            <a:srgbClr val="000000"/>
                          </a:solidFill>
                          <a:effectLst/>
                          <a:latin typeface="Georgia" panose="02040502050405020303" pitchFamily="18" charset="0"/>
                        </a:rPr>
                        <a:t>39.5</a:t>
                      </a:r>
                      <a:endParaRPr lang="en-IN" sz="1100" dirty="0">
                        <a:effectLst/>
                        <a:latin typeface="Georgia" panose="02040502050405020303" pitchFamily="18" charset="0"/>
                      </a:endParaRPr>
                    </a:p>
                  </a:txBody>
                  <a:tcPr anchor="ctr">
                    <a:lnL>
                      <a:noFill/>
                    </a:lnL>
                    <a:lnR>
                      <a:noFill/>
                    </a:lnR>
                    <a:lnT>
                      <a:noFill/>
                    </a:lnT>
                    <a:lnB>
                      <a:noFill/>
                    </a:lnB>
                    <a:solidFill>
                      <a:srgbClr val="F5F5F5"/>
                    </a:solidFill>
                  </a:tcPr>
                </a:tc>
              </a:tr>
              <a:tr h="361784">
                <a:tc>
                  <a:txBody>
                    <a:bodyPr/>
                    <a:lstStyle/>
                    <a:p>
                      <a:pPr marL="0" marR="0" algn="ctr" fontAlgn="ctr">
                        <a:spcBef>
                          <a:spcPts val="0"/>
                        </a:spcBef>
                        <a:spcAft>
                          <a:spcPts val="0"/>
                        </a:spcAft>
                      </a:pPr>
                      <a:r>
                        <a:rPr lang="en-IN" sz="1100" b="1" i="0" kern="0" spc="0">
                          <a:solidFill>
                            <a:srgbClr val="000000"/>
                          </a:solidFill>
                          <a:effectLst/>
                          <a:latin typeface="Georgia" panose="02040502050405020303" pitchFamily="18" charset="0"/>
                          <a:ea typeface="SimSun" panose="02010600030101010101" pitchFamily="2" charset="-122"/>
                        </a:rPr>
                        <a:t>Height (mm)</a:t>
                      </a:r>
                      <a:endParaRPr lang="en-IN" sz="110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100" i="0" kern="0" spc="0" dirty="0">
                          <a:solidFill>
                            <a:srgbClr val="000000"/>
                          </a:solidFill>
                          <a:effectLst/>
                          <a:latin typeface="Georgia" panose="02040502050405020303" pitchFamily="18" charset="0"/>
                        </a:rPr>
                        <a:t>5</a:t>
                      </a:r>
                      <a:endParaRPr lang="en-IN" sz="1100" dirty="0">
                        <a:effectLst/>
                        <a:latin typeface="Georgia" panose="02040502050405020303" pitchFamily="18" charset="0"/>
                      </a:endParaRPr>
                    </a:p>
                  </a:txBody>
                  <a:tcPr anchor="ctr">
                    <a:lnL>
                      <a:noFill/>
                    </a:lnL>
                    <a:lnR>
                      <a:noFill/>
                    </a:lnR>
                    <a:lnT>
                      <a:noFill/>
                    </a:lnT>
                    <a:lnB>
                      <a:noFill/>
                    </a:lnB>
                    <a:solidFill>
                      <a:srgbClr val="CBE2FF"/>
                    </a:solidFill>
                  </a:tcPr>
                </a:tc>
              </a:tr>
              <a:tr h="361784">
                <a:tc>
                  <a:txBody>
                    <a:bodyPr/>
                    <a:lstStyle/>
                    <a:p>
                      <a:pPr marL="0" marR="0" algn="ctr" fontAlgn="ctr">
                        <a:spcBef>
                          <a:spcPts val="0"/>
                        </a:spcBef>
                        <a:spcAft>
                          <a:spcPts val="0"/>
                        </a:spcAft>
                      </a:pPr>
                      <a:r>
                        <a:rPr lang="en-IN" sz="1100" b="1" i="0" kern="0" spc="0">
                          <a:solidFill>
                            <a:srgbClr val="000000"/>
                          </a:solidFill>
                          <a:effectLst/>
                          <a:latin typeface="Georgia" panose="02040502050405020303" pitchFamily="18" charset="0"/>
                          <a:ea typeface="SimSun" panose="02010600030101010101" pitchFamily="2" charset="-122"/>
                        </a:rPr>
                        <a:t>Weight (gm)</a:t>
                      </a:r>
                      <a:endParaRPr lang="en-IN" sz="110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100" i="0" kern="0" spc="0" dirty="0">
                          <a:solidFill>
                            <a:srgbClr val="000000"/>
                          </a:solidFill>
                          <a:effectLst/>
                          <a:latin typeface="Georgia" panose="02040502050405020303" pitchFamily="18" charset="0"/>
                        </a:rPr>
                        <a:t>20</a:t>
                      </a:r>
                      <a:endParaRPr lang="en-IN" sz="1100" dirty="0">
                        <a:effectLst/>
                        <a:latin typeface="Georgia" panose="02040502050405020303" pitchFamily="18" charset="0"/>
                      </a:endParaRPr>
                    </a:p>
                  </a:txBody>
                  <a:tcPr anchor="ctr">
                    <a:lnL>
                      <a:noFill/>
                    </a:lnL>
                    <a:lnR>
                      <a:noFill/>
                    </a:lnR>
                    <a:lnT>
                      <a:noFill/>
                    </a:lnT>
                    <a:lnB>
                      <a:noFill/>
                    </a:lnB>
                    <a:solidFill>
                      <a:srgbClr val="F5F5F5"/>
                    </a:solidFill>
                  </a:tcPr>
                </a:tc>
              </a:tr>
            </a:tbl>
          </a:graphicData>
        </a:graphic>
      </p:graphicFrame>
      <p:sp>
        <p:nvSpPr>
          <p:cNvPr id="15" name="TextBox 14"/>
          <p:cNvSpPr txBox="1"/>
          <p:nvPr/>
        </p:nvSpPr>
        <p:spPr>
          <a:xfrm>
            <a:off x="2020548" y="2322976"/>
            <a:ext cx="3754117" cy="369332"/>
          </a:xfrm>
          <a:prstGeom prst="rect">
            <a:avLst/>
          </a:prstGeom>
          <a:noFill/>
        </p:spPr>
        <p:txBody>
          <a:bodyPr wrap="square" rtlCol="0">
            <a:spAutoFit/>
          </a:bodyPr>
          <a:lstStyle/>
          <a:p>
            <a:r>
              <a:rPr lang="en-US" dirty="0"/>
              <a:t>RFID Sensor :</a:t>
            </a:r>
            <a:endParaRPr lang="en-IN" dirty="0"/>
          </a:p>
        </p:txBody>
      </p:sp>
      <p:pic>
        <p:nvPicPr>
          <p:cNvPr id="17" name="Picture 16"/>
          <p:cNvPicPr>
            <a:picLocks noChangeAspect="1"/>
          </p:cNvPicPr>
          <p:nvPr/>
        </p:nvPicPr>
        <p:blipFill>
          <a:blip r:embed="rId1"/>
          <a:stretch>
            <a:fillRect/>
          </a:stretch>
        </p:blipFill>
        <p:spPr>
          <a:xfrm>
            <a:off x="9547629" y="82664"/>
            <a:ext cx="2449250" cy="26559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73" y="1216152"/>
            <a:ext cx="10671048" cy="768096"/>
          </a:xfrm>
        </p:spPr>
        <p:txBody>
          <a:bodyPr>
            <a:normAutofit fontScale="90000"/>
          </a:bodyPr>
          <a:lstStyle/>
          <a:p>
            <a:br>
              <a:rPr lang="en-US" dirty="0"/>
            </a:br>
            <a:endParaRPr lang="en-IN" dirty="0"/>
          </a:p>
        </p:txBody>
      </p:sp>
      <p:sp>
        <p:nvSpPr>
          <p:cNvPr id="3" name="Slide Number Placeholder 2"/>
          <p:cNvSpPr>
            <a:spLocks noGrp="1"/>
          </p:cNvSpPr>
          <p:nvPr>
            <p:ph type="sldNum" sz="quarter" idx="12"/>
          </p:nvPr>
        </p:nvSpPr>
        <p:spPr/>
        <p:txBody>
          <a:bodyPr/>
          <a:lstStyle/>
          <a:p>
            <a:fld id="{48F63A3B-78C7-47BE-AE5E-E10140E04643}" type="slidenum">
              <a:rPr lang="en-US" smtClean="0"/>
            </a:fld>
            <a:endParaRPr lang="en-US" dirty="0"/>
          </a:p>
        </p:txBody>
      </p:sp>
      <p:sp>
        <p:nvSpPr>
          <p:cNvPr id="9" name="Text Placeholder 8"/>
          <p:cNvSpPr>
            <a:spLocks noGrp="1"/>
          </p:cNvSpPr>
          <p:nvPr>
            <p:ph type="body" sz="quarter" idx="18"/>
          </p:nvPr>
        </p:nvSpPr>
        <p:spPr/>
        <p:txBody>
          <a:bodyPr/>
          <a:lstStyle/>
          <a:p>
            <a:endParaRPr lang="en-US" dirty="0"/>
          </a:p>
          <a:p>
            <a:endParaRPr lang="en-IN" dirty="0"/>
          </a:p>
        </p:txBody>
      </p:sp>
      <p:sp>
        <p:nvSpPr>
          <p:cNvPr id="10" name="Text Placeholder 9"/>
          <p:cNvSpPr>
            <a:spLocks noGrp="1"/>
          </p:cNvSpPr>
          <p:nvPr>
            <p:ph type="body" sz="quarter" idx="19"/>
          </p:nvPr>
        </p:nvSpPr>
        <p:spPr/>
        <p:txBody>
          <a:bodyPr/>
          <a:lstStyle/>
          <a:p>
            <a:endParaRPr lang="en-US" dirty="0"/>
          </a:p>
          <a:p>
            <a:endParaRPr lang="en-IN" dirty="0"/>
          </a:p>
        </p:txBody>
      </p:sp>
      <p:sp>
        <p:nvSpPr>
          <p:cNvPr id="11" name="Text Placeholder 10"/>
          <p:cNvSpPr>
            <a:spLocks noGrp="1"/>
          </p:cNvSpPr>
          <p:nvPr>
            <p:ph type="body" sz="quarter" idx="20"/>
          </p:nvPr>
        </p:nvSpPr>
        <p:spPr/>
        <p:txBody>
          <a:bodyPr/>
          <a:lstStyle/>
          <a:p>
            <a:endParaRPr lang="en-US" dirty="0"/>
          </a:p>
          <a:p>
            <a:endParaRPr lang="en-IN" dirty="0"/>
          </a:p>
        </p:txBody>
      </p:sp>
      <p:sp>
        <p:nvSpPr>
          <p:cNvPr id="12" name="Text Placeholder 11"/>
          <p:cNvSpPr>
            <a:spLocks noGrp="1"/>
          </p:cNvSpPr>
          <p:nvPr>
            <p:ph type="body" sz="quarter" idx="21"/>
          </p:nvPr>
        </p:nvSpPr>
        <p:spPr/>
        <p:txBody>
          <a:bodyPr/>
          <a:lstStyle/>
          <a:p>
            <a:endParaRPr lang="en-US" dirty="0"/>
          </a:p>
          <a:p>
            <a:endParaRPr lang="en-IN" dirty="0"/>
          </a:p>
        </p:txBody>
      </p:sp>
      <p:sp>
        <p:nvSpPr>
          <p:cNvPr id="13" name="Text Placeholder 12"/>
          <p:cNvSpPr>
            <a:spLocks noGrp="1"/>
          </p:cNvSpPr>
          <p:nvPr>
            <p:ph type="body" sz="quarter" idx="22"/>
          </p:nvPr>
        </p:nvSpPr>
        <p:spPr/>
        <p:txBody>
          <a:bodyPr/>
          <a:lstStyle/>
          <a:p>
            <a:endParaRPr lang="en-US" dirty="0"/>
          </a:p>
          <a:p>
            <a:endParaRPr lang="en-IN" dirty="0"/>
          </a:p>
        </p:txBody>
      </p:sp>
      <p:graphicFrame>
        <p:nvGraphicFramePr>
          <p:cNvPr id="14" name="Table 13"/>
          <p:cNvGraphicFramePr>
            <a:graphicFrameLocks noGrp="1"/>
          </p:cNvGraphicFramePr>
          <p:nvPr/>
        </p:nvGraphicFramePr>
        <p:xfrm>
          <a:off x="1713390" y="3080551"/>
          <a:ext cx="8972405" cy="2918826"/>
        </p:xfrm>
        <a:graphic>
          <a:graphicData uri="http://schemas.openxmlformats.org/drawingml/2006/table">
            <a:tbl>
              <a:tblPr/>
              <a:tblGrid>
                <a:gridCol w="3588671"/>
                <a:gridCol w="5383734"/>
              </a:tblGrid>
              <a:tr h="324314">
                <a:tc>
                  <a:txBody>
                    <a:bodyPr/>
                    <a:lstStyle/>
                    <a:p>
                      <a:pPr marL="0" marR="0" algn="ctr" fontAlgn="ctr">
                        <a:spcBef>
                          <a:spcPts val="0"/>
                        </a:spcBef>
                        <a:spcAft>
                          <a:spcPts val="0"/>
                        </a:spcAft>
                      </a:pPr>
                      <a:r>
                        <a:rPr lang="en-IN" sz="1050" b="1" i="0" kern="0" spc="0" dirty="0">
                          <a:solidFill>
                            <a:srgbClr val="000000"/>
                          </a:solidFill>
                          <a:effectLst/>
                          <a:latin typeface="Georgia" panose="02040502050405020303" pitchFamily="18" charset="0"/>
                          <a:ea typeface="SimSun" panose="02010600030101010101" pitchFamily="2" charset="-122"/>
                        </a:rPr>
                        <a:t>Operating Voltage (VDC)</a:t>
                      </a:r>
                      <a:endParaRPr lang="en-IN" sz="1050" kern="100" dirty="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50" i="0" kern="0" spc="0">
                          <a:solidFill>
                            <a:srgbClr val="000000"/>
                          </a:solidFill>
                          <a:effectLst/>
                          <a:latin typeface="Georgia" panose="02040502050405020303" pitchFamily="18" charset="0"/>
                        </a:rPr>
                        <a:t>4.8 ~ 6.6</a:t>
                      </a:r>
                      <a:endParaRPr lang="en-IN" sz="1050">
                        <a:effectLst/>
                        <a:latin typeface="Georgia" panose="02040502050405020303" pitchFamily="18" charset="0"/>
                      </a:endParaRPr>
                    </a:p>
                  </a:txBody>
                  <a:tcPr anchor="ctr">
                    <a:lnL>
                      <a:noFill/>
                    </a:lnL>
                    <a:lnR>
                      <a:noFill/>
                    </a:lnR>
                    <a:lnT>
                      <a:noFill/>
                    </a:lnT>
                    <a:lnB>
                      <a:noFill/>
                    </a:lnB>
                    <a:solidFill>
                      <a:srgbClr val="F5F5F5"/>
                    </a:solidFill>
                  </a:tcPr>
                </a:tc>
              </a:tr>
              <a:tr h="324314">
                <a:tc>
                  <a:txBody>
                    <a:bodyPr/>
                    <a:lstStyle/>
                    <a:p>
                      <a:pPr marL="0" marR="0" algn="ctr" fontAlgn="ctr">
                        <a:spcBef>
                          <a:spcPts val="0"/>
                        </a:spcBef>
                        <a:spcAft>
                          <a:spcPts val="0"/>
                        </a:spcAft>
                      </a:pPr>
                      <a:r>
                        <a:rPr lang="en-IN" sz="1050" b="1" i="0" kern="0" spc="0" dirty="0">
                          <a:solidFill>
                            <a:srgbClr val="000000"/>
                          </a:solidFill>
                          <a:effectLst/>
                          <a:latin typeface="Georgia" panose="02040502050405020303" pitchFamily="18" charset="0"/>
                          <a:ea typeface="SimSun" panose="02010600030101010101" pitchFamily="2" charset="-122"/>
                        </a:rPr>
                        <a:t>Temperature Range</a:t>
                      </a:r>
                      <a:endParaRPr lang="en-IN" sz="1050" kern="100" dirty="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50" i="0" kern="0" spc="0">
                          <a:solidFill>
                            <a:srgbClr val="000000"/>
                          </a:solidFill>
                          <a:effectLst/>
                          <a:latin typeface="Georgia" panose="02040502050405020303" pitchFamily="18" charset="0"/>
                        </a:rPr>
                        <a:t>0- 55℃</a:t>
                      </a:r>
                      <a:endParaRPr lang="en-IN" sz="1050">
                        <a:effectLst/>
                        <a:latin typeface="Georgia" panose="02040502050405020303" pitchFamily="18" charset="0"/>
                      </a:endParaRPr>
                    </a:p>
                  </a:txBody>
                  <a:tcPr anchor="ctr">
                    <a:lnL>
                      <a:noFill/>
                    </a:lnL>
                    <a:lnR>
                      <a:noFill/>
                    </a:lnR>
                    <a:lnT>
                      <a:noFill/>
                    </a:lnT>
                    <a:lnB>
                      <a:noFill/>
                    </a:lnB>
                    <a:solidFill>
                      <a:srgbClr val="CBE2FF"/>
                    </a:solidFill>
                  </a:tcPr>
                </a:tc>
              </a:tr>
              <a:tr h="324314">
                <a:tc>
                  <a:txBody>
                    <a:bodyPr/>
                    <a:lstStyle/>
                    <a:p>
                      <a:pPr marL="0" marR="0" algn="ctr" fontAlgn="ctr">
                        <a:spcBef>
                          <a:spcPts val="0"/>
                        </a:spcBef>
                        <a:spcAft>
                          <a:spcPts val="0"/>
                        </a:spcAft>
                      </a:pPr>
                      <a:r>
                        <a:rPr lang="en-IN" sz="1050" b="1" i="0" kern="0" spc="0" dirty="0">
                          <a:solidFill>
                            <a:srgbClr val="000000"/>
                          </a:solidFill>
                          <a:effectLst/>
                          <a:latin typeface="Georgia" panose="02040502050405020303" pitchFamily="18" charset="0"/>
                          <a:ea typeface="SimSun" panose="02010600030101010101" pitchFamily="2" charset="-122"/>
                        </a:rPr>
                        <a:t>Stall Torque @ 4.8V (Kg-Cm)</a:t>
                      </a:r>
                      <a:endParaRPr lang="en-IN" sz="1050" kern="100" dirty="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50" i="0" kern="0" spc="0">
                          <a:solidFill>
                            <a:srgbClr val="000000"/>
                          </a:solidFill>
                          <a:effectLst/>
                          <a:latin typeface="Georgia" panose="02040502050405020303" pitchFamily="18" charset="0"/>
                        </a:rPr>
                        <a:t>9.40</a:t>
                      </a:r>
                      <a:endParaRPr lang="en-IN" sz="1050">
                        <a:effectLst/>
                        <a:latin typeface="Georgia" panose="02040502050405020303" pitchFamily="18" charset="0"/>
                      </a:endParaRPr>
                    </a:p>
                  </a:txBody>
                  <a:tcPr anchor="ctr">
                    <a:lnL>
                      <a:noFill/>
                    </a:lnL>
                    <a:lnR>
                      <a:noFill/>
                    </a:lnR>
                    <a:lnT>
                      <a:noFill/>
                    </a:lnT>
                    <a:lnB>
                      <a:noFill/>
                    </a:lnB>
                    <a:solidFill>
                      <a:srgbClr val="F5F5F5"/>
                    </a:solidFill>
                  </a:tcPr>
                </a:tc>
              </a:tr>
              <a:tr h="324314">
                <a:tc>
                  <a:txBody>
                    <a:bodyPr/>
                    <a:lstStyle/>
                    <a:p>
                      <a:pPr marL="0" marR="0" algn="ctr" fontAlgn="ctr">
                        <a:spcBef>
                          <a:spcPts val="0"/>
                        </a:spcBef>
                        <a:spcAft>
                          <a:spcPts val="0"/>
                        </a:spcAft>
                      </a:pPr>
                      <a:r>
                        <a:rPr lang="en-IN" sz="1050" b="1" i="0" kern="0" spc="0">
                          <a:solidFill>
                            <a:srgbClr val="000000"/>
                          </a:solidFill>
                          <a:effectLst/>
                          <a:latin typeface="Georgia" panose="02040502050405020303" pitchFamily="18" charset="0"/>
                          <a:ea typeface="SimSun" panose="02010600030101010101" pitchFamily="2" charset="-122"/>
                        </a:rPr>
                        <a:t>Stall Torque @6.6V (Kg-Cm)</a:t>
                      </a:r>
                      <a:endParaRPr lang="en-IN" sz="105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50" i="0" kern="0" spc="0" dirty="0">
                          <a:solidFill>
                            <a:srgbClr val="000000"/>
                          </a:solidFill>
                          <a:effectLst/>
                          <a:latin typeface="Georgia" panose="02040502050405020303" pitchFamily="18" charset="0"/>
                        </a:rPr>
                        <a:t>11</a:t>
                      </a:r>
                      <a:endParaRPr lang="en-IN" sz="1050" dirty="0">
                        <a:effectLst/>
                        <a:latin typeface="Georgia" panose="02040502050405020303" pitchFamily="18" charset="0"/>
                      </a:endParaRPr>
                    </a:p>
                  </a:txBody>
                  <a:tcPr anchor="ctr">
                    <a:lnL>
                      <a:noFill/>
                    </a:lnL>
                    <a:lnR>
                      <a:noFill/>
                    </a:lnR>
                    <a:lnT>
                      <a:noFill/>
                    </a:lnT>
                    <a:lnB>
                      <a:noFill/>
                    </a:lnB>
                    <a:solidFill>
                      <a:srgbClr val="CBE2FF"/>
                    </a:solidFill>
                  </a:tcPr>
                </a:tc>
              </a:tr>
              <a:tr h="324314">
                <a:tc>
                  <a:txBody>
                    <a:bodyPr/>
                    <a:lstStyle/>
                    <a:p>
                      <a:pPr marL="0" marR="0" algn="ctr" fontAlgn="ctr">
                        <a:spcBef>
                          <a:spcPts val="0"/>
                        </a:spcBef>
                        <a:spcAft>
                          <a:spcPts val="0"/>
                        </a:spcAft>
                      </a:pPr>
                      <a:r>
                        <a:rPr lang="en-IN" sz="1050" b="1" i="0" kern="0" spc="0">
                          <a:solidFill>
                            <a:srgbClr val="000000"/>
                          </a:solidFill>
                          <a:effectLst/>
                          <a:latin typeface="Georgia" panose="02040502050405020303" pitchFamily="18" charset="0"/>
                          <a:ea typeface="SimSun" panose="02010600030101010101" pitchFamily="2" charset="-122"/>
                        </a:rPr>
                        <a:t>Operating Speed @4.8V</a:t>
                      </a:r>
                      <a:endParaRPr lang="en-IN" sz="105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50" i="0" kern="0" spc="0" dirty="0">
                          <a:solidFill>
                            <a:srgbClr val="000000"/>
                          </a:solidFill>
                          <a:effectLst/>
                          <a:latin typeface="Georgia" panose="02040502050405020303" pitchFamily="18" charset="0"/>
                        </a:rPr>
                        <a:t>0.19sec/60°</a:t>
                      </a:r>
                      <a:endParaRPr lang="en-IN" sz="1050" dirty="0">
                        <a:effectLst/>
                        <a:latin typeface="Georgia" panose="02040502050405020303" pitchFamily="18" charset="0"/>
                      </a:endParaRPr>
                    </a:p>
                  </a:txBody>
                  <a:tcPr anchor="ctr">
                    <a:lnL>
                      <a:noFill/>
                    </a:lnL>
                    <a:lnR>
                      <a:noFill/>
                    </a:lnR>
                    <a:lnT>
                      <a:noFill/>
                    </a:lnT>
                    <a:lnB>
                      <a:noFill/>
                    </a:lnB>
                    <a:solidFill>
                      <a:srgbClr val="F5F5F5"/>
                    </a:solidFill>
                  </a:tcPr>
                </a:tc>
              </a:tr>
              <a:tr h="324314">
                <a:tc>
                  <a:txBody>
                    <a:bodyPr/>
                    <a:lstStyle/>
                    <a:p>
                      <a:pPr marL="0" marR="0" algn="ctr" fontAlgn="ctr">
                        <a:spcBef>
                          <a:spcPts val="0"/>
                        </a:spcBef>
                        <a:spcAft>
                          <a:spcPts val="0"/>
                        </a:spcAft>
                      </a:pPr>
                      <a:r>
                        <a:rPr lang="en-IN" sz="1050" b="1" i="0" kern="0" spc="0">
                          <a:solidFill>
                            <a:srgbClr val="000000"/>
                          </a:solidFill>
                          <a:effectLst/>
                          <a:latin typeface="Georgia" panose="02040502050405020303" pitchFamily="18" charset="0"/>
                          <a:ea typeface="SimSun" panose="02010600030101010101" pitchFamily="2" charset="-122"/>
                        </a:rPr>
                        <a:t>Operating Speed @6.6V</a:t>
                      </a:r>
                      <a:endParaRPr lang="en-IN" sz="105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50" i="0" kern="0" spc="0">
                          <a:solidFill>
                            <a:srgbClr val="000000"/>
                          </a:solidFill>
                          <a:effectLst/>
                          <a:latin typeface="Georgia" panose="02040502050405020303" pitchFamily="18" charset="0"/>
                        </a:rPr>
                        <a:t>0.15sec/60°</a:t>
                      </a:r>
                      <a:endParaRPr lang="en-IN" sz="1050">
                        <a:effectLst/>
                        <a:latin typeface="Georgia" panose="02040502050405020303" pitchFamily="18" charset="0"/>
                      </a:endParaRPr>
                    </a:p>
                  </a:txBody>
                  <a:tcPr anchor="ctr">
                    <a:lnL>
                      <a:noFill/>
                    </a:lnL>
                    <a:lnR>
                      <a:noFill/>
                    </a:lnR>
                    <a:lnT>
                      <a:noFill/>
                    </a:lnT>
                    <a:lnB>
                      <a:noFill/>
                    </a:lnB>
                    <a:solidFill>
                      <a:srgbClr val="CBE2FF"/>
                    </a:solidFill>
                  </a:tcPr>
                </a:tc>
              </a:tr>
              <a:tr h="324314">
                <a:tc>
                  <a:txBody>
                    <a:bodyPr/>
                    <a:lstStyle/>
                    <a:p>
                      <a:pPr marL="0" marR="0" algn="ctr" fontAlgn="ctr">
                        <a:spcBef>
                          <a:spcPts val="0"/>
                        </a:spcBef>
                        <a:spcAft>
                          <a:spcPts val="0"/>
                        </a:spcAft>
                      </a:pPr>
                      <a:r>
                        <a:rPr lang="en-IN" sz="1050" b="1" i="0" kern="0" spc="0">
                          <a:solidFill>
                            <a:srgbClr val="000000"/>
                          </a:solidFill>
                          <a:effectLst/>
                          <a:latin typeface="Georgia" panose="02040502050405020303" pitchFamily="18" charset="0"/>
                          <a:ea typeface="SimSun" panose="02010600030101010101" pitchFamily="2" charset="-122"/>
                        </a:rPr>
                        <a:t>Dead Bandwidth</a:t>
                      </a:r>
                      <a:endParaRPr lang="en-IN" sz="105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50" i="0" kern="0" spc="0" dirty="0">
                          <a:solidFill>
                            <a:srgbClr val="000000"/>
                          </a:solidFill>
                          <a:effectLst/>
                          <a:latin typeface="Georgia" panose="02040502050405020303" pitchFamily="18" charset="0"/>
                        </a:rPr>
                        <a:t>1uS</a:t>
                      </a:r>
                      <a:endParaRPr lang="en-IN" sz="1050" dirty="0">
                        <a:effectLst/>
                        <a:latin typeface="Georgia" panose="02040502050405020303" pitchFamily="18" charset="0"/>
                      </a:endParaRPr>
                    </a:p>
                  </a:txBody>
                  <a:tcPr anchor="ctr">
                    <a:lnL>
                      <a:noFill/>
                    </a:lnL>
                    <a:lnR>
                      <a:noFill/>
                    </a:lnR>
                    <a:lnT>
                      <a:noFill/>
                    </a:lnT>
                    <a:lnB>
                      <a:noFill/>
                    </a:lnB>
                    <a:solidFill>
                      <a:srgbClr val="F5F5F5"/>
                    </a:solidFill>
                  </a:tcPr>
                </a:tc>
              </a:tr>
              <a:tr h="324314">
                <a:tc>
                  <a:txBody>
                    <a:bodyPr/>
                    <a:lstStyle/>
                    <a:p>
                      <a:pPr marL="0" marR="0" algn="ctr" fontAlgn="ctr">
                        <a:spcBef>
                          <a:spcPts val="0"/>
                        </a:spcBef>
                        <a:spcAft>
                          <a:spcPts val="0"/>
                        </a:spcAft>
                      </a:pPr>
                      <a:r>
                        <a:rPr lang="en-IN" sz="1050" b="1" i="0" kern="0" spc="0">
                          <a:solidFill>
                            <a:srgbClr val="000000"/>
                          </a:solidFill>
                          <a:effectLst/>
                          <a:latin typeface="Georgia" panose="02040502050405020303" pitchFamily="18" charset="0"/>
                          <a:ea typeface="SimSun" panose="02010600030101010101" pitchFamily="2" charset="-122"/>
                        </a:rPr>
                        <a:t>Gear Type</a:t>
                      </a:r>
                      <a:endParaRPr lang="en-IN" sz="105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50" i="0" kern="0" spc="0" dirty="0">
                          <a:solidFill>
                            <a:srgbClr val="000000"/>
                          </a:solidFill>
                          <a:effectLst/>
                          <a:latin typeface="Georgia" panose="02040502050405020303" pitchFamily="18" charset="0"/>
                        </a:rPr>
                        <a:t>Semi-Metal</a:t>
                      </a:r>
                      <a:endParaRPr lang="en-IN" sz="1050" dirty="0">
                        <a:effectLst/>
                        <a:latin typeface="Georgia" panose="02040502050405020303" pitchFamily="18" charset="0"/>
                      </a:endParaRPr>
                    </a:p>
                  </a:txBody>
                  <a:tcPr anchor="ctr">
                    <a:lnL>
                      <a:noFill/>
                    </a:lnL>
                    <a:lnR>
                      <a:noFill/>
                    </a:lnR>
                    <a:lnT>
                      <a:noFill/>
                    </a:lnT>
                    <a:lnB>
                      <a:noFill/>
                    </a:lnB>
                    <a:solidFill>
                      <a:srgbClr val="CBE2FF"/>
                    </a:solidFill>
                  </a:tcPr>
                </a:tc>
              </a:tr>
              <a:tr h="324314">
                <a:tc>
                  <a:txBody>
                    <a:bodyPr/>
                    <a:lstStyle/>
                    <a:p>
                      <a:pPr marL="0" marR="0" algn="ctr" fontAlgn="ctr">
                        <a:spcBef>
                          <a:spcPts val="0"/>
                        </a:spcBef>
                        <a:spcAft>
                          <a:spcPts val="0"/>
                        </a:spcAft>
                      </a:pPr>
                      <a:r>
                        <a:rPr lang="en-IN" sz="1050" b="1" i="0" kern="0" spc="0">
                          <a:solidFill>
                            <a:srgbClr val="000000"/>
                          </a:solidFill>
                          <a:effectLst/>
                          <a:latin typeface="Georgia" panose="02040502050405020303" pitchFamily="18" charset="0"/>
                          <a:ea typeface="SimSun" panose="02010600030101010101" pitchFamily="2" charset="-122"/>
                        </a:rPr>
                        <a:t>No. of teeth</a:t>
                      </a:r>
                      <a:endParaRPr lang="en-IN" sz="1050" kern="100">
                        <a:effectLst/>
                        <a:latin typeface="Georgia" panose="02040502050405020303" pitchFamily="18" charset="0"/>
                        <a:ea typeface="SimSun" panose="02010600030101010101" pitchFamily="2" charset="-122"/>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50" i="0" kern="0" spc="0" dirty="0">
                          <a:solidFill>
                            <a:srgbClr val="000000"/>
                          </a:solidFill>
                          <a:effectLst/>
                          <a:latin typeface="Georgia" panose="02040502050405020303" pitchFamily="18" charset="0"/>
                        </a:rPr>
                        <a:t>25</a:t>
                      </a:r>
                      <a:endParaRPr lang="en-IN" sz="1050" dirty="0">
                        <a:effectLst/>
                        <a:latin typeface="Georgia" panose="02040502050405020303" pitchFamily="18" charset="0"/>
                      </a:endParaRPr>
                    </a:p>
                  </a:txBody>
                  <a:tcPr anchor="ctr">
                    <a:lnL>
                      <a:noFill/>
                    </a:lnL>
                    <a:lnR>
                      <a:noFill/>
                    </a:lnR>
                    <a:lnT>
                      <a:noFill/>
                    </a:lnT>
                    <a:lnB>
                      <a:noFill/>
                    </a:lnB>
                    <a:solidFill>
                      <a:srgbClr val="F5F5F5"/>
                    </a:solidFill>
                  </a:tcPr>
                </a:tc>
              </a:tr>
            </a:tbl>
          </a:graphicData>
        </a:graphic>
      </p:graphicFrame>
      <p:sp>
        <p:nvSpPr>
          <p:cNvPr id="15" name="TextBox 14"/>
          <p:cNvSpPr txBox="1"/>
          <p:nvPr/>
        </p:nvSpPr>
        <p:spPr>
          <a:xfrm>
            <a:off x="2059619" y="2551194"/>
            <a:ext cx="3364637" cy="646331"/>
          </a:xfrm>
          <a:prstGeom prst="rect">
            <a:avLst/>
          </a:prstGeom>
          <a:noFill/>
        </p:spPr>
        <p:txBody>
          <a:bodyPr wrap="square" rtlCol="0">
            <a:spAutoFit/>
          </a:bodyPr>
          <a:lstStyle/>
          <a:p>
            <a:r>
              <a:rPr lang="en-US" dirty="0"/>
              <a:t>Servo Motor:</a:t>
            </a:r>
            <a:endParaRPr lang="en-US" dirty="0"/>
          </a:p>
          <a:p>
            <a:endParaRPr lang="en-IN" dirty="0"/>
          </a:p>
        </p:txBody>
      </p:sp>
      <p:pic>
        <p:nvPicPr>
          <p:cNvPr id="17" name="Picture 16"/>
          <p:cNvPicPr>
            <a:picLocks noChangeAspect="1"/>
          </p:cNvPicPr>
          <p:nvPr/>
        </p:nvPicPr>
        <p:blipFill>
          <a:blip r:embed="rId1"/>
          <a:stretch>
            <a:fillRect/>
          </a:stretch>
        </p:blipFill>
        <p:spPr>
          <a:xfrm>
            <a:off x="3857436" y="0"/>
            <a:ext cx="2518095" cy="23915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IN" dirty="0"/>
          </a:p>
        </p:txBody>
      </p:sp>
      <p:sp>
        <p:nvSpPr>
          <p:cNvPr id="3" name="Text Placeholder 2"/>
          <p:cNvSpPr>
            <a:spLocks noGrp="1"/>
          </p:cNvSpPr>
          <p:nvPr>
            <p:ph type="body" idx="1"/>
          </p:nvPr>
        </p:nvSpPr>
        <p:spPr/>
        <p:txBody>
          <a:bodyPr/>
          <a:lstStyle/>
          <a:p>
            <a:endParaRPr lang="en-US" dirty="0"/>
          </a:p>
          <a:p>
            <a:endParaRPr lang="en-IN" dirty="0"/>
          </a:p>
        </p:txBody>
      </p:sp>
      <p:sp>
        <p:nvSpPr>
          <p:cNvPr id="4" name="Content Placeholder 3"/>
          <p:cNvSpPr>
            <a:spLocks noGrp="1"/>
          </p:cNvSpPr>
          <p:nvPr>
            <p:ph sz="half" idx="2"/>
          </p:nvPr>
        </p:nvSpPr>
        <p:spPr/>
        <p:txBody>
          <a:bodyPr/>
          <a:lstStyle/>
          <a:p>
            <a:endParaRPr lang="en-US" dirty="0"/>
          </a:p>
          <a:p>
            <a:endParaRPr lang="en-IN" dirty="0"/>
          </a:p>
        </p:txBody>
      </p:sp>
      <p:sp>
        <p:nvSpPr>
          <p:cNvPr id="5" name="Text Placeholder 4"/>
          <p:cNvSpPr>
            <a:spLocks noGrp="1"/>
          </p:cNvSpPr>
          <p:nvPr>
            <p:ph type="body" sz="quarter" idx="3"/>
          </p:nvPr>
        </p:nvSpPr>
        <p:spPr/>
        <p:txBody>
          <a:bodyPr/>
          <a:lstStyle/>
          <a:p>
            <a:endParaRPr lang="en-US" dirty="0"/>
          </a:p>
          <a:p>
            <a:endParaRPr lang="en-IN" dirty="0"/>
          </a:p>
        </p:txBody>
      </p:sp>
      <p:sp>
        <p:nvSpPr>
          <p:cNvPr id="6" name="Content Placeholder 5"/>
          <p:cNvSpPr>
            <a:spLocks noGrp="1"/>
          </p:cNvSpPr>
          <p:nvPr>
            <p:ph sz="quarter" idx="4"/>
          </p:nvPr>
        </p:nvSpPr>
        <p:spPr>
          <a:xfrm>
            <a:off x="7749141" y="2877312"/>
            <a:ext cx="3741928" cy="3684588"/>
          </a:xfrm>
        </p:spPr>
        <p:txBody>
          <a:bodyPr/>
          <a:lstStyle/>
          <a:p>
            <a:endParaRPr lang="en-US" dirty="0"/>
          </a:p>
          <a:p>
            <a:endParaRPr lang="en-IN" dirty="0"/>
          </a:p>
        </p:txBody>
      </p:sp>
      <p:sp>
        <p:nvSpPr>
          <p:cNvPr id="7" name="Slide Number Placeholder 6"/>
          <p:cNvSpPr>
            <a:spLocks noGrp="1"/>
          </p:cNvSpPr>
          <p:nvPr>
            <p:ph type="sldNum" sz="quarter" idx="12"/>
          </p:nvPr>
        </p:nvSpPr>
        <p:spPr/>
        <p:txBody>
          <a:bodyPr/>
          <a:lstStyle/>
          <a:p>
            <a:endParaRPr lang="en-US" dirty="0"/>
          </a:p>
          <a:p>
            <a:endParaRPr lang="en-US" dirty="0"/>
          </a:p>
        </p:txBody>
      </p:sp>
      <p:pic>
        <p:nvPicPr>
          <p:cNvPr id="10" name="Content Placeholder 7"/>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5827749" y="1066800"/>
            <a:ext cx="5253426" cy="5791200"/>
          </a:xfrm>
          <a:prstGeom prst="rect">
            <a:avLst/>
          </a:prstGeom>
        </p:spPr>
      </p:pic>
      <p:sp>
        <p:nvSpPr>
          <p:cNvPr id="11" name="TextBox 10"/>
          <p:cNvSpPr txBox="1"/>
          <p:nvPr/>
        </p:nvSpPr>
        <p:spPr>
          <a:xfrm>
            <a:off x="4193633" y="529828"/>
            <a:ext cx="3390206" cy="584775"/>
          </a:xfrm>
          <a:prstGeom prst="rect">
            <a:avLst/>
          </a:prstGeom>
          <a:noFill/>
        </p:spPr>
        <p:txBody>
          <a:bodyPr wrap="square" rtlCol="0">
            <a:spAutoFit/>
          </a:bodyPr>
          <a:lstStyle/>
          <a:p>
            <a:r>
              <a:rPr lang="en-US" sz="3200" dirty="0">
                <a:latin typeface="Arial Rounded MT Bold" panose="020F0704030504030204" pitchFamily="34" charset="0"/>
                <a:ea typeface="Cambria" panose="02040503050406030204" pitchFamily="18" charset="0"/>
                <a:cs typeface="Arial" panose="020B0604020202020204" pitchFamily="34" charset="0"/>
              </a:rPr>
              <a:t>Flowchart :</a:t>
            </a:r>
            <a:endParaRPr lang="en-IN" sz="3200" dirty="0">
              <a:latin typeface="Arial Rounded MT Bold" panose="020F0704030504030204" pitchFamily="34" charset="0"/>
              <a:ea typeface="Cambria" panose="02040503050406030204" pitchFamily="18"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24" y="457200"/>
            <a:ext cx="8165592" cy="768096"/>
          </a:xfrm>
        </p:spPr>
        <p:txBody>
          <a:bodyPr/>
          <a:lstStyle/>
          <a:p>
            <a:r>
              <a:rPr lang="en-US" dirty="0">
                <a:latin typeface="Arial Rounded MT Bold" panose="020F0704030504030204" pitchFamily="34" charset="0"/>
              </a:rPr>
              <a:t>OBJECTIVES :</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25" name="Slide Number Placeholder 24"/>
          <p:cNvSpPr>
            <a:spLocks noGrp="1"/>
          </p:cNvSpPr>
          <p:nvPr>
            <p:ph type="sldNum" sz="quarter" idx="12"/>
          </p:nvPr>
        </p:nvSpPr>
        <p:spPr/>
        <p:txBody>
          <a:bodyPr/>
          <a:lstStyle/>
          <a:p>
            <a:fld id="{48F63A3B-78C7-47BE-AE5E-E10140E04643}" type="slidenum">
              <a:rPr lang="en-US" smtClean="0"/>
            </a:fld>
            <a:endParaRPr lang="en-US" dirty="0"/>
          </a:p>
        </p:txBody>
      </p:sp>
      <p:sp>
        <p:nvSpPr>
          <p:cNvPr id="11" name="Text Placeholder 10"/>
          <p:cNvSpPr>
            <a:spLocks noGrp="1"/>
          </p:cNvSpPr>
          <p:nvPr>
            <p:ph type="body" idx="1"/>
          </p:nvPr>
        </p:nvSpPr>
        <p:spPr>
          <a:xfrm>
            <a:off x="3967875" y="2398268"/>
            <a:ext cx="3822192" cy="411480"/>
          </a:xfrm>
        </p:spPr>
        <p:txBody>
          <a:bodyPr/>
          <a:lstStyle/>
          <a:p>
            <a:endParaRPr lang="en-US" dirty="0"/>
          </a:p>
          <a:p>
            <a:endParaRPr lang="en-US" dirty="0"/>
          </a:p>
        </p:txBody>
      </p:sp>
      <p:sp>
        <p:nvSpPr>
          <p:cNvPr id="12" name="Content Placeholder 11"/>
          <p:cNvSpPr>
            <a:spLocks noGrp="1"/>
          </p:cNvSpPr>
          <p:nvPr>
            <p:ph sz="half" idx="2"/>
          </p:nvPr>
        </p:nvSpPr>
        <p:spPr/>
        <p:txBody>
          <a:bodyPr/>
          <a:lstStyle/>
          <a:p>
            <a:endParaRPr lang="en-US" dirty="0"/>
          </a:p>
          <a:p>
            <a:endParaRPr lang="en-US" dirty="0"/>
          </a:p>
        </p:txBody>
      </p:sp>
      <p:sp>
        <p:nvSpPr>
          <p:cNvPr id="13" name="Text Placeholder 12"/>
          <p:cNvSpPr>
            <a:spLocks noGrp="1"/>
          </p:cNvSpPr>
          <p:nvPr>
            <p:ph type="body" sz="quarter" idx="3"/>
          </p:nvPr>
        </p:nvSpPr>
        <p:spPr/>
        <p:txBody>
          <a:bodyPr/>
          <a:lstStyle/>
          <a:p>
            <a:endParaRPr lang="en-US" dirty="0"/>
          </a:p>
          <a:p>
            <a:endParaRPr lang="en-US" dirty="0"/>
          </a:p>
        </p:txBody>
      </p:sp>
      <p:sp>
        <p:nvSpPr>
          <p:cNvPr id="14" name="Content Placeholder 13"/>
          <p:cNvSpPr>
            <a:spLocks noGrp="1"/>
          </p:cNvSpPr>
          <p:nvPr>
            <p:ph sz="quarter" idx="4"/>
          </p:nvPr>
        </p:nvSpPr>
        <p:spPr/>
        <p:txBody>
          <a:bodyPr/>
          <a:lstStyle/>
          <a:p>
            <a:endParaRPr lang="en-US" dirty="0"/>
          </a:p>
          <a:p>
            <a:endParaRPr lang="en-US" dirty="0"/>
          </a:p>
        </p:txBody>
      </p:sp>
      <p:pic>
        <p:nvPicPr>
          <p:cNvPr id="4" name="Picture 3"/>
          <p:cNvPicPr>
            <a:picLocks noChangeAspect="1"/>
          </p:cNvPicPr>
          <p:nvPr/>
        </p:nvPicPr>
        <p:blipFill>
          <a:blip r:embed="rId1"/>
          <a:stretch>
            <a:fillRect/>
          </a:stretch>
        </p:blipFill>
        <p:spPr>
          <a:xfrm>
            <a:off x="3724754" y="1470413"/>
            <a:ext cx="7802064" cy="4715533"/>
          </a:xfrm>
          <a:prstGeom prst="rect">
            <a:avLst/>
          </a:prstGeom>
        </p:spPr>
      </p:pic>
      <p:pic>
        <p:nvPicPr>
          <p:cNvPr id="6" name="Picture 5"/>
          <p:cNvPicPr>
            <a:picLocks noChangeAspect="1"/>
          </p:cNvPicPr>
          <p:nvPr/>
        </p:nvPicPr>
        <p:blipFill>
          <a:blip r:embed="rId2"/>
          <a:stretch>
            <a:fillRect/>
          </a:stretch>
        </p:blipFill>
        <p:spPr>
          <a:xfrm>
            <a:off x="3836640" y="147809"/>
            <a:ext cx="7906853" cy="61540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endParaRPr lang="en-US"/>
          </a:p>
        </p:txBody>
      </p:sp>
      <p:sp>
        <p:nvSpPr>
          <p:cNvPr id="3" name="Content Placeholder 2"/>
          <p:cNvSpPr>
            <a:spLocks noGrp="1"/>
          </p:cNvSpPr>
          <p:nvPr>
            <p:ph idx="1"/>
          </p:nvPr>
        </p:nvSpPr>
        <p:spPr/>
        <p:txBody>
          <a:bodyPr/>
          <a:p>
            <a:endParaRPr lang="en-US"/>
          </a:p>
          <a:p>
            <a:endParaRPr lang="en-US"/>
          </a:p>
        </p:txBody>
      </p:sp>
      <p:sp>
        <p:nvSpPr>
          <p:cNvPr id="4" name="Footer Placeholder 3"/>
          <p:cNvSpPr>
            <a:spLocks noGrp="1"/>
          </p:cNvSpPr>
          <p:nvPr>
            <p:ph type="ftr" sz="quarter" idx="11"/>
          </p:nvPr>
        </p:nvSpPr>
        <p:spPr>
          <a:xfrm>
            <a:off x="3744595" y="-114935"/>
            <a:ext cx="4702175" cy="846455"/>
          </a:xfrm>
        </p:spPr>
        <p:txBody>
          <a:bodyPr/>
          <a:p>
            <a:r>
              <a:rPr lang="en-US" sz="4400">
                <a:latin typeface="Bell MT" panose="02020503060305020303" charset="0"/>
                <a:cs typeface="Bell MT" panose="02020503060305020303" charset="0"/>
              </a:rPr>
              <a:t>Project Planning :</a:t>
            </a:r>
            <a:r>
              <a:rPr lang="en-US" sz="4400"/>
              <a:t> </a:t>
            </a:r>
            <a:endParaRPr lang="en-US" sz="4400" dirty="0"/>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dirty="0"/>
          </a:p>
        </p:txBody>
      </p:sp>
      <p:sp>
        <p:nvSpPr>
          <p:cNvPr id="6" name="Text Box 5"/>
          <p:cNvSpPr txBox="1"/>
          <p:nvPr/>
        </p:nvSpPr>
        <p:spPr>
          <a:xfrm>
            <a:off x="5750560" y="559435"/>
            <a:ext cx="309880" cy="368300"/>
          </a:xfrm>
          <a:prstGeom prst="rect">
            <a:avLst/>
          </a:prstGeom>
          <a:noFill/>
        </p:spPr>
        <p:txBody>
          <a:bodyPr wrap="none" rtlCol="0">
            <a:spAutoFit/>
          </a:bodyPr>
          <a:p>
            <a:endParaRPr lang="en-US"/>
          </a:p>
        </p:txBody>
      </p:sp>
      <p:graphicFrame>
        <p:nvGraphicFramePr>
          <p:cNvPr id="8" name="Table 7"/>
          <p:cNvGraphicFramePr/>
          <p:nvPr/>
        </p:nvGraphicFramePr>
        <p:xfrm>
          <a:off x="3737610" y="927735"/>
          <a:ext cx="8194675" cy="5285105"/>
        </p:xfrm>
        <a:graphic>
          <a:graphicData uri="http://schemas.openxmlformats.org/drawingml/2006/table">
            <a:tbl>
              <a:tblPr firstRow="1" bandRow="1">
                <a:tableStyleId>{5C22544A-7EE6-4342-B048-85BDC9FD1C3A}</a:tableStyleId>
              </a:tblPr>
              <a:tblGrid>
                <a:gridCol w="805180"/>
                <a:gridCol w="4717415"/>
                <a:gridCol w="2672080"/>
              </a:tblGrid>
              <a:tr h="490220">
                <a:tc>
                  <a:txBody>
                    <a:bodyPr/>
                    <a:p>
                      <a:pPr>
                        <a:buNone/>
                      </a:pPr>
                      <a:r>
                        <a:rPr lang="en-US">
                          <a:solidFill>
                            <a:schemeClr val="tx1"/>
                          </a:solidFill>
                        </a:rPr>
                        <a:t>Sr.no</a:t>
                      </a:r>
                      <a:endParaRPr lang="en-US">
                        <a:solidFill>
                          <a:schemeClr val="tx1"/>
                        </a:solidFill>
                      </a:endParaRPr>
                    </a:p>
                  </a:txBody>
                  <a:tcPr/>
                </a:tc>
                <a:tc>
                  <a:txBody>
                    <a:bodyPr/>
                    <a:p>
                      <a:pPr>
                        <a:buNone/>
                      </a:pPr>
                      <a:r>
                        <a:rPr lang="en-US"/>
                        <a:t>                      </a:t>
                      </a:r>
                      <a:r>
                        <a:rPr lang="en-US">
                          <a:solidFill>
                            <a:schemeClr val="tx1"/>
                          </a:solidFill>
                        </a:rPr>
                        <a:t> Activity</a:t>
                      </a:r>
                      <a:endParaRPr lang="en-US">
                        <a:solidFill>
                          <a:schemeClr val="tx1"/>
                        </a:solidFill>
                      </a:endParaRPr>
                    </a:p>
                  </a:txBody>
                  <a:tcPr/>
                </a:tc>
                <a:tc>
                  <a:txBody>
                    <a:bodyPr/>
                    <a:p>
                      <a:pPr>
                        <a:buNone/>
                      </a:pPr>
                      <a:r>
                        <a:rPr lang="en-US">
                          <a:solidFill>
                            <a:schemeClr val="tx1"/>
                          </a:solidFill>
                        </a:rPr>
                        <a:t>Tentative Date</a:t>
                      </a:r>
                      <a:endParaRPr lang="en-US">
                        <a:solidFill>
                          <a:schemeClr val="tx1"/>
                        </a:solidFill>
                      </a:endParaRPr>
                    </a:p>
                  </a:txBody>
                  <a:tcPr/>
                </a:tc>
              </a:tr>
              <a:tr h="489585">
                <a:tc>
                  <a:txBody>
                    <a:bodyPr/>
                    <a:p>
                      <a:pPr>
                        <a:buNone/>
                      </a:pPr>
                      <a:r>
                        <a:rPr lang="en-US"/>
                        <a:t>1</a:t>
                      </a:r>
                      <a:endParaRPr lang="en-US"/>
                    </a:p>
                  </a:txBody>
                  <a:tcPr/>
                </a:tc>
                <a:tc>
                  <a:txBody>
                    <a:bodyPr/>
                    <a:p>
                      <a:pPr>
                        <a:buNone/>
                      </a:pPr>
                      <a:r>
                        <a:rPr lang="en-US"/>
                        <a:t>topic finalization</a:t>
                      </a:r>
                      <a:endParaRPr lang="en-US"/>
                    </a:p>
                  </a:txBody>
                  <a:tcPr/>
                </a:tc>
                <a:tc>
                  <a:txBody>
                    <a:bodyPr/>
                    <a:p>
                      <a:pPr>
                        <a:buNone/>
                      </a:pPr>
                      <a:r>
                        <a:rPr lang="en-US"/>
                        <a:t>3rd August 2022</a:t>
                      </a:r>
                      <a:endParaRPr lang="en-US"/>
                    </a:p>
                  </a:txBody>
                  <a:tcPr/>
                </a:tc>
              </a:tr>
              <a:tr h="490220">
                <a:tc>
                  <a:txBody>
                    <a:bodyPr/>
                    <a:p>
                      <a:pPr>
                        <a:buNone/>
                      </a:pPr>
                      <a:r>
                        <a:rPr lang="en-US"/>
                        <a:t>2</a:t>
                      </a:r>
                      <a:endParaRPr lang="en-US"/>
                    </a:p>
                  </a:txBody>
                  <a:tcPr/>
                </a:tc>
                <a:tc>
                  <a:txBody>
                    <a:bodyPr/>
                    <a:p>
                      <a:pPr>
                        <a:buNone/>
                      </a:pPr>
                      <a:r>
                        <a:rPr lang="en-US"/>
                        <a:t>Literature review</a:t>
                      </a:r>
                      <a:endParaRPr lang="en-US"/>
                    </a:p>
                  </a:txBody>
                  <a:tcPr/>
                </a:tc>
                <a:tc>
                  <a:txBody>
                    <a:bodyPr/>
                    <a:p>
                      <a:pPr>
                        <a:buNone/>
                      </a:pPr>
                      <a:r>
                        <a:rPr lang="en-US"/>
                        <a:t>18th August 2022</a:t>
                      </a:r>
                      <a:endParaRPr lang="en-US"/>
                    </a:p>
                  </a:txBody>
                  <a:tcPr/>
                </a:tc>
              </a:tr>
              <a:tr h="490220">
                <a:tc>
                  <a:txBody>
                    <a:bodyPr/>
                    <a:p>
                      <a:pPr>
                        <a:buNone/>
                      </a:pPr>
                      <a:r>
                        <a:rPr lang="en-US"/>
                        <a:t>3</a:t>
                      </a:r>
                      <a:endParaRPr lang="en-US"/>
                    </a:p>
                  </a:txBody>
                  <a:tcPr/>
                </a:tc>
                <a:tc>
                  <a:txBody>
                    <a:bodyPr/>
                    <a:p>
                      <a:pPr>
                        <a:buNone/>
                      </a:pPr>
                      <a:r>
                        <a:rPr lang="en-US"/>
                        <a:t>Finalization of aim and Objectives </a:t>
                      </a:r>
                      <a:endParaRPr lang="en-US"/>
                    </a:p>
                  </a:txBody>
                  <a:tcPr/>
                </a:tc>
                <a:tc>
                  <a:txBody>
                    <a:bodyPr/>
                    <a:p>
                      <a:pPr>
                        <a:buNone/>
                      </a:pPr>
                      <a:r>
                        <a:rPr lang="en-US"/>
                        <a:t>29th August 2022</a:t>
                      </a:r>
                      <a:endParaRPr lang="en-US"/>
                    </a:p>
                  </a:txBody>
                  <a:tcPr/>
                </a:tc>
              </a:tr>
              <a:tr h="640080">
                <a:tc>
                  <a:txBody>
                    <a:bodyPr/>
                    <a:p>
                      <a:pPr>
                        <a:buNone/>
                      </a:pPr>
                      <a:r>
                        <a:rPr lang="en-US"/>
                        <a:t>4</a:t>
                      </a:r>
                      <a:endParaRPr lang="en-US"/>
                    </a:p>
                  </a:txBody>
                  <a:tcPr/>
                </a:tc>
                <a:tc>
                  <a:txBody>
                    <a:bodyPr/>
                    <a:p>
                      <a:pPr>
                        <a:buNone/>
                      </a:pPr>
                      <a:r>
                        <a:rPr lang="en-US"/>
                        <a:t>Block Diagram</a:t>
                      </a:r>
                      <a:endParaRPr lang="en-US"/>
                    </a:p>
                  </a:txBody>
                  <a:tcPr/>
                </a:tc>
                <a:tc>
                  <a:txBody>
                    <a:bodyPr/>
                    <a:p>
                      <a:pPr>
                        <a:buNone/>
                      </a:pPr>
                      <a:r>
                        <a:rPr lang="en-US"/>
                        <a:t>7th September 2022</a:t>
                      </a:r>
                      <a:endParaRPr lang="en-US"/>
                    </a:p>
                  </a:txBody>
                  <a:tcPr/>
                </a:tc>
              </a:tr>
              <a:tr h="914400">
                <a:tc>
                  <a:txBody>
                    <a:bodyPr/>
                    <a:p>
                      <a:pPr>
                        <a:buNone/>
                      </a:pPr>
                      <a:r>
                        <a:rPr lang="en-US"/>
                        <a:t>5</a:t>
                      </a:r>
                      <a:endParaRPr lang="en-US"/>
                    </a:p>
                  </a:txBody>
                  <a:tcPr/>
                </a:tc>
                <a:tc>
                  <a:txBody>
                    <a:bodyPr/>
                    <a:p>
                      <a:pPr>
                        <a:buNone/>
                      </a:pPr>
                      <a:r>
                        <a:rPr lang="en-US"/>
                        <a:t>Finalization of specifications</a:t>
                      </a:r>
                      <a:endParaRPr lang="en-US"/>
                    </a:p>
                  </a:txBody>
                  <a:tcPr/>
                </a:tc>
                <a:tc>
                  <a:txBody>
                    <a:bodyPr/>
                    <a:p>
                      <a:pPr>
                        <a:buNone/>
                      </a:pPr>
                      <a:r>
                        <a:rPr lang="en-US" sz="1800">
                          <a:sym typeface="+mn-ea"/>
                        </a:rPr>
                        <a:t>20th September 2022</a:t>
                      </a:r>
                      <a:endParaRPr lang="en-US" sz="1800"/>
                    </a:p>
                    <a:p>
                      <a:pPr>
                        <a:buNone/>
                      </a:pPr>
                      <a:endParaRPr lang="en-US"/>
                    </a:p>
                  </a:txBody>
                  <a:tcPr/>
                </a:tc>
              </a:tr>
              <a:tr h="490220">
                <a:tc>
                  <a:txBody>
                    <a:bodyPr/>
                    <a:p>
                      <a:pPr>
                        <a:buNone/>
                      </a:pPr>
                      <a:r>
                        <a:rPr lang="en-US"/>
                        <a:t>6</a:t>
                      </a:r>
                      <a:endParaRPr lang="en-US"/>
                    </a:p>
                  </a:txBody>
                  <a:tcPr/>
                </a:tc>
                <a:tc>
                  <a:txBody>
                    <a:bodyPr/>
                    <a:p>
                      <a:pPr>
                        <a:buNone/>
                      </a:pPr>
                      <a:r>
                        <a:rPr lang="en-US"/>
                        <a:t>Finalization of methodology</a:t>
                      </a:r>
                      <a:endParaRPr lang="en-US"/>
                    </a:p>
                  </a:txBody>
                  <a:tcPr/>
                </a:tc>
                <a:tc>
                  <a:txBody>
                    <a:bodyPr/>
                    <a:p>
                      <a:pPr>
                        <a:buNone/>
                      </a:pPr>
                      <a:r>
                        <a:rPr lang="en-US" sz="1800">
                          <a:sym typeface="+mn-ea"/>
                        </a:rPr>
                        <a:t>4th October 2022</a:t>
                      </a:r>
                      <a:endParaRPr lang="en-US"/>
                    </a:p>
                  </a:txBody>
                  <a:tcPr/>
                </a:tc>
              </a:tr>
              <a:tr h="640080">
                <a:tc>
                  <a:txBody>
                    <a:bodyPr/>
                    <a:p>
                      <a:pPr>
                        <a:buNone/>
                      </a:pPr>
                      <a:r>
                        <a:rPr lang="en-US"/>
                        <a:t>7</a:t>
                      </a:r>
                      <a:endParaRPr lang="en-US"/>
                    </a:p>
                  </a:txBody>
                  <a:tcPr/>
                </a:tc>
                <a:tc>
                  <a:txBody>
                    <a:bodyPr/>
                    <a:p>
                      <a:pPr>
                        <a:buNone/>
                      </a:pPr>
                      <a:r>
                        <a:rPr lang="en-US"/>
                        <a:t>Implementation various ML algorithm for prediction</a:t>
                      </a:r>
                      <a:endParaRPr lang="en-US"/>
                    </a:p>
                  </a:txBody>
                  <a:tcPr/>
                </a:tc>
                <a:tc>
                  <a:txBody>
                    <a:bodyPr/>
                    <a:p>
                      <a:pPr>
                        <a:buNone/>
                      </a:pPr>
                      <a:r>
                        <a:rPr lang="en-US" sz="1800">
                          <a:sym typeface="+mn-ea"/>
                        </a:rPr>
                        <a:t>24th October 2022</a:t>
                      </a:r>
                      <a:endParaRPr lang="en-US"/>
                    </a:p>
                  </a:txBody>
                  <a:tcPr/>
                </a:tc>
              </a:tr>
              <a:tr h="640080">
                <a:tc>
                  <a:txBody>
                    <a:bodyPr/>
                    <a:p>
                      <a:pPr>
                        <a:buNone/>
                      </a:pPr>
                      <a:r>
                        <a:rPr lang="en-US"/>
                        <a:t>8</a:t>
                      </a:r>
                      <a:endParaRPr lang="en-US"/>
                    </a:p>
                  </a:txBody>
                  <a:tcPr/>
                </a:tc>
                <a:tc>
                  <a:txBody>
                    <a:bodyPr/>
                    <a:p>
                      <a:pPr>
                        <a:buNone/>
                      </a:pPr>
                      <a:r>
                        <a:rPr lang="en-US"/>
                        <a:t>Implementation of LSTM model</a:t>
                      </a:r>
                      <a:endParaRPr lang="en-US"/>
                    </a:p>
                  </a:txBody>
                  <a:tcPr/>
                </a:tc>
                <a:tc>
                  <a:txBody>
                    <a:bodyPr/>
                    <a:p>
                      <a:pPr>
                        <a:buNone/>
                      </a:pPr>
                      <a:r>
                        <a:rPr lang="en-US"/>
                        <a:t>12th NOvember 2022</a:t>
                      </a:r>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endParaRPr lang="en-US" dirty="0"/>
          </a:p>
        </p:txBody>
      </p:sp>
      <p:sp>
        <p:nvSpPr>
          <p:cNvPr id="4" name="Footer Placeholder 3"/>
          <p:cNvSpPr>
            <a:spLocks noGrp="1"/>
          </p:cNvSpPr>
          <p:nvPr>
            <p:ph type="ftr" sz="quarter" idx="13"/>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 name="Content Placeholder 2"/>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endParaRPr lang="en-US" dirty="0"/>
          </a:p>
          <a:p>
            <a:endParaRPr lang="en-US" dirty="0"/>
          </a:p>
        </p:txBody>
      </p:sp>
      <p:pic>
        <p:nvPicPr>
          <p:cNvPr id="7" name="Picture 6"/>
          <p:cNvPicPr>
            <a:picLocks noChangeAspect="1"/>
          </p:cNvPicPr>
          <p:nvPr/>
        </p:nvPicPr>
        <p:blipFill>
          <a:blip r:embed="rId1"/>
          <a:stretch>
            <a:fillRect/>
          </a:stretch>
        </p:blipFill>
        <p:spPr>
          <a:xfrm>
            <a:off x="520364" y="457200"/>
            <a:ext cx="7291985" cy="60678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ctrTitle"/>
          </p:nvPr>
        </p:nvSpPr>
        <p:spPr/>
        <p:txBody>
          <a:bodyPr/>
          <a:p>
            <a:br>
              <a:rPr lang="en-US"/>
            </a:br>
            <a:endParaRPr lang="en-US"/>
          </a:p>
        </p:txBody>
      </p:sp>
      <p:sp>
        <p:nvSpPr>
          <p:cNvPr id="3" name="Subtitle 2"/>
          <p:cNvSpPr>
            <a:spLocks noGrp="1"/>
          </p:cNvSpPr>
          <p:nvPr>
            <p:ph type="subTitle" idx="1"/>
          </p:nvPr>
        </p:nvSpPr>
        <p:spPr/>
        <p:txBody>
          <a:bodyPr/>
          <a:p>
            <a:endParaRPr lang="en-US"/>
          </a:p>
          <a:p>
            <a:endParaRPr lang="en-US"/>
          </a:p>
        </p:txBody>
      </p:sp>
      <p:pic>
        <p:nvPicPr>
          <p:cNvPr id="6" name="Picture 5"/>
          <p:cNvPicPr>
            <a:picLocks noChangeAspect="1"/>
          </p:cNvPicPr>
          <p:nvPr/>
        </p:nvPicPr>
        <p:blipFill>
          <a:blip r:embed="rId1"/>
          <a:stretch>
            <a:fillRect/>
          </a:stretch>
        </p:blipFill>
        <p:spPr>
          <a:xfrm>
            <a:off x="1593215" y="-29210"/>
            <a:ext cx="7195820" cy="6917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p:txBody>
          <a:bodyPr/>
          <a:p>
            <a:br>
              <a:rPr lang="en-US"/>
            </a:br>
            <a:endParaRPr lang="en-US"/>
          </a:p>
        </p:txBody>
      </p:sp>
      <p:sp>
        <p:nvSpPr>
          <p:cNvPr id="3" name="Content Placeholder 2"/>
          <p:cNvSpPr>
            <a:spLocks noGrp="1"/>
          </p:cNvSpPr>
          <p:nvPr>
            <p:ph sz="half" idx="2"/>
          </p:nvPr>
        </p:nvSpPr>
        <p:spPr/>
        <p:txBody>
          <a:bodyPr/>
          <a:p>
            <a:endParaRPr lang="en-US"/>
          </a:p>
          <a:p>
            <a:endParaRPr lang="en-US"/>
          </a:p>
        </p:txBody>
      </p:sp>
      <p:pic>
        <p:nvPicPr>
          <p:cNvPr id="4" name="Content Placeholder 3"/>
          <p:cNvPicPr>
            <a:picLocks noChangeAspect="1"/>
          </p:cNvPicPr>
          <p:nvPr>
            <p:ph sz="quarter" idx="4"/>
          </p:nvPr>
        </p:nvPicPr>
        <p:blipFill>
          <a:blip r:embed="rId1"/>
          <a:stretch>
            <a:fillRect/>
          </a:stretch>
        </p:blipFill>
        <p:spPr>
          <a:xfrm>
            <a:off x="2357755" y="-426085"/>
            <a:ext cx="6694170" cy="7216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US" dirty="0"/>
          </a:p>
        </p:txBody>
      </p:sp>
      <p:sp>
        <p:nvSpPr>
          <p:cNvPr id="5" name="Subtitle 4"/>
          <p:cNvSpPr>
            <a:spLocks noGrp="1"/>
          </p:cNvSpPr>
          <p:nvPr>
            <p:ph type="subTitle" idx="1"/>
          </p:nvPr>
        </p:nvSpPr>
        <p:spPr/>
        <p:txBody>
          <a:bodyPr/>
          <a:lstStyle/>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endParaRPr lang="en-US"/>
          </a:p>
        </p:txBody>
      </p:sp>
      <p:sp>
        <p:nvSpPr>
          <p:cNvPr id="3" name="Content Placeholder 2"/>
          <p:cNvSpPr>
            <a:spLocks noGrp="1"/>
          </p:cNvSpPr>
          <p:nvPr>
            <p:ph sz="half" idx="2"/>
          </p:nvPr>
        </p:nvSpPr>
        <p:spPr/>
        <p:txBody>
          <a:bodyPr/>
          <a:p>
            <a:endParaRPr lang="en-US"/>
          </a:p>
          <a:p>
            <a:endParaRPr lang="en-US"/>
          </a:p>
        </p:txBody>
      </p:sp>
      <p:sp>
        <p:nvSpPr>
          <p:cNvPr id="5" name="Content Placeholder 4"/>
          <p:cNvSpPr/>
          <p:nvPr>
            <p:ph sz="quarter" idx="4"/>
          </p:nvPr>
        </p:nvSpPr>
        <p:spPr/>
        <p:txBody>
          <a:bodyPr/>
          <a:p>
            <a:endParaRPr lang="en-US"/>
          </a:p>
          <a:p>
            <a:endParaRPr lang="en-US"/>
          </a:p>
        </p:txBody>
      </p:sp>
      <p:pic>
        <p:nvPicPr>
          <p:cNvPr id="6" name="Picture 5"/>
          <p:cNvPicPr>
            <a:picLocks noChangeAspect="1"/>
          </p:cNvPicPr>
          <p:nvPr/>
        </p:nvPicPr>
        <p:blipFill>
          <a:blip r:embed="rId1"/>
          <a:stretch>
            <a:fillRect/>
          </a:stretch>
        </p:blipFill>
        <p:spPr>
          <a:xfrm>
            <a:off x="4283075" y="-363220"/>
            <a:ext cx="6379210" cy="75482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544" y="998472"/>
            <a:ext cx="6766560" cy="768096"/>
          </a:xfrm>
        </p:spPr>
        <p:txBody>
          <a:bodyPr/>
          <a:lstStyle/>
          <a:p>
            <a:r>
              <a:rPr lang="en-US" dirty="0">
                <a:latin typeface="+mn-lt"/>
              </a:rPr>
              <a:t>Introduction:</a:t>
            </a:r>
            <a:endParaRPr lang="en-US" dirty="0">
              <a:latin typeface="+mn-lt"/>
            </a:endParaRPr>
          </a:p>
        </p:txBody>
      </p:sp>
      <p:sp>
        <p:nvSpPr>
          <p:cNvPr id="3" name="Content Placeholder 2"/>
          <p:cNvSpPr>
            <a:spLocks noGrp="1"/>
          </p:cNvSpPr>
          <p:nvPr>
            <p:ph idx="1"/>
          </p:nvPr>
        </p:nvSpPr>
        <p:spPr>
          <a:xfrm>
            <a:off x="3648710" y="2388235"/>
            <a:ext cx="7489190" cy="4364355"/>
          </a:xfrm>
        </p:spPr>
        <p:txBody>
          <a:bodyPr/>
          <a:lstStyle/>
          <a:p>
            <a:r>
              <a:rPr lang="en-US" sz="1600" dirty="0">
                <a:latin typeface="Arial" panose="020B0604020202020204" pitchFamily="34" charset="0"/>
                <a:cs typeface="Arial" panose="020B0604020202020204" pitchFamily="34" charset="0"/>
              </a:rPr>
              <a:t>Hand hygiene compliance by workers is extremely important in healthcare settings like hospitals and clinics. The quality of each episode of hand washes is also important, therefore World Health Organization has given some standard guidelines for proper hand wash. According to the guidelines, proper hand washing procedure comprises of different ways of rubbing the hands to ensure that no area of the hands is missing. </a:t>
            </a:r>
            <a:br>
              <a:rPr lang="en-IN"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 hospitals, before operation a staff present with doctors does not follow proper handwash guidelines, hence every year millions of lives are threatened by Surgical Site Infections (SSI). These infections would contribute to the spread of antibiotic resistance.</a:t>
            </a:r>
            <a:br>
              <a:rPr lang="en-IN"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We build an automated smart handwash system to avoid the Surgical Site Infections and reduce the lives threaten infections by monitoring the different handwash techniques provided by the World Health Organization. By maintaining the proper database it will be easy for Hospital Infection Control Committee to monitor the individual person.</a:t>
            </a:r>
            <a:br>
              <a:rPr lang="en-IN" sz="1600" dirty="0">
                <a:latin typeface="Arial" panose="020B0604020202020204" pitchFamily="34" charset="0"/>
                <a:cs typeface="Arial" panose="020B0604020202020204" pitchFamily="34" charset="0"/>
              </a:rPr>
            </a:br>
            <a:br>
              <a:rPr lang="en-IN"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
        <p:nvSpPr>
          <p:cNvPr id="15" name="Slide Number Placeholder 1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endParaRPr lang="en-US"/>
          </a:p>
        </p:txBody>
      </p:sp>
      <p:sp>
        <p:nvSpPr>
          <p:cNvPr id="3" name="Content Placeholder 2"/>
          <p:cNvSpPr>
            <a:spLocks noGrp="1"/>
          </p:cNvSpPr>
          <p:nvPr>
            <p:ph sz="half" idx="2"/>
          </p:nvPr>
        </p:nvSpPr>
        <p:spPr/>
        <p:txBody>
          <a:bodyPr/>
          <a:p>
            <a:r>
              <a:rPr lang="en-US"/>
              <a:t> </a:t>
            </a:r>
            <a:endParaRPr lang="en-US"/>
          </a:p>
          <a:p>
            <a:endParaRPr lang="en-US"/>
          </a:p>
          <a:p>
            <a:endParaRPr lang="en-US"/>
          </a:p>
          <a:p>
            <a:endParaRPr lang="en-US"/>
          </a:p>
        </p:txBody>
      </p:sp>
      <p:sp>
        <p:nvSpPr>
          <p:cNvPr id="4" name="Footer Placeholder 3"/>
          <p:cNvSpPr>
            <a:spLocks noGrp="1"/>
          </p:cNvSpPr>
          <p:nvPr>
            <p:ph type="ftr" sz="quarter" idx="11"/>
          </p:nvPr>
        </p:nvSpPr>
        <p:spPr>
          <a:xfrm>
            <a:off x="3319907" y="182880"/>
            <a:ext cx="3200400" cy="274320"/>
          </a:xfrm>
        </p:spPr>
        <p:txBody>
          <a:bodyPr/>
          <a:p>
            <a:endParaRPr lang="en-US" dirty="0"/>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dirty="0"/>
          </a:p>
        </p:txBody>
      </p:sp>
      <p:pic>
        <p:nvPicPr>
          <p:cNvPr id="7" name="Picture 6"/>
          <p:cNvPicPr>
            <a:picLocks noChangeAspect="1"/>
          </p:cNvPicPr>
          <p:nvPr/>
        </p:nvPicPr>
        <p:blipFill>
          <a:blip r:embed="rId1"/>
          <a:stretch>
            <a:fillRect/>
          </a:stretch>
        </p:blipFill>
        <p:spPr>
          <a:xfrm>
            <a:off x="3931920" y="2324735"/>
            <a:ext cx="7355205" cy="4442460"/>
          </a:xfrm>
          <a:prstGeom prst="rect">
            <a:avLst/>
          </a:prstGeom>
        </p:spPr>
      </p:pic>
      <p:sp>
        <p:nvSpPr>
          <p:cNvPr id="14" name="Content Placeholder 13"/>
          <p:cNvSpPr/>
          <p:nvPr>
            <p:ph sz="quarter" idx="4"/>
          </p:nvPr>
        </p:nvSpPr>
        <p:spPr/>
        <p:txBody>
          <a:bodyPr/>
          <a:p>
            <a:endParaRPr lang="en-US"/>
          </a:p>
          <a:p>
            <a:endParaRPr lang="en-US"/>
          </a:p>
        </p:txBody>
      </p:sp>
      <p:pic>
        <p:nvPicPr>
          <p:cNvPr id="15" name="Picture 14"/>
          <p:cNvPicPr>
            <a:picLocks noChangeAspect="1"/>
          </p:cNvPicPr>
          <p:nvPr/>
        </p:nvPicPr>
        <p:blipFill>
          <a:blip r:embed="rId2"/>
          <a:stretch>
            <a:fillRect/>
          </a:stretch>
        </p:blipFill>
        <p:spPr>
          <a:xfrm>
            <a:off x="3768090" y="-229870"/>
            <a:ext cx="7519035" cy="26403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736" y="1209040"/>
            <a:ext cx="8062256" cy="768096"/>
          </a:xfrm>
        </p:spPr>
        <p:txBody>
          <a:bodyPr/>
          <a:lstStyle/>
          <a:p>
            <a:r>
              <a:rPr lang="en-US" dirty="0">
                <a:latin typeface="Agency FB" panose="020B0503020202020204" pitchFamily="34" charset="0"/>
              </a:rPr>
              <a:t>Problem statement:</a:t>
            </a:r>
            <a:endParaRPr lang="en-IN" dirty="0">
              <a:latin typeface="Agency FB" panose="020B0503020202020204" pitchFamily="34" charset="0"/>
            </a:endParaRPr>
          </a:p>
        </p:txBody>
      </p:sp>
      <p:sp>
        <p:nvSpPr>
          <p:cNvPr id="3" name="Content Placeholder 2"/>
          <p:cNvSpPr>
            <a:spLocks noGrp="1"/>
          </p:cNvSpPr>
          <p:nvPr>
            <p:ph idx="1"/>
          </p:nvPr>
        </p:nvSpPr>
        <p:spPr>
          <a:xfrm>
            <a:off x="3771766" y="2308352"/>
            <a:ext cx="7173601" cy="2700528"/>
          </a:xfrm>
        </p:spPr>
        <p:txBody>
          <a:bodyPr/>
          <a:lstStyle/>
          <a:p>
            <a:endParaRPr lang="en-US" dirty="0"/>
          </a:p>
          <a:p>
            <a:pPr algn="just"/>
            <a:r>
              <a:rPr lang="en-US" sz="2000" dirty="0">
                <a:latin typeface="Times New Roman" panose="02020603050405020304" pitchFamily="18" charset="0"/>
                <a:cs typeface="Times New Roman" panose="02020603050405020304" pitchFamily="18" charset="0"/>
              </a:rPr>
              <a:t>Every year, millions of lives are threatened by surgical site infections (SSI). These infections would contribute to the spread of antibiotic resistance. Acc. To World Health Organization (W. H. O.) minimum 3 minutes are necessary to wash the hands properly to avoid the S. S. I.</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rural areas and in government hospitals due to lack of facilities doctors and staff ignores the hand hygiene which leads to the increase in the S. S. I.</a:t>
            </a:r>
            <a:endParaRPr lang="en-US" sz="2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3513" y="215284"/>
            <a:ext cx="3548479" cy="23017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610" y="518867"/>
            <a:ext cx="5693664" cy="768096"/>
          </a:xfrm>
        </p:spPr>
        <p:txBody>
          <a:bodyPr/>
          <a:lstStyle/>
          <a:p>
            <a:r>
              <a:rPr lang="en-US" sz="4400" b="1" dirty="0">
                <a:solidFill>
                  <a:schemeClr val="accent6"/>
                </a:solidFill>
                <a:latin typeface="Arial Black" panose="020B0A04020102020204" pitchFamily="34" charset="0"/>
                <a:ea typeface="Arial Regular" pitchFamily="34" charset="-122"/>
                <a:cs typeface="Arial Black" panose="020B0A04020102020204" pitchFamily="34" charset="0"/>
              </a:rPr>
              <a:t>Objective </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TextBox 3"/>
          <p:cNvSpPr txBox="1"/>
          <p:nvPr/>
        </p:nvSpPr>
        <p:spPr>
          <a:xfrm>
            <a:off x="673992" y="179485"/>
            <a:ext cx="781235" cy="1323439"/>
          </a:xfrm>
          <a:prstGeom prst="rect">
            <a:avLst/>
          </a:prstGeom>
          <a:noFill/>
        </p:spPr>
        <p:txBody>
          <a:bodyPr wrap="square" rtlCol="0">
            <a:spAutoFit/>
          </a:bodyPr>
          <a:lstStyle/>
          <a:p>
            <a:r>
              <a:rPr lang="en-US" sz="8000" dirty="0"/>
              <a:t>“</a:t>
            </a:r>
            <a:endParaRPr lang="en-IN" sz="8000" dirty="0"/>
          </a:p>
        </p:txBody>
      </p:sp>
      <p:sp>
        <p:nvSpPr>
          <p:cNvPr id="7" name="TextBox 6"/>
          <p:cNvSpPr txBox="1"/>
          <p:nvPr/>
        </p:nvSpPr>
        <p:spPr>
          <a:xfrm>
            <a:off x="4625266" y="302750"/>
            <a:ext cx="1142260" cy="1200329"/>
          </a:xfrm>
          <a:prstGeom prst="rect">
            <a:avLst/>
          </a:prstGeom>
          <a:noFill/>
        </p:spPr>
        <p:txBody>
          <a:bodyPr wrap="square" rtlCol="0">
            <a:spAutoFit/>
          </a:bodyPr>
          <a:lstStyle/>
          <a:p>
            <a:r>
              <a:rPr lang="en-US" sz="7200" dirty="0"/>
              <a:t>,,</a:t>
            </a:r>
            <a:endParaRPr lang="en-IN" sz="7200" dirty="0"/>
          </a:p>
        </p:txBody>
      </p:sp>
      <p:pic>
        <p:nvPicPr>
          <p:cNvPr id="8" name="Picture 7"/>
          <p:cNvPicPr>
            <a:picLocks noChangeAspect="1"/>
          </p:cNvPicPr>
          <p:nvPr/>
        </p:nvPicPr>
        <p:blipFill>
          <a:blip r:embed="rId1"/>
          <a:stretch>
            <a:fillRect/>
          </a:stretch>
        </p:blipFill>
        <p:spPr>
          <a:xfrm>
            <a:off x="-190299" y="1719041"/>
            <a:ext cx="7802064" cy="47155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IN" dirty="0"/>
          </a:p>
        </p:txBody>
      </p:sp>
      <p:sp>
        <p:nvSpPr>
          <p:cNvPr id="3" name="Text Placeholder 2"/>
          <p:cNvSpPr>
            <a:spLocks noGrp="1"/>
          </p:cNvSpPr>
          <p:nvPr>
            <p:ph type="body" sz="quarter" idx="15"/>
          </p:nvPr>
        </p:nvSpPr>
        <p:spPr/>
        <p:txBody>
          <a:bodyPr/>
          <a:lstStyle/>
          <a:p>
            <a:endParaRPr lang="en-US" dirty="0"/>
          </a:p>
          <a:p>
            <a:endParaRPr lang="en-IN" dirty="0"/>
          </a:p>
        </p:txBody>
      </p:sp>
      <p:sp>
        <p:nvSpPr>
          <p:cNvPr id="4" name="Text Placeholder 3"/>
          <p:cNvSpPr>
            <a:spLocks noGrp="1"/>
          </p:cNvSpPr>
          <p:nvPr>
            <p:ph type="body" sz="quarter" idx="13"/>
          </p:nvPr>
        </p:nvSpPr>
        <p:spPr/>
        <p:txBody>
          <a:bodyPr/>
          <a:lstStyle/>
          <a:p>
            <a:br>
              <a:rPr lang="en-US" dirty="0"/>
            </a:br>
            <a:endParaRPr lang="en-IN" dirty="0"/>
          </a:p>
        </p:txBody>
      </p:sp>
      <p:sp>
        <p:nvSpPr>
          <p:cNvPr id="5" name="Text Placeholder 4"/>
          <p:cNvSpPr>
            <a:spLocks noGrp="1"/>
          </p:cNvSpPr>
          <p:nvPr>
            <p:ph type="body" sz="quarter" idx="14"/>
          </p:nvPr>
        </p:nvSpPr>
        <p:spPr/>
        <p:txBody>
          <a:bodyPr/>
          <a:lstStyle/>
          <a:p>
            <a:endParaRPr lang="en-US" dirty="0"/>
          </a:p>
          <a:p>
            <a:endParaRPr lang="en-IN"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78027" y="221542"/>
            <a:ext cx="6537872" cy="5976003"/>
          </a:xfrm>
          <a:prstGeom prst="rect">
            <a:avLst/>
          </a:prstGeom>
        </p:spPr>
      </p:pic>
      <p:sp>
        <p:nvSpPr>
          <p:cNvPr id="8" name="TextBox 7"/>
          <p:cNvSpPr txBox="1"/>
          <p:nvPr/>
        </p:nvSpPr>
        <p:spPr>
          <a:xfrm>
            <a:off x="4981851" y="452760"/>
            <a:ext cx="2315593" cy="369332"/>
          </a:xfrm>
          <a:prstGeom prst="rect">
            <a:avLst/>
          </a:prstGeom>
          <a:noFill/>
        </p:spPr>
        <p:txBody>
          <a:bodyPr wrap="square" rtlCol="0">
            <a:spAutoFit/>
          </a:bodyPr>
          <a:lstStyle/>
          <a:p>
            <a:r>
              <a:rPr lang="en-US" dirty="0">
                <a:latin typeface="Arial Rounded MT Bold" panose="020F0704030504030204" pitchFamily="34" charset="0"/>
                <a:cs typeface="Arial Black" panose="020B0A04020102020204" pitchFamily="34" charset="0"/>
              </a:rPr>
              <a:t>System Overview :</a:t>
            </a:r>
            <a:endParaRPr lang="en-IN" dirty="0">
              <a:latin typeface="Arial Rounded MT Bold" panose="020F07040305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223" y="217213"/>
            <a:ext cx="10302625" cy="833261"/>
          </a:xfrm>
        </p:spPr>
        <p:txBody>
          <a:bodyPr>
            <a:normAutofit fontScale="90000"/>
          </a:bodyPr>
          <a:lstStyle/>
          <a:p>
            <a:r>
              <a:rPr lang="en-US" dirty="0"/>
              <a:t>HARDWARE </a:t>
            </a:r>
            <a:r>
              <a:rPr lang="en-US" dirty="0" err="1"/>
              <a:t>SPECiFICATIONS</a:t>
            </a:r>
            <a:br>
              <a:rPr lang="en-US" dirty="0"/>
            </a:br>
            <a:endParaRPr lang="en-IN" dirty="0"/>
          </a:p>
        </p:txBody>
      </p:sp>
      <p:sp>
        <p:nvSpPr>
          <p:cNvPr id="3" name="Slide Number Placeholder 2"/>
          <p:cNvSpPr>
            <a:spLocks noGrp="1"/>
          </p:cNvSpPr>
          <p:nvPr>
            <p:ph type="sldNum" sz="quarter" idx="12"/>
          </p:nvPr>
        </p:nvSpPr>
        <p:spPr/>
        <p:txBody>
          <a:bodyPr/>
          <a:lstStyle/>
          <a:p>
            <a:fld id="{48F63A3B-78C7-47BE-AE5E-E10140E04643}" type="slidenum">
              <a:rPr lang="en-US" smtClean="0"/>
            </a:fld>
            <a:endParaRPr lang="en-US" dirty="0"/>
          </a:p>
        </p:txBody>
      </p:sp>
      <p:graphicFrame>
        <p:nvGraphicFramePr>
          <p:cNvPr id="14" name="Table 13"/>
          <p:cNvGraphicFramePr>
            <a:graphicFrameLocks noGrp="1"/>
          </p:cNvGraphicFramePr>
          <p:nvPr/>
        </p:nvGraphicFramePr>
        <p:xfrm>
          <a:off x="2941210" y="2073800"/>
          <a:ext cx="8608638" cy="3860904"/>
        </p:xfrm>
        <a:graphic>
          <a:graphicData uri="http://schemas.openxmlformats.org/drawingml/2006/table">
            <a:tbl>
              <a:tblPr/>
              <a:tblGrid>
                <a:gridCol w="3443176"/>
                <a:gridCol w="5165462"/>
              </a:tblGrid>
              <a:tr h="321742">
                <a:tc>
                  <a:txBody>
                    <a:bodyPr/>
                    <a:lstStyle/>
                    <a:p>
                      <a:pPr marL="0" marR="0" algn="ctr" fontAlgn="ctr">
                        <a:spcBef>
                          <a:spcPts val="0"/>
                        </a:spcBef>
                        <a:spcAft>
                          <a:spcPts val="0"/>
                        </a:spcAft>
                      </a:pPr>
                      <a:r>
                        <a:rPr lang="en-IN" sz="1000" b="0" i="0" kern="0" spc="0" dirty="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Display(Inch)</a:t>
                      </a:r>
                      <a:endParaRPr lang="en-IN" sz="1000" b="0" dirty="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00" b="0" i="0" kern="0" spc="0">
                          <a:solidFill>
                            <a:srgbClr val="000000"/>
                          </a:solidFill>
                          <a:effectLst/>
                          <a:latin typeface="Georgia" panose="02040502050405020303" pitchFamily="18" charset="0"/>
                        </a:rPr>
                        <a:t>IPS Panel ST7789/1.3 Inch</a:t>
                      </a:r>
                      <a:endParaRPr lang="en-IN" sz="1000" b="0">
                        <a:effectLst/>
                        <a:latin typeface="Georgia" panose="02040502050405020303" pitchFamily="18" charset="0"/>
                      </a:endParaRPr>
                    </a:p>
                  </a:txBody>
                  <a:tcPr anchor="ctr">
                    <a:lnL>
                      <a:noFill/>
                    </a:lnL>
                    <a:lnR>
                      <a:noFill/>
                    </a:lnR>
                    <a:lnT>
                      <a:noFill/>
                    </a:lnT>
                    <a:lnB>
                      <a:noFill/>
                    </a:lnB>
                    <a:solidFill>
                      <a:srgbClr val="CBE2FF"/>
                    </a:solidFill>
                  </a:tcPr>
                </a:tc>
              </a:tr>
              <a:tr h="321742">
                <a:tc>
                  <a:txBody>
                    <a:bodyPr/>
                    <a:lstStyle/>
                    <a:p>
                      <a:pPr marL="0" marR="0" algn="ctr" fontAlgn="ctr">
                        <a:spcBef>
                          <a:spcPts val="0"/>
                        </a:spcBef>
                        <a:spcAft>
                          <a:spcPts val="0"/>
                        </a:spcAft>
                      </a:pPr>
                      <a:r>
                        <a:rPr lang="en-IN" sz="1000" b="0" i="0" kern="0" spc="0" dirty="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USB to TTL</a:t>
                      </a:r>
                      <a:endParaRPr lang="en-IN" sz="1000" b="0" dirty="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00" b="0" i="0" kern="0" spc="0" dirty="0">
                          <a:solidFill>
                            <a:srgbClr val="000000"/>
                          </a:solidFill>
                          <a:effectLst/>
                          <a:latin typeface="Georgia" panose="02040502050405020303" pitchFamily="18" charset="0"/>
                        </a:rPr>
                        <a:t>CP2104</a:t>
                      </a:r>
                      <a:endParaRPr lang="en-IN" sz="1000" b="0" dirty="0">
                        <a:effectLst/>
                        <a:latin typeface="Georgia" panose="02040502050405020303" pitchFamily="18" charset="0"/>
                      </a:endParaRPr>
                    </a:p>
                  </a:txBody>
                  <a:tcPr anchor="ctr">
                    <a:lnL>
                      <a:noFill/>
                    </a:lnL>
                    <a:lnR>
                      <a:noFill/>
                    </a:lnR>
                    <a:lnT>
                      <a:noFill/>
                    </a:lnT>
                    <a:lnB>
                      <a:noFill/>
                    </a:lnB>
                    <a:solidFill>
                      <a:srgbClr val="F5F5F5"/>
                    </a:solidFill>
                  </a:tcPr>
                </a:tc>
              </a:tr>
              <a:tr h="321742">
                <a:tc>
                  <a:txBody>
                    <a:bodyPr/>
                    <a:lstStyle/>
                    <a:p>
                      <a:pPr marL="0" marR="0" algn="ctr" fontAlgn="ctr">
                        <a:spcBef>
                          <a:spcPts val="0"/>
                        </a:spcBef>
                        <a:spcAft>
                          <a:spcPts val="0"/>
                        </a:spcAft>
                      </a:pPr>
                      <a:r>
                        <a:rPr lang="en-IN" sz="1000" b="0" i="0" kern="0" spc="0" dirty="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Working Voltage</a:t>
                      </a:r>
                      <a:endParaRPr lang="en-IN" sz="1000" b="0" dirty="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00" b="0" i="0" kern="0" spc="0">
                          <a:solidFill>
                            <a:srgbClr val="000000"/>
                          </a:solidFill>
                          <a:effectLst/>
                          <a:latin typeface="Georgia" panose="02040502050405020303" pitchFamily="18" charset="0"/>
                        </a:rPr>
                        <a:t>2.3~3.6V</a:t>
                      </a:r>
                      <a:endParaRPr lang="en-IN" sz="1000" b="0">
                        <a:effectLst/>
                        <a:latin typeface="Georgia" panose="02040502050405020303" pitchFamily="18" charset="0"/>
                      </a:endParaRPr>
                    </a:p>
                  </a:txBody>
                  <a:tcPr anchor="ctr">
                    <a:lnL>
                      <a:noFill/>
                    </a:lnL>
                    <a:lnR>
                      <a:noFill/>
                    </a:lnR>
                    <a:lnT>
                      <a:noFill/>
                    </a:lnT>
                    <a:lnB>
                      <a:noFill/>
                    </a:lnB>
                    <a:solidFill>
                      <a:srgbClr val="CBE2FF"/>
                    </a:solidFill>
                  </a:tcPr>
                </a:tc>
              </a:tr>
              <a:tr h="321742">
                <a:tc>
                  <a:txBody>
                    <a:bodyPr/>
                    <a:lstStyle/>
                    <a:p>
                      <a:pPr marL="0" marR="0" algn="ctr" fontAlgn="ctr">
                        <a:spcBef>
                          <a:spcPts val="0"/>
                        </a:spcBef>
                        <a:spcAft>
                          <a:spcPts val="0"/>
                        </a:spcAft>
                      </a:pPr>
                      <a:r>
                        <a:rPr lang="en-IN" sz="1000" b="0" i="0" kern="0" spc="0" dirty="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Working Current(mA)</a:t>
                      </a:r>
                      <a:endParaRPr lang="en-IN" sz="1000" b="0" dirty="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00" b="0" i="0" kern="0" spc="0">
                          <a:solidFill>
                            <a:srgbClr val="000000"/>
                          </a:solidFill>
                          <a:effectLst/>
                          <a:latin typeface="Georgia" panose="02040502050405020303" pitchFamily="18" charset="0"/>
                        </a:rPr>
                        <a:t>160mA</a:t>
                      </a:r>
                      <a:endParaRPr lang="en-IN" sz="1000" b="0">
                        <a:effectLst/>
                        <a:latin typeface="Georgia" panose="02040502050405020303" pitchFamily="18" charset="0"/>
                      </a:endParaRPr>
                    </a:p>
                  </a:txBody>
                  <a:tcPr anchor="ctr">
                    <a:lnL>
                      <a:noFill/>
                    </a:lnL>
                    <a:lnR>
                      <a:noFill/>
                    </a:lnR>
                    <a:lnT>
                      <a:noFill/>
                    </a:lnT>
                    <a:lnB>
                      <a:noFill/>
                    </a:lnB>
                    <a:solidFill>
                      <a:srgbClr val="F5F5F5"/>
                    </a:solidFill>
                  </a:tcPr>
                </a:tc>
              </a:tr>
              <a:tr h="321742">
                <a:tc>
                  <a:txBody>
                    <a:bodyPr/>
                    <a:lstStyle/>
                    <a:p>
                      <a:pPr marL="0" marR="0" algn="ctr" fontAlgn="ctr">
                        <a:spcBef>
                          <a:spcPts val="0"/>
                        </a:spcBef>
                        <a:spcAft>
                          <a:spcPts val="0"/>
                        </a:spcAft>
                      </a:pPr>
                      <a:r>
                        <a:rPr lang="en-IN" sz="1000" b="0" i="0" kern="0" spc="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Power Supply</a:t>
                      </a:r>
                      <a:endParaRPr lang="en-IN" sz="1000" b="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00" b="0" i="0" kern="0" spc="0">
                          <a:solidFill>
                            <a:srgbClr val="000000"/>
                          </a:solidFill>
                          <a:effectLst/>
                          <a:latin typeface="Georgia" panose="02040502050405020303" pitchFamily="18" charset="0"/>
                        </a:rPr>
                        <a:t>USB 5V/1A</a:t>
                      </a:r>
                      <a:endParaRPr lang="en-IN" sz="1000" b="0">
                        <a:effectLst/>
                        <a:latin typeface="Georgia" panose="02040502050405020303" pitchFamily="18" charset="0"/>
                      </a:endParaRPr>
                    </a:p>
                  </a:txBody>
                  <a:tcPr anchor="ctr">
                    <a:lnL>
                      <a:noFill/>
                    </a:lnL>
                    <a:lnR>
                      <a:noFill/>
                    </a:lnR>
                    <a:lnT>
                      <a:noFill/>
                    </a:lnT>
                    <a:lnB>
                      <a:noFill/>
                    </a:lnB>
                    <a:solidFill>
                      <a:srgbClr val="CBE2FF"/>
                    </a:solidFill>
                  </a:tcPr>
                </a:tc>
              </a:tr>
              <a:tr h="321742">
                <a:tc>
                  <a:txBody>
                    <a:bodyPr/>
                    <a:lstStyle/>
                    <a:p>
                      <a:pPr marL="0" marR="0" algn="ctr" fontAlgn="ctr">
                        <a:spcBef>
                          <a:spcPts val="0"/>
                        </a:spcBef>
                        <a:spcAft>
                          <a:spcPts val="0"/>
                        </a:spcAft>
                      </a:pPr>
                      <a:r>
                        <a:rPr lang="en-IN" sz="1000" b="0" i="0" kern="0" spc="0" dirty="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charging current(A)</a:t>
                      </a:r>
                      <a:endParaRPr lang="en-IN" sz="1000" b="0" dirty="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00" b="0" i="0" kern="0" spc="0">
                          <a:solidFill>
                            <a:srgbClr val="000000"/>
                          </a:solidFill>
                          <a:effectLst/>
                          <a:latin typeface="Georgia" panose="02040502050405020303" pitchFamily="18" charset="0"/>
                        </a:rPr>
                        <a:t>1 A</a:t>
                      </a:r>
                      <a:endParaRPr lang="en-IN" sz="1000" b="0">
                        <a:effectLst/>
                        <a:latin typeface="Georgia" panose="02040502050405020303" pitchFamily="18" charset="0"/>
                      </a:endParaRPr>
                    </a:p>
                  </a:txBody>
                  <a:tcPr anchor="ctr">
                    <a:lnL>
                      <a:noFill/>
                    </a:lnL>
                    <a:lnR>
                      <a:noFill/>
                    </a:lnR>
                    <a:lnT>
                      <a:noFill/>
                    </a:lnT>
                    <a:lnB>
                      <a:noFill/>
                    </a:lnB>
                    <a:solidFill>
                      <a:srgbClr val="F5F5F5"/>
                    </a:solidFill>
                  </a:tcPr>
                </a:tc>
              </a:tr>
              <a:tr h="321742">
                <a:tc>
                  <a:txBody>
                    <a:bodyPr/>
                    <a:lstStyle/>
                    <a:p>
                      <a:pPr marL="0" marR="0" algn="ctr" fontAlgn="ctr">
                        <a:spcBef>
                          <a:spcPts val="0"/>
                        </a:spcBef>
                        <a:spcAft>
                          <a:spcPts val="0"/>
                        </a:spcAft>
                      </a:pPr>
                      <a:r>
                        <a:rPr lang="en-IN" sz="1000" b="0" i="0" kern="0" spc="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Battery required</a:t>
                      </a:r>
                      <a:endParaRPr lang="en-IN" sz="1000" b="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00" b="0" i="0" kern="0" spc="0" dirty="0">
                          <a:solidFill>
                            <a:srgbClr val="000000"/>
                          </a:solidFill>
                          <a:effectLst/>
                          <a:latin typeface="Georgia" panose="02040502050405020303" pitchFamily="18" charset="0"/>
                        </a:rPr>
                        <a:t>3.7V lithium battery</a:t>
                      </a:r>
                      <a:endParaRPr lang="en-IN" sz="1000" b="0" dirty="0">
                        <a:effectLst/>
                        <a:latin typeface="Georgia" panose="02040502050405020303" pitchFamily="18" charset="0"/>
                      </a:endParaRPr>
                    </a:p>
                  </a:txBody>
                  <a:tcPr anchor="ctr">
                    <a:lnL>
                      <a:noFill/>
                    </a:lnL>
                    <a:lnR>
                      <a:noFill/>
                    </a:lnR>
                    <a:lnT>
                      <a:noFill/>
                    </a:lnT>
                    <a:lnB>
                      <a:noFill/>
                    </a:lnB>
                    <a:solidFill>
                      <a:srgbClr val="CBE2FF"/>
                    </a:solidFill>
                  </a:tcPr>
                </a:tc>
              </a:tr>
              <a:tr h="321742">
                <a:tc>
                  <a:txBody>
                    <a:bodyPr/>
                    <a:lstStyle/>
                    <a:p>
                      <a:pPr marL="0" marR="0" algn="ctr" fontAlgn="ctr">
                        <a:spcBef>
                          <a:spcPts val="0"/>
                        </a:spcBef>
                        <a:spcAft>
                          <a:spcPts val="0"/>
                        </a:spcAft>
                      </a:pPr>
                      <a:r>
                        <a:rPr lang="en-IN" sz="1000" b="0" i="0" kern="0" spc="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Frequency range(GHz)</a:t>
                      </a:r>
                      <a:endParaRPr lang="en-IN" sz="1000" b="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00" b="0" i="0" kern="0" spc="0" dirty="0">
                          <a:solidFill>
                            <a:srgbClr val="000000"/>
                          </a:solidFill>
                          <a:effectLst/>
                          <a:latin typeface="Georgia" panose="02040502050405020303" pitchFamily="18" charset="0"/>
                        </a:rPr>
                        <a:t>2.4~2.5GHz</a:t>
                      </a:r>
                      <a:endParaRPr lang="en-IN" sz="1000" b="0" dirty="0">
                        <a:effectLst/>
                        <a:latin typeface="Georgia" panose="02040502050405020303" pitchFamily="18" charset="0"/>
                      </a:endParaRPr>
                    </a:p>
                  </a:txBody>
                  <a:tcPr anchor="ctr">
                    <a:lnL>
                      <a:noFill/>
                    </a:lnL>
                    <a:lnR>
                      <a:noFill/>
                    </a:lnR>
                    <a:lnT>
                      <a:noFill/>
                    </a:lnT>
                    <a:lnB>
                      <a:noFill/>
                    </a:lnB>
                    <a:solidFill>
                      <a:srgbClr val="F5F5F5"/>
                    </a:solidFill>
                  </a:tcPr>
                </a:tc>
              </a:tr>
              <a:tr h="321742">
                <a:tc>
                  <a:txBody>
                    <a:bodyPr/>
                    <a:lstStyle/>
                    <a:p>
                      <a:pPr marL="0" marR="0" algn="ctr" fontAlgn="ctr">
                        <a:spcBef>
                          <a:spcPts val="0"/>
                        </a:spcBef>
                        <a:spcAft>
                          <a:spcPts val="0"/>
                        </a:spcAft>
                      </a:pPr>
                      <a:r>
                        <a:rPr lang="en-IN" sz="1000" b="0" i="0" kern="0" spc="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Transmit Power</a:t>
                      </a:r>
                      <a:endParaRPr lang="en-IN" sz="1000" b="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00" b="0" i="0" kern="0" spc="0" dirty="0">
                          <a:solidFill>
                            <a:srgbClr val="000000"/>
                          </a:solidFill>
                          <a:effectLst/>
                          <a:latin typeface="Georgia" panose="02040502050405020303" pitchFamily="18" charset="0"/>
                        </a:rPr>
                        <a:t>22dBm</a:t>
                      </a:r>
                      <a:endParaRPr lang="en-IN" sz="1000" b="0" dirty="0">
                        <a:effectLst/>
                        <a:latin typeface="Georgia" panose="02040502050405020303" pitchFamily="18" charset="0"/>
                      </a:endParaRPr>
                    </a:p>
                  </a:txBody>
                  <a:tcPr anchor="ctr">
                    <a:lnL>
                      <a:noFill/>
                    </a:lnL>
                    <a:lnR>
                      <a:noFill/>
                    </a:lnR>
                    <a:lnT>
                      <a:noFill/>
                    </a:lnT>
                    <a:lnB>
                      <a:noFill/>
                    </a:lnB>
                    <a:solidFill>
                      <a:srgbClr val="CBE2FF"/>
                    </a:solidFill>
                  </a:tcPr>
                </a:tc>
              </a:tr>
              <a:tr h="321742">
                <a:tc>
                  <a:txBody>
                    <a:bodyPr/>
                    <a:lstStyle/>
                    <a:p>
                      <a:pPr marL="0" marR="0" algn="ctr" fontAlgn="ctr">
                        <a:spcBef>
                          <a:spcPts val="0"/>
                        </a:spcBef>
                        <a:spcAft>
                          <a:spcPts val="0"/>
                        </a:spcAft>
                      </a:pPr>
                      <a:r>
                        <a:rPr lang="en-IN" sz="1000" b="0" i="0" kern="0" spc="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Communication Distance</a:t>
                      </a:r>
                      <a:endParaRPr lang="en-IN" sz="1000" b="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00" b="0" i="0" kern="0" spc="0" dirty="0">
                          <a:solidFill>
                            <a:srgbClr val="000000"/>
                          </a:solidFill>
                          <a:effectLst/>
                          <a:latin typeface="Georgia" panose="02040502050405020303" pitchFamily="18" charset="0"/>
                        </a:rPr>
                        <a:t>300m</a:t>
                      </a:r>
                      <a:endParaRPr lang="en-IN" sz="1000" b="0" dirty="0">
                        <a:effectLst/>
                        <a:latin typeface="Georgia" panose="02040502050405020303" pitchFamily="18" charset="0"/>
                      </a:endParaRPr>
                    </a:p>
                  </a:txBody>
                  <a:tcPr anchor="ctr">
                    <a:lnL>
                      <a:noFill/>
                    </a:lnL>
                    <a:lnR>
                      <a:noFill/>
                    </a:lnR>
                    <a:lnT>
                      <a:noFill/>
                    </a:lnT>
                    <a:lnB>
                      <a:noFill/>
                    </a:lnB>
                    <a:solidFill>
                      <a:srgbClr val="F5F5F5"/>
                    </a:solidFill>
                  </a:tcPr>
                </a:tc>
              </a:tr>
              <a:tr h="321742">
                <a:tc>
                  <a:txBody>
                    <a:bodyPr/>
                    <a:lstStyle/>
                    <a:p>
                      <a:pPr marL="0" marR="0" algn="ctr" fontAlgn="ctr">
                        <a:spcBef>
                          <a:spcPts val="0"/>
                        </a:spcBef>
                        <a:spcAft>
                          <a:spcPts val="0"/>
                        </a:spcAft>
                      </a:pPr>
                      <a:r>
                        <a:rPr lang="en-IN" sz="1000" b="0" i="0" kern="0" spc="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Bluetooth protocol</a:t>
                      </a:r>
                      <a:endParaRPr lang="en-IN" sz="1000" b="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CBE2FF"/>
                    </a:solidFill>
                  </a:tcPr>
                </a:tc>
                <a:tc>
                  <a:txBody>
                    <a:bodyPr/>
                    <a:lstStyle/>
                    <a:p>
                      <a:pPr marL="0" marR="0" algn="ctr">
                        <a:spcBef>
                          <a:spcPts val="0"/>
                        </a:spcBef>
                        <a:spcAft>
                          <a:spcPts val="0"/>
                        </a:spcAft>
                      </a:pPr>
                      <a:r>
                        <a:rPr lang="en-IN" sz="1000" b="0" i="0" kern="0" spc="0" dirty="0" err="1">
                          <a:solidFill>
                            <a:srgbClr val="000000"/>
                          </a:solidFill>
                          <a:effectLst/>
                          <a:latin typeface="Georgia" panose="02040502050405020303" pitchFamily="18" charset="0"/>
                        </a:rPr>
                        <a:t>bluetooth</a:t>
                      </a:r>
                      <a:r>
                        <a:rPr lang="en-IN" sz="1000" b="0" i="0" kern="0" spc="0" dirty="0">
                          <a:solidFill>
                            <a:srgbClr val="000000"/>
                          </a:solidFill>
                          <a:effectLst/>
                          <a:latin typeface="Georgia" panose="02040502050405020303" pitchFamily="18" charset="0"/>
                        </a:rPr>
                        <a:t> v4.2BR/EDR</a:t>
                      </a:r>
                      <a:endParaRPr lang="en-IN" sz="1000" b="0" dirty="0">
                        <a:effectLst/>
                        <a:latin typeface="Georgia" panose="02040502050405020303" pitchFamily="18" charset="0"/>
                      </a:endParaRPr>
                    </a:p>
                  </a:txBody>
                  <a:tcPr anchor="ctr">
                    <a:lnL>
                      <a:noFill/>
                    </a:lnL>
                    <a:lnR>
                      <a:noFill/>
                    </a:lnR>
                    <a:lnT>
                      <a:noFill/>
                    </a:lnT>
                    <a:lnB>
                      <a:noFill/>
                    </a:lnB>
                    <a:solidFill>
                      <a:srgbClr val="CBE2FF"/>
                    </a:solidFill>
                  </a:tcPr>
                </a:tc>
              </a:tr>
              <a:tr h="321742">
                <a:tc>
                  <a:txBody>
                    <a:bodyPr/>
                    <a:lstStyle/>
                    <a:p>
                      <a:pPr marL="0" marR="0" algn="ctr" fontAlgn="ctr">
                        <a:spcBef>
                          <a:spcPts val="0"/>
                        </a:spcBef>
                        <a:spcAft>
                          <a:spcPts val="0"/>
                        </a:spcAft>
                      </a:pPr>
                      <a:r>
                        <a:rPr lang="en-IN" sz="1000" b="0" i="0" kern="0" spc="0" dirty="0">
                          <a:solidFill>
                            <a:srgbClr val="000000"/>
                          </a:solidFill>
                          <a:effectLst/>
                          <a:latin typeface="Georgia" panose="02040502050405020303" pitchFamily="18" charset="0"/>
                          <a:ea typeface="SimSun" panose="02010600030101010101" pitchFamily="2" charset="-122"/>
                          <a:cs typeface="Times New Roman" panose="02020603050405020304" pitchFamily="18" charset="0"/>
                        </a:rPr>
                        <a:t>Working Temperature Range (°C)</a:t>
                      </a:r>
                      <a:endParaRPr lang="en-IN" sz="1000" b="0" dirty="0">
                        <a:effectLst/>
                        <a:latin typeface="Georgia" panose="02040502050405020303" pitchFamily="18" charset="0"/>
                        <a:ea typeface="SimSun" panose="02010600030101010101" pitchFamily="2" charset="-122"/>
                        <a:cs typeface="Times New Roman" panose="02020603050405020304" pitchFamily="18" charset="0"/>
                      </a:endParaRPr>
                    </a:p>
                  </a:txBody>
                  <a:tcPr anchor="ctr">
                    <a:lnL>
                      <a:noFill/>
                    </a:lnL>
                    <a:lnR>
                      <a:noFill/>
                    </a:lnR>
                    <a:lnT>
                      <a:noFill/>
                    </a:lnT>
                    <a:lnB>
                      <a:noFill/>
                    </a:lnB>
                    <a:solidFill>
                      <a:srgbClr val="F5F5F5"/>
                    </a:solidFill>
                  </a:tcPr>
                </a:tc>
                <a:tc>
                  <a:txBody>
                    <a:bodyPr/>
                    <a:lstStyle/>
                    <a:p>
                      <a:pPr marL="0" marR="0" algn="ctr">
                        <a:spcBef>
                          <a:spcPts val="0"/>
                        </a:spcBef>
                        <a:spcAft>
                          <a:spcPts val="0"/>
                        </a:spcAft>
                      </a:pPr>
                      <a:r>
                        <a:rPr lang="en-IN" sz="1000" b="0" i="0" kern="0" spc="0" dirty="0">
                          <a:solidFill>
                            <a:srgbClr val="000000"/>
                          </a:solidFill>
                          <a:effectLst/>
                          <a:latin typeface="Georgia" panose="02040502050405020303" pitchFamily="18" charset="0"/>
                        </a:rPr>
                        <a:t>40 to 85</a:t>
                      </a:r>
                      <a:endParaRPr lang="en-IN" sz="1000" b="0" dirty="0">
                        <a:effectLst/>
                        <a:latin typeface="Georgia" panose="02040502050405020303" pitchFamily="18" charset="0"/>
                      </a:endParaRPr>
                    </a:p>
                  </a:txBody>
                  <a:tcPr anchor="ctr">
                    <a:lnL>
                      <a:noFill/>
                    </a:lnL>
                    <a:lnR>
                      <a:noFill/>
                    </a:lnR>
                    <a:lnT>
                      <a:noFill/>
                    </a:lnT>
                    <a:lnB>
                      <a:noFill/>
                    </a:lnB>
                    <a:solidFill>
                      <a:srgbClr val="F5F5F5"/>
                    </a:solidFill>
                  </a:tcPr>
                </a:tc>
              </a:tr>
            </a:tbl>
          </a:graphicData>
        </a:graphic>
      </p:graphicFrame>
      <p:sp>
        <p:nvSpPr>
          <p:cNvPr id="15" name="TextBox 14"/>
          <p:cNvSpPr txBox="1"/>
          <p:nvPr/>
        </p:nvSpPr>
        <p:spPr>
          <a:xfrm>
            <a:off x="2364162" y="1491481"/>
            <a:ext cx="2698811" cy="369332"/>
          </a:xfrm>
          <a:prstGeom prst="rect">
            <a:avLst/>
          </a:prstGeom>
          <a:noFill/>
        </p:spPr>
        <p:txBody>
          <a:bodyPr wrap="square" rtlCol="0">
            <a:spAutoFit/>
          </a:bodyPr>
          <a:lstStyle/>
          <a:p>
            <a:r>
              <a:rPr lang="en-US" dirty="0"/>
              <a:t>Camera Module:</a:t>
            </a:r>
            <a:endParaRPr lang="en-IN" dirty="0"/>
          </a:p>
        </p:txBody>
      </p:sp>
      <p:pic>
        <p:nvPicPr>
          <p:cNvPr id="17" name="Picture 16"/>
          <p:cNvPicPr>
            <a:picLocks noChangeAspect="1"/>
          </p:cNvPicPr>
          <p:nvPr/>
        </p:nvPicPr>
        <p:blipFill>
          <a:blip r:embed="rId1"/>
          <a:stretch>
            <a:fillRect/>
          </a:stretch>
        </p:blipFill>
        <p:spPr>
          <a:xfrm>
            <a:off x="-97084" y="3033238"/>
            <a:ext cx="2860742" cy="2728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IN" dirty="0"/>
          </a:p>
        </p:txBody>
      </p:sp>
      <p:sp>
        <p:nvSpPr>
          <p:cNvPr id="3" name="Slide Number Placeholder 2"/>
          <p:cNvSpPr>
            <a:spLocks noGrp="1"/>
          </p:cNvSpPr>
          <p:nvPr>
            <p:ph type="sldNum" sz="quarter" idx="12"/>
          </p:nvPr>
        </p:nvSpPr>
        <p:spPr/>
        <p:txBody>
          <a:bodyPr/>
          <a:lstStyle/>
          <a:p>
            <a:fld id="{48F63A3B-78C7-47BE-AE5E-E10140E04643}" type="slidenum">
              <a:rPr lang="en-US" smtClean="0"/>
            </a:fld>
            <a:endParaRPr lang="en-US" dirty="0"/>
          </a:p>
        </p:txBody>
      </p:sp>
      <p:sp>
        <p:nvSpPr>
          <p:cNvPr id="9" name="Text Placeholder 8"/>
          <p:cNvSpPr>
            <a:spLocks noGrp="1"/>
          </p:cNvSpPr>
          <p:nvPr>
            <p:ph type="body" sz="quarter" idx="18"/>
          </p:nvPr>
        </p:nvSpPr>
        <p:spPr/>
        <p:txBody>
          <a:bodyPr/>
          <a:lstStyle/>
          <a:p>
            <a:endParaRPr lang="en-US" dirty="0"/>
          </a:p>
          <a:p>
            <a:endParaRPr lang="en-IN" dirty="0"/>
          </a:p>
        </p:txBody>
      </p:sp>
      <p:sp>
        <p:nvSpPr>
          <p:cNvPr id="10" name="Text Placeholder 9"/>
          <p:cNvSpPr>
            <a:spLocks noGrp="1"/>
          </p:cNvSpPr>
          <p:nvPr>
            <p:ph type="body" sz="quarter" idx="19"/>
          </p:nvPr>
        </p:nvSpPr>
        <p:spPr/>
        <p:txBody>
          <a:bodyPr/>
          <a:lstStyle/>
          <a:p>
            <a:endParaRPr lang="en-US" dirty="0"/>
          </a:p>
          <a:p>
            <a:endParaRPr lang="en-IN" dirty="0"/>
          </a:p>
        </p:txBody>
      </p:sp>
      <p:sp>
        <p:nvSpPr>
          <p:cNvPr id="11" name="Text Placeholder 10"/>
          <p:cNvSpPr>
            <a:spLocks noGrp="1"/>
          </p:cNvSpPr>
          <p:nvPr>
            <p:ph type="body" sz="quarter" idx="20"/>
          </p:nvPr>
        </p:nvSpPr>
        <p:spPr/>
        <p:txBody>
          <a:bodyPr/>
          <a:lstStyle/>
          <a:p>
            <a:endParaRPr lang="en-US" dirty="0"/>
          </a:p>
          <a:p>
            <a:endParaRPr lang="en-IN" dirty="0"/>
          </a:p>
        </p:txBody>
      </p:sp>
      <p:sp>
        <p:nvSpPr>
          <p:cNvPr id="12" name="Text Placeholder 11"/>
          <p:cNvSpPr>
            <a:spLocks noGrp="1"/>
          </p:cNvSpPr>
          <p:nvPr>
            <p:ph type="body" sz="quarter" idx="21"/>
          </p:nvPr>
        </p:nvSpPr>
        <p:spPr/>
        <p:txBody>
          <a:bodyPr/>
          <a:lstStyle/>
          <a:p>
            <a:endParaRPr lang="en-US" dirty="0"/>
          </a:p>
          <a:p>
            <a:endParaRPr lang="en-IN" dirty="0"/>
          </a:p>
        </p:txBody>
      </p:sp>
      <p:sp>
        <p:nvSpPr>
          <p:cNvPr id="13" name="Text Placeholder 12"/>
          <p:cNvSpPr>
            <a:spLocks noGrp="1"/>
          </p:cNvSpPr>
          <p:nvPr>
            <p:ph type="body" sz="quarter" idx="22"/>
          </p:nvPr>
        </p:nvSpPr>
        <p:spPr/>
        <p:txBody>
          <a:bodyPr/>
          <a:lstStyle/>
          <a:p>
            <a:endParaRPr lang="en-US" dirty="0"/>
          </a:p>
          <a:p>
            <a:endParaRPr lang="en-US" dirty="0"/>
          </a:p>
          <a:p>
            <a:endParaRPr lang="en-IN" dirty="0"/>
          </a:p>
          <a:p>
            <a:endParaRPr lang="en-IN" dirty="0"/>
          </a:p>
        </p:txBody>
      </p:sp>
      <p:sp>
        <p:nvSpPr>
          <p:cNvPr id="15" name="TextBox 14"/>
          <p:cNvSpPr txBox="1"/>
          <p:nvPr/>
        </p:nvSpPr>
        <p:spPr>
          <a:xfrm>
            <a:off x="3230929" y="58080"/>
            <a:ext cx="6094520" cy="1926168"/>
          </a:xfrm>
          <a:prstGeom prst="rect">
            <a:avLst/>
          </a:prstGeom>
          <a:noFill/>
        </p:spPr>
        <p:txBody>
          <a:bodyPr wrap="square">
            <a:spAutoFit/>
          </a:bodyPr>
          <a:lstStyle/>
          <a:p>
            <a:pPr marL="342900" marR="0" lvl="0" indent="-342900">
              <a:spcBef>
                <a:spcPts val="0"/>
              </a:spcBef>
              <a:spcAft>
                <a:spcPts val="0"/>
              </a:spcAft>
              <a:buFont typeface="Times New Roman" panose="02020603050405020304" pitchFamily="18" charset="0"/>
              <a:buAutoNum type="arabicPeriod"/>
            </a:pPr>
            <a:r>
              <a:rPr lang="en-IN" dirty="0">
                <a:effectLst/>
                <a:latin typeface="Calibri" panose="020F0502020204030204" pitchFamily="34" charset="0"/>
                <a:ea typeface="SimSun" panose="02010600030101010101" pitchFamily="2" charset="-122"/>
                <a:cs typeface="Times New Roman" panose="02020603050405020304" pitchFamily="18" charset="0"/>
              </a:rPr>
              <a:t>Buzzer: </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l">
              <a:spcBef>
                <a:spcPts val="500"/>
              </a:spcBef>
              <a:spcAft>
                <a:spcPts val="500"/>
              </a:spcAft>
              <a:buFont typeface="Times New Roman" panose="02020603050405020304" pitchFamily="18" charset="0"/>
              <a:buAutoNum type="arabicPeriod"/>
            </a:pPr>
            <a:r>
              <a:rPr lang="en-IN" sz="1800" i="0" spc="0" dirty="0">
                <a:solidFill>
                  <a:srgbClr val="7D7D7D"/>
                </a:solidFill>
                <a:effectLst/>
                <a:latin typeface="Helvetica" panose="020B0604020202020204" pitchFamily="34" charset="0"/>
                <a:ea typeface="SimSun" panose="02010600030101010101" pitchFamily="2" charset="-122"/>
                <a:cs typeface="Times New Roman" panose="02020603050405020304" pitchFamily="18" charset="0"/>
              </a:rPr>
              <a:t>Operating Voltage : 1.5 ~ 15V DC</a:t>
            </a:r>
            <a:endParaRPr lang="en-IN" sz="36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l">
              <a:spcBef>
                <a:spcPts val="500"/>
              </a:spcBef>
              <a:spcAft>
                <a:spcPts val="500"/>
              </a:spcAft>
              <a:buFont typeface="Times New Roman" panose="02020603050405020304" pitchFamily="18" charset="0"/>
              <a:buAutoNum type="arabicPeriod"/>
            </a:pPr>
            <a:r>
              <a:rPr lang="en-IN" sz="1800" i="0" spc="0" dirty="0">
                <a:solidFill>
                  <a:srgbClr val="7D7D7D"/>
                </a:solidFill>
                <a:effectLst/>
                <a:latin typeface="Helvetica" panose="020B0604020202020204" pitchFamily="34" charset="0"/>
                <a:ea typeface="SimSun" panose="02010600030101010101" pitchFamily="2" charset="-122"/>
                <a:cs typeface="Times New Roman" panose="02020603050405020304" pitchFamily="18" charset="0"/>
              </a:rPr>
              <a:t>Working Current: Less than 25mA</a:t>
            </a:r>
            <a:endParaRPr lang="en-IN" sz="36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l">
              <a:spcBef>
                <a:spcPts val="500"/>
              </a:spcBef>
              <a:spcAft>
                <a:spcPts val="500"/>
              </a:spcAft>
              <a:buFont typeface="Times New Roman" panose="02020603050405020304" pitchFamily="18" charset="0"/>
              <a:buAutoNum type="arabicPeriod"/>
            </a:pPr>
            <a:r>
              <a:rPr lang="en-IN" sz="1800" i="0" spc="0" dirty="0">
                <a:solidFill>
                  <a:srgbClr val="7D7D7D"/>
                </a:solidFill>
                <a:effectLst/>
                <a:latin typeface="Helvetica" panose="020B0604020202020204" pitchFamily="34" charset="0"/>
                <a:ea typeface="SimSun" panose="02010600030101010101" pitchFamily="2" charset="-122"/>
                <a:cs typeface="Times New Roman" panose="02020603050405020304" pitchFamily="18" charset="0"/>
              </a:rPr>
              <a:t>Tone Generation Range : 1.5 ~ 2.5kHz</a:t>
            </a:r>
            <a:endParaRPr lang="en-IN" sz="36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l">
              <a:spcBef>
                <a:spcPts val="500"/>
              </a:spcBef>
              <a:spcAft>
                <a:spcPts val="500"/>
              </a:spcAft>
              <a:buFont typeface="Times New Roman" panose="02020603050405020304" pitchFamily="18" charset="0"/>
              <a:buAutoNum type="arabicPeriod"/>
            </a:pPr>
            <a:r>
              <a:rPr lang="en-IN" sz="1800" i="0" spc="0" dirty="0">
                <a:solidFill>
                  <a:srgbClr val="7D7D7D"/>
                </a:solidFill>
                <a:effectLst/>
                <a:latin typeface="Helvetica" panose="020B0604020202020204" pitchFamily="34" charset="0"/>
                <a:ea typeface="SimSun" panose="02010600030101010101" pitchFamily="2" charset="-122"/>
                <a:cs typeface="Times New Roman" panose="02020603050405020304" pitchFamily="18" charset="0"/>
              </a:rPr>
              <a:t>Dimensions (</a:t>
            </a:r>
            <a:r>
              <a:rPr lang="en-IN" sz="1800" i="0" spc="0" dirty="0" err="1">
                <a:solidFill>
                  <a:srgbClr val="7D7D7D"/>
                </a:solidFill>
                <a:effectLst/>
                <a:latin typeface="Helvetica" panose="020B0604020202020204" pitchFamily="34" charset="0"/>
                <a:ea typeface="SimSun" panose="02010600030101010101" pitchFamily="2" charset="-122"/>
                <a:cs typeface="Times New Roman" panose="02020603050405020304" pitchFamily="18" charset="0"/>
              </a:rPr>
              <a:t>LxWxH</a:t>
            </a:r>
            <a:r>
              <a:rPr lang="en-IN" sz="1800" i="0" spc="0" dirty="0">
                <a:solidFill>
                  <a:srgbClr val="7D7D7D"/>
                </a:solidFill>
                <a:effectLst/>
                <a:latin typeface="Helvetica" panose="020B0604020202020204" pitchFamily="34" charset="0"/>
                <a:ea typeface="SimSun" panose="02010600030101010101" pitchFamily="2" charset="-122"/>
                <a:cs typeface="Times New Roman" panose="02020603050405020304" pitchFamily="18" charset="0"/>
              </a:rPr>
              <a:t>):  26 x 15 x 11 mm</a:t>
            </a:r>
            <a:endParaRPr lang="en-IN" sz="3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7" name="Picture 16"/>
          <p:cNvPicPr>
            <a:picLocks noChangeAspect="1"/>
          </p:cNvPicPr>
          <p:nvPr/>
        </p:nvPicPr>
        <p:blipFill>
          <a:blip r:embed="rId1"/>
          <a:stretch>
            <a:fillRect/>
          </a:stretch>
        </p:blipFill>
        <p:spPr>
          <a:xfrm>
            <a:off x="2904544" y="2778770"/>
            <a:ext cx="9028376" cy="3649026"/>
          </a:xfrm>
          <a:prstGeom prst="rect">
            <a:avLst/>
          </a:prstGeom>
        </p:spPr>
      </p:pic>
      <p:sp>
        <p:nvSpPr>
          <p:cNvPr id="18" name="TextBox 17"/>
          <p:cNvSpPr txBox="1"/>
          <p:nvPr/>
        </p:nvSpPr>
        <p:spPr>
          <a:xfrm>
            <a:off x="2565647" y="2299317"/>
            <a:ext cx="2550837" cy="381739"/>
          </a:xfrm>
          <a:prstGeom prst="rect">
            <a:avLst/>
          </a:prstGeom>
          <a:noFill/>
        </p:spPr>
        <p:txBody>
          <a:bodyPr wrap="square" rtlCol="0">
            <a:spAutoFit/>
          </a:bodyPr>
          <a:lstStyle/>
          <a:p>
            <a:r>
              <a:rPr lang="en-US" dirty="0"/>
              <a:t>PIR Sensor :</a:t>
            </a:r>
            <a:endParaRPr lang="en-IN" dirty="0"/>
          </a:p>
        </p:txBody>
      </p:sp>
      <p:pic>
        <p:nvPicPr>
          <p:cNvPr id="20" name="Picture 19"/>
          <p:cNvPicPr>
            <a:picLocks noChangeAspect="1"/>
          </p:cNvPicPr>
          <p:nvPr/>
        </p:nvPicPr>
        <p:blipFill>
          <a:blip r:embed="rId2"/>
          <a:stretch>
            <a:fillRect/>
          </a:stretch>
        </p:blipFill>
        <p:spPr>
          <a:xfrm>
            <a:off x="8328753" y="62660"/>
            <a:ext cx="2466494" cy="2440961"/>
          </a:xfrm>
          <a:prstGeom prst="rect">
            <a:avLst/>
          </a:prstGeom>
        </p:spPr>
      </p:pic>
      <p:pic>
        <p:nvPicPr>
          <p:cNvPr id="22" name="Picture 21"/>
          <p:cNvPicPr>
            <a:picLocks noChangeAspect="1"/>
          </p:cNvPicPr>
          <p:nvPr/>
        </p:nvPicPr>
        <p:blipFill>
          <a:blip r:embed="rId3"/>
          <a:stretch>
            <a:fillRect/>
          </a:stretch>
        </p:blipFill>
        <p:spPr>
          <a:xfrm>
            <a:off x="96183" y="3429000"/>
            <a:ext cx="2700283" cy="1316105"/>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{62E7397F-F1BE-48BB-9E96-9DC1B1AAD1ED}tf78438558_win32</Template>
  <TotalTime>0</TotalTime>
  <Words>3439</Words>
  <Application>WPS Presentation</Application>
  <PresentationFormat>Widescreen</PresentationFormat>
  <Paragraphs>350</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SimSun</vt:lpstr>
      <vt:lpstr>Wingdings</vt:lpstr>
      <vt:lpstr>Bookman Old Style</vt:lpstr>
      <vt:lpstr>Agency FB</vt:lpstr>
      <vt:lpstr>Times New Roman</vt:lpstr>
      <vt:lpstr>Arial Black</vt:lpstr>
      <vt:lpstr>Arial Regular</vt:lpstr>
      <vt:lpstr>Arial Rounded MT Bold</vt:lpstr>
      <vt:lpstr>Georgia</vt:lpstr>
      <vt:lpstr>Calibri</vt:lpstr>
      <vt:lpstr>Helvetica</vt:lpstr>
      <vt:lpstr>Cambria</vt:lpstr>
      <vt:lpstr>Bell MT</vt:lpstr>
      <vt:lpstr>Sabon Next LT</vt:lpstr>
      <vt:lpstr>Segoe Print</vt:lpstr>
      <vt:lpstr>Arial Unicode MS</vt:lpstr>
      <vt:lpstr>Office Theme</vt:lpstr>
      <vt:lpstr>“ Smart HandWash System   to overcome SSI Problem”</vt:lpstr>
      <vt:lpstr> </vt:lpstr>
      <vt:lpstr>Introduction:</vt:lpstr>
      <vt:lpstr> </vt:lpstr>
      <vt:lpstr>Problem statement:</vt:lpstr>
      <vt:lpstr>Objective </vt:lpstr>
      <vt:lpstr> </vt:lpstr>
      <vt:lpstr>HARDWARE SPECiFICATIONS </vt:lpstr>
      <vt:lpstr> </vt:lpstr>
      <vt:lpstr> </vt:lpstr>
      <vt:lpstr> </vt:lpstr>
      <vt:lpstr> </vt:lpstr>
      <vt:lpstr>OBJECTIVES : </vt:lpstr>
      <vt:lpstr> </vt:lpstr>
      <vt:lpstr>SUMMARY </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HandWash System System to    overcome SSI Problem”</dc:title>
  <dc:creator>Shashank</dc:creator>
  <cp:lastModifiedBy>Shashank</cp:lastModifiedBy>
  <cp:revision>6</cp:revision>
  <dcterms:created xsi:type="dcterms:W3CDTF">2022-09-14T06:11:00Z</dcterms:created>
  <dcterms:modified xsi:type="dcterms:W3CDTF">2022-11-08T07:02:47Z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0D04727D31944B02B414F82D6D7CA315</vt:lpwstr>
  </property>
  <property fmtid="{D5CDD505-2E9C-101B-9397-08002B2CF9AE}" pid="3" name="KSOProductBuildVer">
    <vt:lpwstr>1033-11.2.0.11380</vt:lpwstr>
  </property>
</Properties>
</file>