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80" d="100"/>
          <a:sy n="80" d="100"/>
        </p:scale>
        <p:origin x="782"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8ACB25-02E9-4AC8-B201-75D96E6E2FAF}" type="datetimeFigureOut">
              <a:rPr lang="en-US" smtClean="0"/>
              <a:t>3/21/2024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84A9AA7-244C-4F09-A228-BA884D9D85D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851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ACB25-02E9-4AC8-B201-75D96E6E2FA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A9AA7-244C-4F09-A228-BA884D9D85D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917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ACB25-02E9-4AC8-B201-75D96E6E2FA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A9AA7-244C-4F09-A228-BA884D9D85D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093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ACB25-02E9-4AC8-B201-75D96E6E2FA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A9AA7-244C-4F09-A228-BA884D9D85D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48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ACB25-02E9-4AC8-B201-75D96E6E2FA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4A9AA7-244C-4F09-A228-BA884D9D85D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359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8ACB25-02E9-4AC8-B201-75D96E6E2FAF}"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A9AA7-244C-4F09-A228-BA884D9D85D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557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8ACB25-02E9-4AC8-B201-75D96E6E2FAF}"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4A9AA7-244C-4F09-A228-BA884D9D85D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073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8ACB25-02E9-4AC8-B201-75D96E6E2FAF}" type="datetimeFigureOut">
              <a:rPr lang="en-US" smtClean="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4A9AA7-244C-4F09-A228-BA884D9D85D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85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ACB25-02E9-4AC8-B201-75D96E6E2FAF}" type="datetimeFigureOut">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4A9AA7-244C-4F09-A228-BA884D9D85D4}" type="slidenum">
              <a:rPr lang="en-US" smtClean="0"/>
              <a:t>‹#›</a:t>
            </a:fld>
            <a:endParaRPr lang="en-US"/>
          </a:p>
        </p:txBody>
      </p:sp>
    </p:spTree>
    <p:extLst>
      <p:ext uri="{BB962C8B-B14F-4D97-AF65-F5344CB8AC3E}">
        <p14:creationId xmlns:p14="http://schemas.microsoft.com/office/powerpoint/2010/main" val="263825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8ACB25-02E9-4AC8-B201-75D96E6E2FAF}"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4A9AA7-244C-4F09-A228-BA884D9D85D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214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8ACB25-02E9-4AC8-B201-75D96E6E2FAF}" type="datetimeFigureOut">
              <a:rPr lang="en-US" smtClean="0"/>
              <a:t>3/21/2024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84A9AA7-244C-4F09-A228-BA884D9D85D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268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68ACB25-02E9-4AC8-B201-75D96E6E2FAF}" type="datetimeFigureOut">
              <a:rPr lang="en-US" smtClean="0"/>
              <a:t>3/21/2024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84A9AA7-244C-4F09-A228-BA884D9D85D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4154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a:extLst>
              <a:ext uri="{FF2B5EF4-FFF2-40B4-BE49-F238E27FC236}">
                <a16:creationId xmlns:a16="http://schemas.microsoft.com/office/drawing/2014/main" id="{434EAA45-798E-213B-B9FA-8313948C8D27}"/>
              </a:ext>
            </a:extLst>
          </p:cNvPr>
          <p:cNvSpPr/>
          <p:nvPr/>
        </p:nvSpPr>
        <p:spPr>
          <a:xfrm>
            <a:off x="288796" y="110074"/>
            <a:ext cx="1305980" cy="1160353"/>
          </a:xfrm>
          <a:custGeom>
            <a:avLst/>
            <a:gdLst/>
            <a:ahLst/>
            <a:cxnLst/>
            <a:rect l="l" t="t" r="r" b="b"/>
            <a:pathLst>
              <a:path w="2236884" h="2069715">
                <a:moveTo>
                  <a:pt x="0" y="0"/>
                </a:moveTo>
                <a:lnTo>
                  <a:pt x="2236884" y="0"/>
                </a:lnTo>
                <a:lnTo>
                  <a:pt x="2236884" y="2069715"/>
                </a:lnTo>
                <a:lnTo>
                  <a:pt x="0" y="2069715"/>
                </a:lnTo>
                <a:lnTo>
                  <a:pt x="0" y="0"/>
                </a:lnTo>
                <a:close/>
              </a:path>
            </a:pathLst>
          </a:custGeom>
          <a:blipFill>
            <a:blip r:embed="rId2"/>
            <a:stretch>
              <a:fillRect/>
            </a:stretch>
          </a:blipFill>
        </p:spPr>
        <p:txBody>
          <a:bodyPr/>
          <a:lstStyle/>
          <a:p>
            <a:endParaRPr lang="en-US" dirty="0"/>
          </a:p>
        </p:txBody>
      </p:sp>
      <p:sp>
        <p:nvSpPr>
          <p:cNvPr id="9" name="Freeform 9">
            <a:extLst>
              <a:ext uri="{FF2B5EF4-FFF2-40B4-BE49-F238E27FC236}">
                <a16:creationId xmlns:a16="http://schemas.microsoft.com/office/drawing/2014/main" id="{82AD6E9D-D46C-1D62-E22E-1971AEE12603}"/>
              </a:ext>
            </a:extLst>
          </p:cNvPr>
          <p:cNvSpPr/>
          <p:nvPr/>
        </p:nvSpPr>
        <p:spPr>
          <a:xfrm>
            <a:off x="10774456" y="127430"/>
            <a:ext cx="1305980" cy="1292662"/>
          </a:xfrm>
          <a:custGeom>
            <a:avLst/>
            <a:gdLst/>
            <a:ahLst/>
            <a:cxnLst/>
            <a:rect l="l" t="t" r="r" b="b"/>
            <a:pathLst>
              <a:path w="2641669" h="2458220">
                <a:moveTo>
                  <a:pt x="0" y="0"/>
                </a:moveTo>
                <a:lnTo>
                  <a:pt x="2641669" y="0"/>
                </a:lnTo>
                <a:lnTo>
                  <a:pt x="2641669" y="2458220"/>
                </a:lnTo>
                <a:lnTo>
                  <a:pt x="0" y="2458220"/>
                </a:lnTo>
                <a:lnTo>
                  <a:pt x="0" y="0"/>
                </a:lnTo>
                <a:close/>
              </a:path>
            </a:pathLst>
          </a:custGeom>
          <a:blipFill>
            <a:blip r:embed="rId3"/>
            <a:stretch>
              <a:fillRect/>
            </a:stretch>
          </a:blipFill>
        </p:spPr>
        <p:txBody>
          <a:bodyPr/>
          <a:lstStyle/>
          <a:p>
            <a:endParaRPr lang="en-US" dirty="0"/>
          </a:p>
        </p:txBody>
      </p:sp>
      <p:sp>
        <p:nvSpPr>
          <p:cNvPr id="10" name="TextBox 10">
            <a:extLst>
              <a:ext uri="{FF2B5EF4-FFF2-40B4-BE49-F238E27FC236}">
                <a16:creationId xmlns:a16="http://schemas.microsoft.com/office/drawing/2014/main" id="{C7F01DD0-9AFF-8878-1533-292283BA33E4}"/>
              </a:ext>
            </a:extLst>
          </p:cNvPr>
          <p:cNvSpPr txBox="1"/>
          <p:nvPr/>
        </p:nvSpPr>
        <p:spPr>
          <a:xfrm>
            <a:off x="3554718" y="2788061"/>
            <a:ext cx="5082554" cy="62145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5471"/>
              </a:lnSpc>
              <a:spcBef>
                <a:spcPct val="0"/>
              </a:spcBef>
            </a:pPr>
            <a:r>
              <a:rPr lang="en-US" sz="2800" dirty="0">
                <a:solidFill>
                  <a:srgbClr val="000000"/>
                </a:solidFill>
                <a:latin typeface="Times New Roman" panose="02020603050405020304" pitchFamily="18" charset="0"/>
                <a:cs typeface="Times New Roman" panose="02020603050405020304" pitchFamily="18" charset="0"/>
              </a:rPr>
              <a:t>“ Types of </a:t>
            </a:r>
            <a:r>
              <a:rPr lang="en-US" sz="3000" dirty="0">
                <a:solidFill>
                  <a:srgbClr val="000000"/>
                </a:solidFill>
                <a:latin typeface="Times New Roman" panose="02020603050405020304" pitchFamily="18" charset="0"/>
                <a:cs typeface="Times New Roman" panose="02020603050405020304" pitchFamily="18" charset="0"/>
              </a:rPr>
              <a:t>Leadershi</a:t>
            </a:r>
            <a:r>
              <a:rPr lang="en-US" sz="2800" dirty="0">
                <a:solidFill>
                  <a:srgbClr val="000000"/>
                </a:solidFill>
                <a:latin typeface="Times New Roman" panose="02020603050405020304" pitchFamily="18" charset="0"/>
                <a:cs typeface="Times New Roman" panose="02020603050405020304" pitchFamily="18" charset="0"/>
              </a:rPr>
              <a:t>p ”</a:t>
            </a:r>
          </a:p>
        </p:txBody>
      </p:sp>
      <p:sp>
        <p:nvSpPr>
          <p:cNvPr id="11" name="TextBox 10">
            <a:extLst>
              <a:ext uri="{FF2B5EF4-FFF2-40B4-BE49-F238E27FC236}">
                <a16:creationId xmlns:a16="http://schemas.microsoft.com/office/drawing/2014/main" id="{5407F646-169E-AC10-76CC-8F76894802DF}"/>
              </a:ext>
            </a:extLst>
          </p:cNvPr>
          <p:cNvSpPr txBox="1"/>
          <p:nvPr/>
        </p:nvSpPr>
        <p:spPr>
          <a:xfrm>
            <a:off x="9164604" y="4614761"/>
            <a:ext cx="2641670"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800" dirty="0">
                <a:latin typeface="Times New Roman" panose="02020603050405020304" pitchFamily="18" charset="0"/>
                <a:cs typeface="Times New Roman" panose="02020603050405020304" pitchFamily="18" charset="0"/>
              </a:rPr>
              <a:t>GUIDED BY :</a:t>
            </a:r>
            <a:endParaRPr lang="en-IN" sz="2400" dirty="0">
              <a:latin typeface="Times New Roman" panose="02020603050405020304" pitchFamily="18" charset="0"/>
              <a:cs typeface="Times New Roman" panose="02020603050405020304" pitchFamily="18" charset="0"/>
            </a:endParaRPr>
          </a:p>
          <a:p>
            <a:pPr algn="ctr"/>
            <a:r>
              <a:rPr lang="en-IN" sz="2600" dirty="0">
                <a:latin typeface="Times New Roman" panose="02020603050405020304" pitchFamily="18" charset="0"/>
                <a:cs typeface="Times New Roman" panose="02020603050405020304" pitchFamily="18" charset="0"/>
              </a:rPr>
              <a:t>“Anuradha</a:t>
            </a:r>
          </a:p>
          <a:p>
            <a:pPr algn="ct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Hiwase</a:t>
            </a:r>
            <a:r>
              <a:rPr lang="en-IN" sz="2600" dirty="0">
                <a:latin typeface="Times New Roman" panose="02020603050405020304" pitchFamily="18" charset="0"/>
                <a:cs typeface="Times New Roman" panose="02020603050405020304" pitchFamily="18" charset="0"/>
              </a:rPr>
              <a:t> ” </a:t>
            </a:r>
          </a:p>
        </p:txBody>
      </p:sp>
      <p:sp>
        <p:nvSpPr>
          <p:cNvPr id="12" name="TextBox 11">
            <a:extLst>
              <a:ext uri="{FF2B5EF4-FFF2-40B4-BE49-F238E27FC236}">
                <a16:creationId xmlns:a16="http://schemas.microsoft.com/office/drawing/2014/main" id="{DCDB154D-0B65-A96B-0CBD-4F954C98D404}"/>
              </a:ext>
            </a:extLst>
          </p:cNvPr>
          <p:cNvSpPr txBox="1"/>
          <p:nvPr/>
        </p:nvSpPr>
        <p:spPr>
          <a:xfrm>
            <a:off x="3133208" y="2249429"/>
            <a:ext cx="5925573"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Organizational </a:t>
            </a:r>
            <a:r>
              <a:rPr lang="en-US" sz="4000" b="1" dirty="0" err="1">
                <a:latin typeface="Times New Roman" panose="02020603050405020304" pitchFamily="18" charset="0"/>
                <a:cs typeface="Times New Roman" panose="02020603050405020304" pitchFamily="18" charset="0"/>
              </a:rPr>
              <a:t>Behaviour</a:t>
            </a:r>
            <a:endParaRPr lang="en-US" sz="4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B8929CC-F429-7136-8488-CF7D54C439DA}"/>
              </a:ext>
            </a:extLst>
          </p:cNvPr>
          <p:cNvSpPr txBox="1"/>
          <p:nvPr/>
        </p:nvSpPr>
        <p:spPr>
          <a:xfrm>
            <a:off x="4282267" y="1687305"/>
            <a:ext cx="3627456"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Sixth Semester</a:t>
            </a:r>
          </a:p>
        </p:txBody>
      </p:sp>
      <p:sp>
        <p:nvSpPr>
          <p:cNvPr id="15" name="TextBox 14">
            <a:extLst>
              <a:ext uri="{FF2B5EF4-FFF2-40B4-BE49-F238E27FC236}">
                <a16:creationId xmlns:a16="http://schemas.microsoft.com/office/drawing/2014/main" id="{D0FCA519-0E07-5337-5791-B70B4102A651}"/>
              </a:ext>
            </a:extLst>
          </p:cNvPr>
          <p:cNvSpPr txBox="1"/>
          <p:nvPr/>
        </p:nvSpPr>
        <p:spPr>
          <a:xfrm>
            <a:off x="1971364" y="690251"/>
            <a:ext cx="8249265"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Department of Information Technology</a:t>
            </a:r>
          </a:p>
        </p:txBody>
      </p:sp>
      <p:sp>
        <p:nvSpPr>
          <p:cNvPr id="16" name="TextBox 15">
            <a:extLst>
              <a:ext uri="{FF2B5EF4-FFF2-40B4-BE49-F238E27FC236}">
                <a16:creationId xmlns:a16="http://schemas.microsoft.com/office/drawing/2014/main" id="{8A5A6A33-3A5A-EE21-AB43-D4BB38366FA2}"/>
              </a:ext>
            </a:extLst>
          </p:cNvPr>
          <p:cNvSpPr txBox="1"/>
          <p:nvPr/>
        </p:nvSpPr>
        <p:spPr>
          <a:xfrm>
            <a:off x="1585206" y="312096"/>
            <a:ext cx="9021583"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“Service to the Society through Quality Technical Education”</a:t>
            </a:r>
          </a:p>
        </p:txBody>
      </p:sp>
      <p:sp>
        <p:nvSpPr>
          <p:cNvPr id="18" name="TextBox 17">
            <a:extLst>
              <a:ext uri="{FF2B5EF4-FFF2-40B4-BE49-F238E27FC236}">
                <a16:creationId xmlns:a16="http://schemas.microsoft.com/office/drawing/2014/main" id="{F31BE3D1-EE14-898E-9A45-0C89BAF2D019}"/>
              </a:ext>
            </a:extLst>
          </p:cNvPr>
          <p:cNvSpPr txBox="1"/>
          <p:nvPr/>
        </p:nvSpPr>
        <p:spPr>
          <a:xfrm>
            <a:off x="2148603" y="1129011"/>
            <a:ext cx="8755508"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KDK College of Engineering, Nagpur</a:t>
            </a:r>
          </a:p>
        </p:txBody>
      </p:sp>
      <p:sp>
        <p:nvSpPr>
          <p:cNvPr id="29" name="TextBox 28">
            <a:extLst>
              <a:ext uri="{FF2B5EF4-FFF2-40B4-BE49-F238E27FC236}">
                <a16:creationId xmlns:a16="http://schemas.microsoft.com/office/drawing/2014/main" id="{3847F12C-A16F-8327-0274-24C94C5263AA}"/>
              </a:ext>
            </a:extLst>
          </p:cNvPr>
          <p:cNvSpPr txBox="1"/>
          <p:nvPr/>
        </p:nvSpPr>
        <p:spPr>
          <a:xfrm>
            <a:off x="383712" y="4307699"/>
            <a:ext cx="3529781"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Participants: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SANKALP THAWARE(57)</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SARTHAK RASAL(58)</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SAHAJAHAN SHEIKH(59)</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SHASHANK MANKAR(60)</a:t>
            </a:r>
          </a:p>
        </p:txBody>
      </p:sp>
      <p:pic>
        <p:nvPicPr>
          <p:cNvPr id="4100" name="Picture 4" descr="Leadership | US News">
            <a:extLst>
              <a:ext uri="{FF2B5EF4-FFF2-40B4-BE49-F238E27FC236}">
                <a16:creationId xmlns:a16="http://schemas.microsoft.com/office/drawing/2014/main" id="{E398B28E-7B64-4C5D-BDF7-10B17578D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1104" y="3768563"/>
            <a:ext cx="3529780" cy="230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58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BFE88E-5A76-7102-2A45-63A59CBCDCAC}"/>
              </a:ext>
            </a:extLst>
          </p:cNvPr>
          <p:cNvSpPr txBox="1"/>
          <p:nvPr/>
        </p:nvSpPr>
        <p:spPr>
          <a:xfrm>
            <a:off x="318012" y="149721"/>
            <a:ext cx="11283438" cy="5909310"/>
          </a:xfrm>
          <a:prstGeom prst="rect">
            <a:avLst/>
          </a:prstGeom>
          <a:noFill/>
        </p:spPr>
        <p:txBody>
          <a:bodyPr wrap="square" rtlCol="0">
            <a:spAutoFit/>
          </a:bodyPr>
          <a:lstStyle/>
          <a:p>
            <a:r>
              <a:rPr lang="en-IN" sz="2800" b="0" i="0" dirty="0">
                <a:effectLst/>
                <a:latin typeface="Times New Roman" panose="02020603050405020304" pitchFamily="18" charset="0"/>
                <a:cs typeface="Times New Roman" panose="02020603050405020304" pitchFamily="18" charset="0"/>
              </a:rPr>
              <a:t>What is </a:t>
            </a:r>
            <a:r>
              <a:rPr lang="en-US" sz="2800" dirty="0">
                <a:solidFill>
                  <a:srgbClr val="000000"/>
                </a:solidFill>
                <a:latin typeface="Times New Roman" panose="02020603050405020304" pitchFamily="18" charset="0"/>
                <a:cs typeface="Times New Roman" panose="02020603050405020304" pitchFamily="18" charset="0"/>
              </a:rPr>
              <a:t>Leadership ?</a:t>
            </a:r>
          </a:p>
          <a:p>
            <a:endParaRPr lang="en-IN" sz="2800" b="0" i="0" dirty="0">
              <a:effectLst/>
              <a:latin typeface="Times New Roman" panose="02020603050405020304" pitchFamily="18" charset="0"/>
              <a:cs typeface="Times New Roman" panose="02020603050405020304" pitchFamily="18" charset="0"/>
            </a:endParaRPr>
          </a:p>
          <a:p>
            <a:r>
              <a:rPr lang="en-GB" b="0" i="0" dirty="0">
                <a:effectLst/>
                <a:latin typeface="Times New Roman" panose="02020603050405020304" pitchFamily="18" charset="0"/>
                <a:cs typeface="Times New Roman" panose="02020603050405020304" pitchFamily="18" charset="0"/>
              </a:rPr>
              <a:t>Leadership is the process of guiding and influencing individuals or groups towards a common goal or vision. It involves motivating and directing others to collaborate effectively in achieving shared objectives. Leadership entails a diverse set of abilities, </a:t>
            </a:r>
            <a:r>
              <a:rPr lang="en-GB" b="0" i="0" dirty="0" err="1">
                <a:effectLst/>
                <a:latin typeface="Times New Roman" panose="02020603050405020304" pitchFamily="18" charset="0"/>
                <a:cs typeface="Times New Roman" panose="02020603050405020304" pitchFamily="18" charset="0"/>
              </a:rPr>
              <a:t>behaviors</a:t>
            </a:r>
            <a:r>
              <a:rPr lang="en-GB" b="0" i="0" dirty="0">
                <a:effectLst/>
                <a:latin typeface="Times New Roman" panose="02020603050405020304" pitchFamily="18" charset="0"/>
                <a:cs typeface="Times New Roman" panose="02020603050405020304" pitchFamily="18" charset="0"/>
              </a:rPr>
              <a:t>, and characteristics that enable individuals to effectively manage people, resources, and situations.</a:t>
            </a:r>
          </a:p>
          <a:p>
            <a:endParaRPr lang="en-IN" sz="1600" b="0"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GB" b="1" dirty="0">
                <a:latin typeface="Times New Roman" panose="02020603050405020304" pitchFamily="18" charset="0"/>
                <a:cs typeface="Times New Roman" panose="02020603050405020304" pitchFamily="18" charset="0"/>
              </a:rPr>
              <a:t>Vision:</a:t>
            </a:r>
            <a:r>
              <a:rPr lang="en-GB" dirty="0">
                <a:latin typeface="Times New Roman" panose="02020603050405020304" pitchFamily="18" charset="0"/>
                <a:cs typeface="Times New Roman" panose="02020603050405020304" pitchFamily="18" charset="0"/>
              </a:rPr>
              <a:t> Leaders typically have a clear vision or direction for the group or organization. This vision acts as a guiding principle that inspires and motivates others to work towards a common purpose.</a:t>
            </a:r>
          </a:p>
          <a:p>
            <a:pPr marL="342900" indent="-342900">
              <a:buFont typeface="+mj-lt"/>
              <a:buAutoNum type="arabicPeriod"/>
            </a:pPr>
            <a:r>
              <a:rPr lang="en-GB" b="1" dirty="0">
                <a:latin typeface="Times New Roman" panose="02020603050405020304" pitchFamily="18" charset="0"/>
                <a:cs typeface="Times New Roman" panose="02020603050405020304" pitchFamily="18" charset="0"/>
              </a:rPr>
              <a:t>Influence:</a:t>
            </a:r>
            <a:r>
              <a:rPr lang="en-GB" dirty="0">
                <a:latin typeface="Times New Roman" panose="02020603050405020304" pitchFamily="18" charset="0"/>
                <a:cs typeface="Times New Roman" panose="02020603050405020304" pitchFamily="18" charset="0"/>
              </a:rPr>
              <a:t> Leadership entails the ability to influence and persuade others to voluntarily follow and support the leader's vision or goals. This influence can be exerted through various means, including effective communication, persuasion, and leading by example.</a:t>
            </a:r>
          </a:p>
          <a:p>
            <a:pPr marL="342900" indent="-342900">
              <a:buFont typeface="+mj-lt"/>
              <a:buAutoNum type="arabicPeriod"/>
            </a:pPr>
            <a:r>
              <a:rPr lang="en-GB" b="1" dirty="0">
                <a:latin typeface="Times New Roman" panose="02020603050405020304" pitchFamily="18" charset="0"/>
                <a:cs typeface="Times New Roman" panose="02020603050405020304" pitchFamily="18" charset="0"/>
              </a:rPr>
              <a:t>Decision-making:</a:t>
            </a:r>
            <a:r>
              <a:rPr lang="en-GB" dirty="0">
                <a:latin typeface="Times New Roman" panose="02020603050405020304" pitchFamily="18" charset="0"/>
                <a:cs typeface="Times New Roman" panose="02020603050405020304" pitchFamily="18" charset="0"/>
              </a:rPr>
              <a:t> Leaders are responsible for making decisions that impact the group or organization. They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situations, consider different viewpoints, and make informed decisions that align with the overall vision and objectives.</a:t>
            </a:r>
          </a:p>
          <a:p>
            <a:pPr marL="342900" indent="-342900">
              <a:buFont typeface="+mj-lt"/>
              <a:buAutoNum type="arabicPeriod"/>
            </a:pPr>
            <a:r>
              <a:rPr lang="en-GB" b="1" dirty="0">
                <a:latin typeface="Times New Roman" panose="02020603050405020304" pitchFamily="18" charset="0"/>
                <a:cs typeface="Times New Roman" panose="02020603050405020304" pitchFamily="18" charset="0"/>
              </a:rPr>
              <a:t>Communication:</a:t>
            </a:r>
            <a:r>
              <a:rPr lang="en-GB" dirty="0">
                <a:latin typeface="Times New Roman" panose="02020603050405020304" pitchFamily="18" charset="0"/>
                <a:cs typeface="Times New Roman" panose="02020603050405020304" pitchFamily="18" charset="0"/>
              </a:rPr>
              <a:t> Communication is essential in leadership. Effective leaders are adept communicators who can clearly articulate their vision, provide direction, and inspire others through persuasive communication.</a:t>
            </a:r>
          </a:p>
          <a:p>
            <a:pPr marL="342900" indent="-342900">
              <a:buFont typeface="+mj-lt"/>
              <a:buAutoNum type="arabicPeriod"/>
            </a:pPr>
            <a:r>
              <a:rPr lang="en-GB" b="1" dirty="0">
                <a:latin typeface="Times New Roman" panose="02020603050405020304" pitchFamily="18" charset="0"/>
                <a:cs typeface="Times New Roman" panose="02020603050405020304" pitchFamily="18" charset="0"/>
              </a:rPr>
              <a:t>Relationship-building:</a:t>
            </a:r>
            <a:r>
              <a:rPr lang="en-GB" dirty="0">
                <a:latin typeface="Times New Roman" panose="02020603050405020304" pitchFamily="18" charset="0"/>
                <a:cs typeface="Times New Roman" panose="02020603050405020304" pitchFamily="18" charset="0"/>
              </a:rPr>
              <a:t> Leadership involves fostering positive relationships with followers, peers, and stakeholders. Building trust, respect, and collaboration is crucial for effective leadership.</a:t>
            </a:r>
          </a:p>
          <a:p>
            <a:pPr marL="342900" indent="-342900">
              <a:buFont typeface="+mj-lt"/>
              <a:buAutoNum type="arabicPeriod"/>
            </a:pPr>
            <a:r>
              <a:rPr lang="en-GB" b="1" dirty="0">
                <a:latin typeface="Times New Roman" panose="02020603050405020304" pitchFamily="18" charset="0"/>
                <a:cs typeface="Times New Roman" panose="02020603050405020304" pitchFamily="18" charset="0"/>
              </a:rPr>
              <a:t>Adaptability:</a:t>
            </a:r>
            <a:r>
              <a:rPr lang="en-GB" dirty="0">
                <a:latin typeface="Times New Roman" panose="02020603050405020304" pitchFamily="18" charset="0"/>
                <a:cs typeface="Times New Roman" panose="02020603050405020304" pitchFamily="18" charset="0"/>
              </a:rPr>
              <a:t> Effective leaders are adaptable and can navigate change and uncertainty. They remain resilient in the face of challenges and adjust their approach as needed to achieve desired outcomes.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089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F24405-7867-91AD-20D3-5473BA836FBF}"/>
              </a:ext>
            </a:extLst>
          </p:cNvPr>
          <p:cNvSpPr txBox="1"/>
          <p:nvPr/>
        </p:nvSpPr>
        <p:spPr>
          <a:xfrm>
            <a:off x="252499" y="296321"/>
            <a:ext cx="6853082" cy="5693866"/>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Types of Leadership </a:t>
            </a:r>
            <a:r>
              <a:rPr lang="en-IN" sz="2800" i="0" dirty="0">
                <a:effectLst/>
                <a:latin typeface="Times New Roman" panose="02020603050405020304" pitchFamily="18" charset="0"/>
                <a:cs typeface="Times New Roman" panose="02020603050405020304" pitchFamily="18" charset="0"/>
              </a:rPr>
              <a:t>:</a:t>
            </a:r>
          </a:p>
          <a:p>
            <a:pPr algn="l">
              <a:buFont typeface="+mj-lt"/>
              <a:buAutoNum type="arabicPeriod"/>
            </a:pPr>
            <a:endParaRPr lang="en-IN" sz="1600" b="1" i="0" dirty="0">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GB" sz="1600" b="1" i="0" dirty="0">
                <a:effectLst/>
                <a:latin typeface="Times New Roman" panose="02020603050405020304" pitchFamily="18" charset="0"/>
                <a:cs typeface="Times New Roman" panose="02020603050405020304" pitchFamily="18" charset="0"/>
              </a:rPr>
              <a:t>Transformational Leadership</a:t>
            </a:r>
            <a:r>
              <a:rPr lang="en-GB" sz="1600" b="0" i="0" dirty="0">
                <a:effectLst/>
                <a:latin typeface="Times New Roman" panose="02020603050405020304" pitchFamily="18" charset="0"/>
                <a:cs typeface="Times New Roman" panose="02020603050405020304" pitchFamily="18" charset="0"/>
              </a:rPr>
              <a:t>: </a:t>
            </a:r>
            <a:r>
              <a:rPr lang="en-GB" sz="1600" i="0" dirty="0">
                <a:effectLst/>
                <a:latin typeface="Times New Roman" panose="02020603050405020304" pitchFamily="18" charset="0"/>
                <a:cs typeface="Times New Roman" panose="02020603050405020304" pitchFamily="18" charset="0"/>
              </a:rPr>
              <a:t>Transformational leaders inspire and motivate followers towards exceptional </a:t>
            </a:r>
            <a:r>
              <a:rPr lang="en-GB" sz="1600" b="0" i="0" dirty="0">
                <a:effectLst/>
                <a:latin typeface="Times New Roman" panose="02020603050405020304" pitchFamily="18" charset="0"/>
                <a:cs typeface="Times New Roman" panose="02020603050405020304" pitchFamily="18" charset="0"/>
              </a:rPr>
              <a:t>achievements by articulating a compelling vision and empowering their teams.</a:t>
            </a:r>
          </a:p>
          <a:p>
            <a:pPr marL="342900" indent="-342900" algn="l">
              <a:buFont typeface="+mj-lt"/>
              <a:buAutoNum type="arabicPeriod"/>
            </a:pPr>
            <a:r>
              <a:rPr lang="en-GB" sz="1600" b="1" i="0" dirty="0">
                <a:effectLst/>
                <a:latin typeface="Times New Roman" panose="02020603050405020304" pitchFamily="18" charset="0"/>
                <a:cs typeface="Times New Roman" panose="02020603050405020304" pitchFamily="18" charset="0"/>
              </a:rPr>
              <a:t>Transactional Leadership: </a:t>
            </a:r>
            <a:r>
              <a:rPr lang="en-GB" sz="1600" b="0" i="0" dirty="0">
                <a:effectLst/>
                <a:latin typeface="Times New Roman" panose="02020603050405020304" pitchFamily="18" charset="0"/>
                <a:cs typeface="Times New Roman" panose="02020603050405020304" pitchFamily="18" charset="0"/>
              </a:rPr>
              <a:t>Transactional leaders focus on maintaining organizational order through clear expectations, rewards for goal attainment, and corrective measures for deviations.</a:t>
            </a:r>
            <a:endParaRPr lang="en-GB" sz="1600"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GB" sz="1600" b="1" i="0" dirty="0">
                <a:effectLst/>
                <a:latin typeface="Times New Roman" panose="02020603050405020304" pitchFamily="18" charset="0"/>
                <a:cs typeface="Times New Roman" panose="02020603050405020304" pitchFamily="18" charset="0"/>
              </a:rPr>
              <a:t>Servant Leadership: </a:t>
            </a:r>
            <a:r>
              <a:rPr lang="en-GB" sz="1600" b="0" i="0" dirty="0">
                <a:effectLst/>
                <a:latin typeface="Times New Roman" panose="02020603050405020304" pitchFamily="18" charset="0"/>
                <a:cs typeface="Times New Roman" panose="02020603050405020304" pitchFamily="18" charset="0"/>
              </a:rPr>
              <a:t>Servant leaders prioritize the needs of their followers, emphasizing empathy, humility, and a commitment to nurturing their development.</a:t>
            </a:r>
          </a:p>
          <a:p>
            <a:pPr marL="342900" indent="-342900" algn="l">
              <a:buFont typeface="+mj-lt"/>
              <a:buAutoNum type="arabicPeriod"/>
            </a:pPr>
            <a:r>
              <a:rPr lang="en-GB" sz="1600" b="1" i="0" dirty="0">
                <a:effectLst/>
                <a:latin typeface="Times New Roman" panose="02020603050405020304" pitchFamily="18" charset="0"/>
                <a:cs typeface="Times New Roman" panose="02020603050405020304" pitchFamily="18" charset="0"/>
              </a:rPr>
              <a:t>Authentic Leadership: </a:t>
            </a:r>
            <a:r>
              <a:rPr lang="en-GB" sz="1600" b="0" i="0" dirty="0">
                <a:effectLst/>
                <a:latin typeface="Times New Roman" panose="02020603050405020304" pitchFamily="18" charset="0"/>
                <a:cs typeface="Times New Roman" panose="02020603050405020304" pitchFamily="18" charset="0"/>
              </a:rPr>
              <a:t>Authentic leaders lead with integrity, transparency, and a strong alignment with their core values.</a:t>
            </a:r>
          </a:p>
          <a:p>
            <a:pPr marL="342900" indent="-342900" algn="l">
              <a:buFont typeface="+mj-lt"/>
              <a:buAutoNum type="arabicPeriod"/>
            </a:pPr>
            <a:r>
              <a:rPr lang="en-GB" sz="1600" b="1" dirty="0">
                <a:latin typeface="Times New Roman" panose="02020603050405020304" pitchFamily="18" charset="0"/>
                <a:cs typeface="Times New Roman" panose="02020603050405020304" pitchFamily="18" charset="0"/>
              </a:rPr>
              <a:t>Situational Leadership: </a:t>
            </a:r>
            <a:r>
              <a:rPr lang="en-GB" sz="1600" dirty="0">
                <a:latin typeface="Times New Roman" panose="02020603050405020304" pitchFamily="18" charset="0"/>
                <a:cs typeface="Times New Roman" panose="02020603050405020304" pitchFamily="18" charset="0"/>
              </a:rPr>
              <a:t>Situational leaders adapt their leadership style based on the specific circumstances and readiness levels of their followers.</a:t>
            </a:r>
          </a:p>
          <a:p>
            <a:pPr marL="342900" indent="-342900" algn="l">
              <a:buFont typeface="+mj-lt"/>
              <a:buAutoNum type="arabicPeriod"/>
            </a:pPr>
            <a:r>
              <a:rPr lang="en-GB" sz="1600" b="1" i="0" dirty="0">
                <a:effectLst/>
                <a:latin typeface="Times New Roman" panose="02020603050405020304" pitchFamily="18" charset="0"/>
                <a:cs typeface="Times New Roman" panose="02020603050405020304" pitchFamily="18" charset="0"/>
              </a:rPr>
              <a:t>Charismatic Leadership: </a:t>
            </a:r>
            <a:r>
              <a:rPr lang="en-GB" sz="1600" b="0" i="0" dirty="0">
                <a:effectLst/>
                <a:latin typeface="Times New Roman" panose="02020603050405020304" pitchFamily="18" charset="0"/>
                <a:cs typeface="Times New Roman" panose="02020603050405020304" pitchFamily="18" charset="0"/>
              </a:rPr>
              <a:t>Charismatic leaders captivate and influence others through their magnetic personality, passion, and persuasive communication.</a:t>
            </a:r>
          </a:p>
          <a:p>
            <a:pPr marL="342900" indent="-342900" algn="l">
              <a:buFont typeface="+mj-lt"/>
              <a:buAutoNum type="arabicPeriod"/>
            </a:pPr>
            <a:r>
              <a:rPr lang="en-GB" sz="1600" b="1" i="0" dirty="0">
                <a:effectLst/>
                <a:latin typeface="Times New Roman" panose="02020603050405020304" pitchFamily="18" charset="0"/>
                <a:cs typeface="Times New Roman" panose="02020603050405020304" pitchFamily="18" charset="0"/>
              </a:rPr>
              <a:t>Democratic Leadership: </a:t>
            </a:r>
            <a:r>
              <a:rPr lang="en-GB" sz="1600" b="0" i="0" dirty="0">
                <a:effectLst/>
                <a:latin typeface="Times New Roman" panose="02020603050405020304" pitchFamily="18" charset="0"/>
                <a:cs typeface="Times New Roman" panose="02020603050405020304" pitchFamily="18" charset="0"/>
              </a:rPr>
              <a:t>Democratic leaders involve their teams in decision-making processes, valuing input, and fostering a collaborative environment.</a:t>
            </a:r>
            <a:endParaRPr lang="en-IN" sz="1600" b="0" i="0" dirty="0">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pic>
        <p:nvPicPr>
          <p:cNvPr id="1028" name="Picture 4" descr="Modern business people communicating with each other while working together in the board room">
            <a:extLst>
              <a:ext uri="{FF2B5EF4-FFF2-40B4-BE49-F238E27FC236}">
                <a16:creationId xmlns:a16="http://schemas.microsoft.com/office/drawing/2014/main" id="{B5CAF203-C9FC-4CD9-AD6D-F03EEBCDA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581" y="1728788"/>
            <a:ext cx="4619694" cy="3376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861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E6582-38C8-FDF0-8034-4A8D61A4D400}"/>
              </a:ext>
            </a:extLst>
          </p:cNvPr>
          <p:cNvSpPr txBox="1"/>
          <p:nvPr/>
        </p:nvSpPr>
        <p:spPr>
          <a:xfrm>
            <a:off x="549684" y="385303"/>
            <a:ext cx="11351343" cy="572464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Applications of Leadership</a:t>
            </a:r>
          </a:p>
          <a:p>
            <a:endParaRPr lang="en-US" sz="3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GB" sz="1600" b="1" dirty="0">
                <a:latin typeface="Times New Roman" panose="02020603050405020304" pitchFamily="18" charset="0"/>
                <a:cs typeface="Times New Roman" panose="02020603050405020304" pitchFamily="18" charset="0"/>
              </a:rPr>
              <a:t>Business: </a:t>
            </a:r>
            <a:r>
              <a:rPr lang="en-GB" sz="1600" dirty="0">
                <a:latin typeface="Times New Roman" panose="02020603050405020304" pitchFamily="18" charset="0"/>
                <a:cs typeface="Times New Roman" panose="02020603050405020304" pitchFamily="18" charset="0"/>
              </a:rPr>
              <a:t>Leadership in business is indispensable for steering organizations towards success. Business leaders define strategic directions, make critical decisions, and motivate teams to meet company objectives. They foster a positive work culture, encourage innovation, and drive performance. Additionally, they adeptly manage change, tackle challenges, and cultivate robust stakeholder relationships.</a:t>
            </a:r>
          </a:p>
          <a:p>
            <a:pPr marL="514350" indent="-514350">
              <a:buFont typeface="+mj-lt"/>
              <a:buAutoNum type="arabicPeriod"/>
            </a:pPr>
            <a:r>
              <a:rPr lang="en-GB" sz="1600" b="1" dirty="0">
                <a:latin typeface="Times New Roman" panose="02020603050405020304" pitchFamily="18" charset="0"/>
                <a:cs typeface="Times New Roman" panose="02020603050405020304" pitchFamily="18" charset="0"/>
              </a:rPr>
              <a:t>Politics: </a:t>
            </a:r>
            <a:r>
              <a:rPr lang="en-GB" sz="1600" dirty="0">
                <a:latin typeface="Times New Roman" panose="02020603050405020304" pitchFamily="18" charset="0"/>
                <a:cs typeface="Times New Roman" panose="02020603050405020304" pitchFamily="18" charset="0"/>
              </a:rPr>
              <a:t>Political leadership guides individuals or groups towards shared political goals. Leaders formulate policies, advocate for constituents, and negotiate with other stakeholders. Effective communication, coalition-building, and inspiring citizens are central to their role. Political leaders mobilize support, foster engagement, and champion societal progress.</a:t>
            </a:r>
          </a:p>
          <a:p>
            <a:pPr marL="514350" indent="-514350">
              <a:buFont typeface="+mj-lt"/>
              <a:buAutoNum type="arabicPeriod"/>
            </a:pPr>
            <a:r>
              <a:rPr lang="en-GB" sz="1600" b="1" dirty="0">
                <a:latin typeface="Times New Roman" panose="02020603050405020304" pitchFamily="18" charset="0"/>
                <a:cs typeface="Times New Roman" panose="02020603050405020304" pitchFamily="18" charset="0"/>
              </a:rPr>
              <a:t>Education: </a:t>
            </a:r>
            <a:r>
              <a:rPr lang="en-GB" sz="1600" dirty="0">
                <a:latin typeface="Times New Roman" panose="02020603050405020304" pitchFamily="18" charset="0"/>
                <a:cs typeface="Times New Roman" panose="02020603050405020304" pitchFamily="18" charset="0"/>
              </a:rPr>
              <a:t>Educational leaders shape learning environments and enhance academic outcomes. They set educational standards, allocate resources, and support professional development. Instructional leadership, student well-being, and community engagement are focal points. Educational leaders collaborate with stakeholders to ensure student success and holistic development.</a:t>
            </a:r>
          </a:p>
          <a:p>
            <a:pPr marL="514350" indent="-514350">
              <a:buFont typeface="+mj-lt"/>
              <a:buAutoNum type="arabicPeriod"/>
            </a:pPr>
            <a:r>
              <a:rPr lang="en-GB" sz="1600" b="1" dirty="0">
                <a:latin typeface="Times New Roman" panose="02020603050405020304" pitchFamily="18" charset="0"/>
                <a:cs typeface="Times New Roman" panose="02020603050405020304" pitchFamily="18" charset="0"/>
              </a:rPr>
              <a:t>Community Organizations: </a:t>
            </a:r>
            <a:r>
              <a:rPr lang="en-GB" sz="1600" dirty="0">
                <a:latin typeface="Times New Roman" panose="02020603050405020304" pitchFamily="18" charset="0"/>
                <a:cs typeface="Times New Roman" panose="02020603050405020304" pitchFamily="18" charset="0"/>
              </a:rPr>
              <a:t>Leadership within community organizations drives collective efforts to address social issues and enhance community well-being. Leaders initiate projects, advocate for resources, and empower members. Networking, partnership-building, and mobilizing resources are vital. Community leaders foster collaboration, participation, and effective problem-solving.</a:t>
            </a:r>
          </a:p>
          <a:p>
            <a:pPr marL="514350" indent="-514350">
              <a:buFont typeface="+mj-lt"/>
              <a:buAutoNum type="arabicPeriod"/>
            </a:pPr>
            <a:r>
              <a:rPr lang="en-GB" sz="1600" b="1" dirty="0">
                <a:latin typeface="Times New Roman" panose="02020603050405020304" pitchFamily="18" charset="0"/>
                <a:cs typeface="Times New Roman" panose="02020603050405020304" pitchFamily="18" charset="0"/>
              </a:rPr>
              <a:t>Sports: </a:t>
            </a:r>
            <a:r>
              <a:rPr lang="en-GB" sz="1600" dirty="0">
                <a:latin typeface="Times New Roman" panose="02020603050405020304" pitchFamily="18" charset="0"/>
                <a:cs typeface="Times New Roman" panose="02020603050405020304" pitchFamily="18" charset="0"/>
              </a:rPr>
              <a:t>Sports leadership is essential for guiding teams to success and fostering athlete development. Coaches and captains provide direction, motivation, and skill development. They strategize, foster teamwork, and promote sportsmanship. Sports leaders exemplify values, inspire dedication, and cultivate winning attitudes among athletes.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97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335DA7-CD1A-FBAA-763B-397088A5F499}"/>
              </a:ext>
            </a:extLst>
          </p:cNvPr>
          <p:cNvSpPr txBox="1"/>
          <p:nvPr/>
        </p:nvSpPr>
        <p:spPr>
          <a:xfrm>
            <a:off x="285136" y="393289"/>
            <a:ext cx="5909188" cy="572464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Advantages of Leadership: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Leadership establishes direction by defining goals and communicating a clear vision for the future.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 leaders inspire and motivate individuals and teams to achieve their highest potential. Through encouragement, recognition, and support, leaders cultivate a positive work environment that fosters enthusiasm and dedication among their followers.</a:t>
            </a:r>
            <a:endParaRPr lang="en-GB" alt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Leaders are responsible for making informed decisions and solving problems efficiently.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Leadership encourages accountability and ownership among team members. By assigning tasks, setting clear expectations, and monitoring performance, leaders ensure that individuals take responsibility for their actions, fostering a culture of accountability and excellence.</a:t>
            </a:r>
            <a:endParaRPr lang="en-GB" altLang="en-US" sz="16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Leaders facilitate the formation of cohesive and high-performing teams through effective communication, trust-building, and conflict resolution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Leadership prioritizes the growth and development of team members through mentorship, training, and opportunities for advancement.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67C7A993-16C9-1AC2-131F-5F952B352576}"/>
              </a:ext>
            </a:extLst>
          </p:cNvPr>
          <p:cNvSpPr>
            <a:spLocks noChangeArrowheads="1"/>
          </p:cNvSpPr>
          <p:nvPr/>
        </p:nvSpPr>
        <p:spPr bwMode="auto">
          <a:xfrm>
            <a:off x="0" y="0"/>
            <a:ext cx="2298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0" name="Picture 2" descr="advantages and disadvantages ...">
            <a:extLst>
              <a:ext uri="{FF2B5EF4-FFF2-40B4-BE49-F238E27FC236}">
                <a16:creationId xmlns:a16="http://schemas.microsoft.com/office/drawing/2014/main" id="{26D2F3DD-804C-47F1-A9D1-C5A77FFA1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324" y="1366838"/>
            <a:ext cx="5901798" cy="358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26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9DFD0F-3AD3-7BAE-D58D-30F7A871F7A3}"/>
              </a:ext>
            </a:extLst>
          </p:cNvPr>
          <p:cNvSpPr txBox="1"/>
          <p:nvPr/>
        </p:nvSpPr>
        <p:spPr>
          <a:xfrm>
            <a:off x="334296" y="417255"/>
            <a:ext cx="6818979" cy="5447645"/>
          </a:xfrm>
          <a:prstGeom prst="rect">
            <a:avLst/>
          </a:prstGeom>
          <a:noFill/>
        </p:spPr>
        <p:txBody>
          <a:bodyPr wrap="square" rtlCol="0">
            <a:spAutoFit/>
          </a:bodyPr>
          <a:lstStyle/>
          <a:p>
            <a:pPr algn="l"/>
            <a:r>
              <a:rPr lang="en-IN" sz="2800" b="0" i="0" dirty="0">
                <a:effectLst/>
                <a:latin typeface="Times New Roman" panose="02020603050405020304" pitchFamily="18" charset="0"/>
                <a:cs typeface="Times New Roman" panose="02020603050405020304" pitchFamily="18" charset="0"/>
              </a:rPr>
              <a:t>Disadvantages of Leadershi</a:t>
            </a:r>
            <a:r>
              <a:rPr lang="en-IN" sz="2800" dirty="0">
                <a:latin typeface="Times New Roman" panose="02020603050405020304" pitchFamily="18" charset="0"/>
                <a:cs typeface="Times New Roman" panose="02020603050405020304" pitchFamily="18" charset="0"/>
              </a:rPr>
              <a:t>p</a:t>
            </a:r>
            <a:r>
              <a:rPr lang="en-IN" sz="2800" b="0" i="0" dirty="0">
                <a:effectLst/>
                <a:latin typeface="Times New Roman" panose="02020603050405020304" pitchFamily="18" charset="0"/>
                <a:cs typeface="Times New Roman" panose="02020603050405020304" pitchFamily="18" charset="0"/>
              </a:rPr>
              <a:t>:</a:t>
            </a:r>
          </a:p>
          <a:p>
            <a:pPr algn="l"/>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Teams or organizations may become overly reliant on the leader, inhibiting individual initiative and creativity among team members. </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Authoritarian leadership styles, characterized by strict control, may breed resentment and demotivation among team members. </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Leaders' biases or narrow perspectives may limit their ability to consider alternative solutions or value input from team members with diverse viewpoints or expertise.</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Leadership roles often entail high levels of stress and responsibility, potentially leading to burnout. The pressure of managing people, projects, and deadlines can adversely affect leaders' well-being and effectiveness.</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Introducing changes or new initiatives may encounter resistance from team members due to fear of the unknown or concerns about job security.</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Leaders who neglect to groom potential successors within their organization may face challenges in ensuring continuity and adaptability. </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Hierarchical leadership structures may foster groupthink, stifling dissenting opinions and alternative viewpoints. This conformity can lead to flawed decision-making and hinder innovation within the organization.</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Leaders displaying </a:t>
            </a:r>
            <a:r>
              <a:rPr lang="en-GB" sz="1600" dirty="0" err="1">
                <a:latin typeface="Times New Roman" panose="02020603050405020304" pitchFamily="18" charset="0"/>
                <a:cs typeface="Times New Roman" panose="02020603050405020304" pitchFamily="18" charset="0"/>
              </a:rPr>
              <a:t>favoritism</a:t>
            </a:r>
            <a:r>
              <a:rPr lang="en-GB" sz="1600" dirty="0">
                <a:latin typeface="Times New Roman" panose="02020603050405020304" pitchFamily="18" charset="0"/>
                <a:cs typeface="Times New Roman" panose="02020603050405020304" pitchFamily="18" charset="0"/>
              </a:rPr>
              <a:t> or bias towards certain individuals or groups may create feelings of inequality and injustice among team members. </a:t>
            </a:r>
            <a:endParaRPr lang="en-US" sz="1600" dirty="0">
              <a:latin typeface="Times New Roman" panose="02020603050405020304" pitchFamily="18" charset="0"/>
              <a:cs typeface="Times New Roman" panose="02020603050405020304" pitchFamily="18" charset="0"/>
            </a:endParaRPr>
          </a:p>
        </p:txBody>
      </p:sp>
      <p:pic>
        <p:nvPicPr>
          <p:cNvPr id="3074" name="Picture 2" descr="switching among leadership styles ...">
            <a:extLst>
              <a:ext uri="{FF2B5EF4-FFF2-40B4-BE49-F238E27FC236}">
                <a16:creationId xmlns:a16="http://schemas.microsoft.com/office/drawing/2014/main" id="{FED39D14-238E-499C-BAFD-194EB0135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040" y="1752600"/>
            <a:ext cx="4571664"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8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A5100E-4E25-9497-9F0C-57AF624AC226}"/>
              </a:ext>
            </a:extLst>
          </p:cNvPr>
          <p:cNvSpPr txBox="1"/>
          <p:nvPr/>
        </p:nvSpPr>
        <p:spPr>
          <a:xfrm>
            <a:off x="3436374" y="2921168"/>
            <a:ext cx="5319252"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724661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218</TotalTime>
  <Words>1096</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Gill Sans MT</vt:lpstr>
      <vt:lpstr>Söhne</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Shreyash Thaware</dc:creator>
  <cp:lastModifiedBy>Sankalp Thaware</cp:lastModifiedBy>
  <cp:revision>8</cp:revision>
  <dcterms:created xsi:type="dcterms:W3CDTF">2024-03-20T13:39:25Z</dcterms:created>
  <dcterms:modified xsi:type="dcterms:W3CDTF">2024-03-21T04:57:42Z</dcterms:modified>
</cp:coreProperties>
</file>