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9.jpg" ContentType="image/jpeg"/>
  <Override PartName="/ppt/media/image20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71" r:id="rId3"/>
    <p:sldId id="258" r:id="rId4"/>
    <p:sldId id="259" r:id="rId5"/>
    <p:sldId id="260" r:id="rId6"/>
    <p:sldId id="262" r:id="rId7"/>
    <p:sldId id="263" r:id="rId8"/>
    <p:sldId id="269" r:id="rId9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322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400" b="1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400" b="1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400" b="1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400" b="1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101264" cy="59817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04304" y="1386494"/>
            <a:ext cx="13083694" cy="890050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400" b="1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400" b="1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5382079" cy="46227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795905" y="6459426"/>
            <a:ext cx="2501922" cy="383526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4236347" y="7411091"/>
            <a:ext cx="9810750" cy="0"/>
          </a:xfrm>
          <a:custGeom>
            <a:avLst/>
            <a:gdLst/>
            <a:ahLst/>
            <a:cxnLst/>
            <a:rect l="l" t="t" r="r" b="b"/>
            <a:pathLst>
              <a:path w="9810750">
                <a:moveTo>
                  <a:pt x="9810749" y="0"/>
                </a:moveTo>
                <a:lnTo>
                  <a:pt x="0" y="0"/>
                </a:lnTo>
              </a:path>
            </a:pathLst>
          </a:custGeom>
          <a:ln w="761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6032404" y="793825"/>
            <a:ext cx="592455" cy="610235"/>
          </a:xfrm>
          <a:custGeom>
            <a:avLst/>
            <a:gdLst/>
            <a:ahLst/>
            <a:cxnLst/>
            <a:rect l="l" t="t" r="r" b="b"/>
            <a:pathLst>
              <a:path w="592455" h="610235">
                <a:moveTo>
                  <a:pt x="64592" y="344792"/>
                </a:moveTo>
                <a:lnTo>
                  <a:pt x="60807" y="332892"/>
                </a:lnTo>
                <a:lnTo>
                  <a:pt x="52476" y="323037"/>
                </a:lnTo>
                <a:lnTo>
                  <a:pt x="40894" y="317220"/>
                </a:lnTo>
                <a:lnTo>
                  <a:pt x="28448" y="316293"/>
                </a:lnTo>
                <a:lnTo>
                  <a:pt x="16573" y="320065"/>
                </a:lnTo>
                <a:lnTo>
                  <a:pt x="6743" y="328396"/>
                </a:lnTo>
                <a:lnTo>
                  <a:pt x="927" y="339902"/>
                </a:lnTo>
                <a:lnTo>
                  <a:pt x="0" y="352361"/>
                </a:lnTo>
                <a:lnTo>
                  <a:pt x="3784" y="364274"/>
                </a:lnTo>
                <a:lnTo>
                  <a:pt x="12115" y="374129"/>
                </a:lnTo>
                <a:lnTo>
                  <a:pt x="23596" y="379958"/>
                </a:lnTo>
                <a:lnTo>
                  <a:pt x="36017" y="380885"/>
                </a:lnTo>
                <a:lnTo>
                  <a:pt x="47917" y="377101"/>
                </a:lnTo>
                <a:lnTo>
                  <a:pt x="57835" y="368769"/>
                </a:lnTo>
                <a:lnTo>
                  <a:pt x="63665" y="357251"/>
                </a:lnTo>
                <a:lnTo>
                  <a:pt x="64592" y="344792"/>
                </a:lnTo>
                <a:close/>
              </a:path>
              <a:path w="592455" h="610235">
                <a:moveTo>
                  <a:pt x="350062" y="428434"/>
                </a:moveTo>
                <a:lnTo>
                  <a:pt x="220129" y="325615"/>
                </a:lnTo>
                <a:lnTo>
                  <a:pt x="189750" y="290652"/>
                </a:lnTo>
                <a:lnTo>
                  <a:pt x="175869" y="246532"/>
                </a:lnTo>
                <a:lnTo>
                  <a:pt x="175260" y="222834"/>
                </a:lnTo>
                <a:lnTo>
                  <a:pt x="179171" y="200444"/>
                </a:lnTo>
                <a:lnTo>
                  <a:pt x="187617" y="179298"/>
                </a:lnTo>
                <a:lnTo>
                  <a:pt x="200634" y="159346"/>
                </a:lnTo>
                <a:lnTo>
                  <a:pt x="303288" y="29425"/>
                </a:lnTo>
                <a:lnTo>
                  <a:pt x="266230" y="0"/>
                </a:lnTo>
                <a:lnTo>
                  <a:pt x="163423" y="130098"/>
                </a:lnTo>
                <a:lnTo>
                  <a:pt x="145300" y="157911"/>
                </a:lnTo>
                <a:lnTo>
                  <a:pt x="133489" y="187515"/>
                </a:lnTo>
                <a:lnTo>
                  <a:pt x="128028" y="218884"/>
                </a:lnTo>
                <a:lnTo>
                  <a:pt x="128943" y="252031"/>
                </a:lnTo>
                <a:lnTo>
                  <a:pt x="148310" y="313893"/>
                </a:lnTo>
                <a:lnTo>
                  <a:pt x="190703" y="362839"/>
                </a:lnTo>
                <a:lnTo>
                  <a:pt x="320814" y="465645"/>
                </a:lnTo>
                <a:lnTo>
                  <a:pt x="350062" y="428434"/>
                </a:lnTo>
                <a:close/>
              </a:path>
              <a:path w="592455" h="610235">
                <a:moveTo>
                  <a:pt x="453174" y="394614"/>
                </a:moveTo>
                <a:lnTo>
                  <a:pt x="445477" y="328917"/>
                </a:lnTo>
                <a:lnTo>
                  <a:pt x="414616" y="273532"/>
                </a:lnTo>
                <a:lnTo>
                  <a:pt x="260464" y="147853"/>
                </a:lnTo>
                <a:lnTo>
                  <a:pt x="231051" y="185077"/>
                </a:lnTo>
                <a:lnTo>
                  <a:pt x="361162" y="287883"/>
                </a:lnTo>
                <a:lnTo>
                  <a:pt x="378358" y="304215"/>
                </a:lnTo>
                <a:lnTo>
                  <a:pt x="391477" y="322846"/>
                </a:lnTo>
                <a:lnTo>
                  <a:pt x="400494" y="343763"/>
                </a:lnTo>
                <a:lnTo>
                  <a:pt x="405409" y="366966"/>
                </a:lnTo>
                <a:lnTo>
                  <a:pt x="405993" y="390664"/>
                </a:lnTo>
                <a:lnTo>
                  <a:pt x="402043" y="413054"/>
                </a:lnTo>
                <a:lnTo>
                  <a:pt x="393585" y="434200"/>
                </a:lnTo>
                <a:lnTo>
                  <a:pt x="380644" y="454152"/>
                </a:lnTo>
                <a:lnTo>
                  <a:pt x="277825" y="584085"/>
                </a:lnTo>
                <a:lnTo>
                  <a:pt x="310146" y="609612"/>
                </a:lnTo>
                <a:lnTo>
                  <a:pt x="318122" y="609612"/>
                </a:lnTo>
                <a:lnTo>
                  <a:pt x="417855" y="483400"/>
                </a:lnTo>
                <a:lnTo>
                  <a:pt x="435952" y="455587"/>
                </a:lnTo>
                <a:lnTo>
                  <a:pt x="447725" y="425996"/>
                </a:lnTo>
                <a:lnTo>
                  <a:pt x="453174" y="394614"/>
                </a:lnTo>
                <a:close/>
              </a:path>
              <a:path w="592455" h="610235">
                <a:moveTo>
                  <a:pt x="592391" y="262496"/>
                </a:moveTo>
                <a:lnTo>
                  <a:pt x="555345" y="233070"/>
                </a:lnTo>
                <a:lnTo>
                  <a:pt x="475348" y="334302"/>
                </a:lnTo>
                <a:lnTo>
                  <a:pt x="477113" y="342023"/>
                </a:lnTo>
                <a:lnTo>
                  <a:pt x="478561" y="349948"/>
                </a:lnTo>
                <a:lnTo>
                  <a:pt x="479539" y="358279"/>
                </a:lnTo>
                <a:lnTo>
                  <a:pt x="480580" y="370205"/>
                </a:lnTo>
                <a:lnTo>
                  <a:pt x="480910" y="382016"/>
                </a:lnTo>
                <a:lnTo>
                  <a:pt x="480555" y="393661"/>
                </a:lnTo>
                <a:lnTo>
                  <a:pt x="479513" y="405155"/>
                </a:lnTo>
                <a:lnTo>
                  <a:pt x="592391" y="2624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48666" y="1403716"/>
            <a:ext cx="13590666" cy="1463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400" b="1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49032" y="2090742"/>
            <a:ext cx="7540625" cy="3321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400" b="1" i="0">
                <a:solidFill>
                  <a:srgbClr val="231F2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025788"/>
            <a:ext cx="18294870" cy="11312787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4F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8" y="5581393"/>
            <a:ext cx="4023582" cy="471334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33800" y="1333500"/>
            <a:ext cx="12801600" cy="69724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35"/>
              </a:spcBef>
            </a:pPr>
            <a:r>
              <a:rPr lang="en-IN" sz="3200" b="1" dirty="0">
                <a:latin typeface="Trebuchet MS" panose="020B0603020202020204" pitchFamily="34" charset="0"/>
                <a:cs typeface="Times New Roman" panose="02020603050405020304" pitchFamily="18" charset="0"/>
              </a:rPr>
              <a:t>     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K.D.K COLLEGE OF ENGINEERING NAGPUR </a:t>
            </a:r>
            <a:b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Department of Information Technology 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Seventh Semester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Project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Topic on:-“Virtual Assistant For Desktop”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Presented by:-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Sr No                          Name of Members                           Roll No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1                               Ashvini Khobragade                            1  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2                               Rupali Mamale                                     9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3                               Pranay Lohabare                                 37                           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4                               Shashank Mankar                                52   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</a:t>
            </a:r>
            <a:r>
              <a:rPr lang="en-IN" sz="2800" b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Name:-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</a:t>
            </a:r>
            <a:r>
              <a:rPr lang="en-IN" sz="28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Prof.S.S.Ganorkar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39030" y="-10271"/>
            <a:ext cx="2555840" cy="1992774"/>
          </a:xfrm>
          <a:prstGeom prst="rect">
            <a:avLst/>
          </a:prstGeom>
        </p:spPr>
      </p:pic>
      <p:pic>
        <p:nvPicPr>
          <p:cNvPr id="14" name="object 8">
            <a:extLst>
              <a:ext uri="{FF2B5EF4-FFF2-40B4-BE49-F238E27FC236}">
                <a16:creationId xmlns:a16="http://schemas.microsoft.com/office/drawing/2014/main" id="{66F9A6EC-DFDE-EE77-1195-00A7F7CD7B2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528104" y="973068"/>
            <a:ext cx="1828800" cy="149160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4F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8" y="5581393"/>
            <a:ext cx="4023582" cy="471334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017266" y="1239112"/>
            <a:ext cx="7012934" cy="1547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600"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</a:t>
            </a:r>
            <a:r>
              <a:rPr sz="9600" spc="-1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39030" y="-10271"/>
            <a:ext cx="2555840" cy="199277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019320" y="2901696"/>
            <a:ext cx="1400810" cy="6001002"/>
          </a:xfrm>
          <a:prstGeom prst="rect">
            <a:avLst/>
          </a:prstGeom>
          <a:solidFill>
            <a:srgbClr val="CCCCCC"/>
          </a:solidFill>
        </p:spPr>
        <p:txBody>
          <a:bodyPr vert="horz" wrap="square" lIns="0" tIns="354965" rIns="0" bIns="0" rtlCol="0">
            <a:spAutoFit/>
          </a:bodyPr>
          <a:lstStyle/>
          <a:p>
            <a:pPr marL="425450">
              <a:lnSpc>
                <a:spcPct val="100000"/>
              </a:lnSpc>
              <a:spcBef>
                <a:spcPts val="2795"/>
              </a:spcBef>
            </a:pPr>
            <a:r>
              <a:rPr sz="4250" b="1" spc="-525" dirty="0">
                <a:solidFill>
                  <a:srgbClr val="363636"/>
                </a:solidFill>
                <a:latin typeface="Trebuchet MS"/>
                <a:cs typeface="Trebuchet MS"/>
              </a:rPr>
              <a:t>01</a:t>
            </a:r>
            <a:endParaRPr sz="4250" dirty="0">
              <a:latin typeface="Trebuchet MS"/>
              <a:cs typeface="Trebuchet MS"/>
            </a:endParaRPr>
          </a:p>
          <a:p>
            <a:pPr marL="391795">
              <a:lnSpc>
                <a:spcPct val="100000"/>
              </a:lnSpc>
              <a:spcBef>
                <a:spcPts val="1175"/>
              </a:spcBef>
            </a:pPr>
            <a:r>
              <a:rPr sz="4250" b="1" spc="-25" dirty="0">
                <a:solidFill>
                  <a:srgbClr val="363636"/>
                </a:solidFill>
                <a:latin typeface="Trebuchet MS"/>
                <a:cs typeface="Trebuchet MS"/>
              </a:rPr>
              <a:t>02</a:t>
            </a:r>
            <a:endParaRPr sz="4250" dirty="0">
              <a:latin typeface="Trebuchet MS"/>
              <a:cs typeface="Trebuchet MS"/>
            </a:endParaRPr>
          </a:p>
          <a:p>
            <a:pPr marL="391795">
              <a:lnSpc>
                <a:spcPct val="100000"/>
              </a:lnSpc>
              <a:spcBef>
                <a:spcPts val="1839"/>
              </a:spcBef>
            </a:pPr>
            <a:r>
              <a:rPr sz="4250" b="1" spc="-25" dirty="0">
                <a:solidFill>
                  <a:srgbClr val="363636"/>
                </a:solidFill>
                <a:latin typeface="Trebuchet MS"/>
                <a:cs typeface="Trebuchet MS"/>
              </a:rPr>
              <a:t>03</a:t>
            </a:r>
            <a:endParaRPr sz="4250" dirty="0">
              <a:latin typeface="Trebuchet MS"/>
              <a:cs typeface="Trebuchet MS"/>
            </a:endParaRPr>
          </a:p>
          <a:p>
            <a:pPr marL="389255">
              <a:lnSpc>
                <a:spcPct val="100000"/>
              </a:lnSpc>
              <a:spcBef>
                <a:spcPts val="1175"/>
              </a:spcBef>
            </a:pPr>
            <a:r>
              <a:rPr sz="4250" b="1" spc="-25" dirty="0">
                <a:solidFill>
                  <a:srgbClr val="363636"/>
                </a:solidFill>
                <a:latin typeface="Trebuchet MS"/>
                <a:cs typeface="Trebuchet MS"/>
              </a:rPr>
              <a:t>04</a:t>
            </a:r>
            <a:endParaRPr sz="4250" dirty="0">
              <a:latin typeface="Trebuchet MS"/>
              <a:cs typeface="Trebuchet MS"/>
            </a:endParaRPr>
          </a:p>
          <a:p>
            <a:pPr marL="412750">
              <a:lnSpc>
                <a:spcPct val="100000"/>
              </a:lnSpc>
              <a:spcBef>
                <a:spcPts val="1140"/>
              </a:spcBef>
            </a:pPr>
            <a:r>
              <a:rPr sz="4250" b="1" spc="-25" dirty="0">
                <a:solidFill>
                  <a:srgbClr val="363636"/>
                </a:solidFill>
                <a:latin typeface="Trebuchet MS"/>
                <a:cs typeface="Trebuchet MS"/>
              </a:rPr>
              <a:t>05</a:t>
            </a:r>
            <a:endParaRPr sz="4250" dirty="0">
              <a:latin typeface="Trebuchet MS"/>
              <a:cs typeface="Trebuchet MS"/>
            </a:endParaRPr>
          </a:p>
          <a:p>
            <a:pPr marL="405130">
              <a:lnSpc>
                <a:spcPct val="100000"/>
              </a:lnSpc>
              <a:spcBef>
                <a:spcPts val="1445"/>
              </a:spcBef>
            </a:pPr>
            <a:r>
              <a:rPr sz="4250" b="1" spc="-25" dirty="0">
                <a:solidFill>
                  <a:srgbClr val="363636"/>
                </a:solidFill>
                <a:latin typeface="Trebuchet MS"/>
                <a:cs typeface="Trebuchet MS"/>
              </a:rPr>
              <a:t>06</a:t>
            </a:r>
            <a:endParaRPr sz="4250" dirty="0">
              <a:latin typeface="Trebuchet MS"/>
              <a:cs typeface="Trebuchet MS"/>
            </a:endParaRPr>
          </a:p>
          <a:p>
            <a:pPr marL="431800">
              <a:lnSpc>
                <a:spcPct val="100000"/>
              </a:lnSpc>
              <a:spcBef>
                <a:spcPts val="1595"/>
              </a:spcBef>
            </a:pPr>
            <a:endParaRPr sz="425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94730" y="3323495"/>
            <a:ext cx="3539870" cy="44627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332230" algn="l"/>
              </a:tabLst>
            </a:pPr>
            <a:r>
              <a:rPr lang="en-US" sz="2800" b="1" spc="295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94730" y="4117713"/>
            <a:ext cx="3235070" cy="44627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874394" algn="l"/>
              </a:tabLst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594730" y="5037803"/>
            <a:ext cx="3387470" cy="44627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2800" b="1" spc="295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94730" y="5832021"/>
            <a:ext cx="4759070" cy="44627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874394" algn="l"/>
              </a:tabLst>
            </a:pPr>
            <a:r>
              <a:rPr lang="en-US" sz="2800" b="1" spc="25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PROGRESS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94730" y="6632865"/>
            <a:ext cx="4378070" cy="44627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2800" b="1" spc="295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94730" y="7425242"/>
            <a:ext cx="2930270" cy="44627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2800" b="1" spc="285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994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276600" y="1103856"/>
            <a:ext cx="11811000" cy="1547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578350" algn="l"/>
              </a:tabLst>
            </a:pPr>
            <a:r>
              <a:rPr lang="en-US" sz="99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INTRODUCTION</a:t>
            </a:r>
            <a:endParaRPr sz="9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43400" y="3290498"/>
            <a:ext cx="7229002" cy="2366802"/>
          </a:xfrm>
          <a:prstGeom prst="rect">
            <a:avLst/>
          </a:prstGeom>
        </p:spPr>
        <p:txBody>
          <a:bodyPr vert="horz" wrap="square" lIns="0" tIns="257810" rIns="0" bIns="0" rtlCol="0">
            <a:spAutoFit/>
          </a:bodyPr>
          <a:lstStyle/>
          <a:p>
            <a:pPr marL="12065" marR="5080">
              <a:lnSpc>
                <a:spcPct val="138900"/>
              </a:lnSpc>
              <a:spcBef>
                <a:spcPts val="95"/>
              </a:spcBef>
              <a:tabLst>
                <a:tab pos="354965" algn="l"/>
              </a:tabLst>
            </a:pPr>
            <a:r>
              <a:rPr lang="en-US" sz="2400" spc="-40" dirty="0">
                <a:solidFill>
                  <a:srgbClr val="272424"/>
                </a:solidFill>
                <a:latin typeface="Times New Roman"/>
                <a:cs typeface="Times New Roman"/>
              </a:rPr>
              <a:t> Virtual</a:t>
            </a:r>
            <a:r>
              <a:rPr lang="en-US" sz="2400" spc="-7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lang="en-US" sz="2400" spc="-40" dirty="0">
                <a:solidFill>
                  <a:srgbClr val="272424"/>
                </a:solidFill>
                <a:latin typeface="Times New Roman"/>
                <a:cs typeface="Times New Roman"/>
              </a:rPr>
              <a:t>assistants</a:t>
            </a:r>
            <a:r>
              <a:rPr lang="en-US" sz="2400" spc="-8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lang="en-US" sz="2400" spc="-40" dirty="0">
                <a:solidFill>
                  <a:srgbClr val="272424"/>
                </a:solidFill>
                <a:latin typeface="Times New Roman"/>
                <a:cs typeface="Times New Roman"/>
              </a:rPr>
              <a:t>(VAs) are</a:t>
            </a:r>
            <a:r>
              <a:rPr lang="en-US" sz="2400" spc="-5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lang="en-US" sz="2400" spc="-45" dirty="0">
                <a:solidFill>
                  <a:srgbClr val="272424"/>
                </a:solidFill>
                <a:latin typeface="Times New Roman"/>
                <a:cs typeface="Times New Roman"/>
              </a:rPr>
              <a:t>software</a:t>
            </a:r>
            <a:r>
              <a:rPr lang="en-US" sz="2400" spc="-5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lang="en-US" sz="2400" spc="-40" dirty="0">
                <a:solidFill>
                  <a:srgbClr val="272424"/>
                </a:solidFill>
                <a:latin typeface="Times New Roman"/>
                <a:cs typeface="Times New Roman"/>
              </a:rPr>
              <a:t>programs</a:t>
            </a:r>
            <a:r>
              <a:rPr lang="en-US" sz="2400" spc="-5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lang="en-US" sz="2400" spc="-35" dirty="0">
                <a:solidFill>
                  <a:srgbClr val="272424"/>
                </a:solidFill>
                <a:latin typeface="Times New Roman"/>
                <a:cs typeface="Times New Roman"/>
              </a:rPr>
              <a:t>that</a:t>
            </a:r>
            <a:r>
              <a:rPr lang="en-US" sz="2400" spc="-7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lang="en-US" sz="2400" spc="-30" dirty="0">
                <a:solidFill>
                  <a:srgbClr val="272424"/>
                </a:solidFill>
                <a:latin typeface="Times New Roman"/>
                <a:cs typeface="Times New Roman"/>
              </a:rPr>
              <a:t>can</a:t>
            </a:r>
            <a:r>
              <a:rPr lang="en-US" sz="2400" spc="-6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lang="en-US" sz="2400" spc="-45" dirty="0">
                <a:solidFill>
                  <a:srgbClr val="272424"/>
                </a:solidFill>
                <a:latin typeface="Times New Roman"/>
                <a:cs typeface="Times New Roman"/>
              </a:rPr>
              <a:t>understand  and respond to human language.</a:t>
            </a:r>
            <a:endParaRPr lang="en-US"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30"/>
              </a:spcBef>
              <a:buFont typeface="Wingdings"/>
              <a:buChar char=""/>
            </a:pPr>
            <a:endParaRPr lang="en-US" sz="2400" dirty="0">
              <a:latin typeface="Times New Roman"/>
              <a:cs typeface="Times New Roman"/>
            </a:endParaRPr>
          </a:p>
          <a:p>
            <a:pPr marL="1766570">
              <a:lnSpc>
                <a:spcPct val="100000"/>
              </a:lnSpc>
              <a:spcBef>
                <a:spcPts val="2030"/>
              </a:spcBef>
            </a:pPr>
            <a:endParaRPr sz="2200" dirty="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86400" y="5972789"/>
            <a:ext cx="6324600" cy="117147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lang="en-US" sz="2400" spc="-30" dirty="0">
                <a:solidFill>
                  <a:srgbClr val="27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VAs</a:t>
            </a:r>
            <a:r>
              <a:rPr lang="en-US" sz="2400" spc="-75" dirty="0">
                <a:solidFill>
                  <a:srgbClr val="27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35" dirty="0">
                <a:solidFill>
                  <a:srgbClr val="27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2400" spc="-70" dirty="0">
                <a:solidFill>
                  <a:srgbClr val="27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40" dirty="0">
                <a:solidFill>
                  <a:srgbClr val="27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designed</a:t>
            </a:r>
            <a:r>
              <a:rPr lang="en-US" sz="2400" spc="-90" dirty="0">
                <a:solidFill>
                  <a:srgbClr val="27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solidFill>
                  <a:srgbClr val="27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400" spc="-70" dirty="0">
                <a:solidFill>
                  <a:srgbClr val="27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40" dirty="0">
                <a:solidFill>
                  <a:srgbClr val="27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automate</a:t>
            </a:r>
            <a:r>
              <a:rPr lang="en-US" sz="2400" spc="-95" dirty="0">
                <a:solidFill>
                  <a:srgbClr val="27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spc="-35" dirty="0">
                <a:solidFill>
                  <a:srgbClr val="27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  <a:r>
              <a:rPr lang="en-US" sz="2400" spc="-80" dirty="0">
                <a:solidFill>
                  <a:srgbClr val="27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5" dirty="0">
                <a:solidFill>
                  <a:srgbClr val="27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spc="-70" dirty="0">
                <a:solidFill>
                  <a:srgbClr val="27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solidFill>
                  <a:srgbClr val="27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</a:t>
            </a:r>
            <a:r>
              <a:rPr lang="en-US" sz="2400" spc="-45" dirty="0">
                <a:solidFill>
                  <a:srgbClr val="27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information.</a:t>
            </a:r>
            <a:r>
              <a:rPr lang="en-US" sz="2400" spc="-80" dirty="0">
                <a:solidFill>
                  <a:srgbClr val="27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40" dirty="0">
                <a:solidFill>
                  <a:srgbClr val="27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They're</a:t>
            </a:r>
            <a:r>
              <a:rPr lang="en-US" sz="2400" spc="-95" dirty="0">
                <a:solidFill>
                  <a:srgbClr val="27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40" dirty="0">
                <a:solidFill>
                  <a:srgbClr val="27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becoming</a:t>
            </a:r>
            <a:r>
              <a:rPr lang="en-US" sz="2400" spc="-60" dirty="0">
                <a:solidFill>
                  <a:srgbClr val="27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45" dirty="0">
                <a:solidFill>
                  <a:srgbClr val="27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increasingly</a:t>
            </a:r>
            <a:r>
              <a:rPr lang="en-US" sz="2400" spc="-70" dirty="0">
                <a:solidFill>
                  <a:srgbClr val="27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40" dirty="0">
                <a:solidFill>
                  <a:srgbClr val="27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popular</a:t>
            </a:r>
            <a:r>
              <a:rPr lang="en-US" sz="2400" spc="-75" dirty="0">
                <a:solidFill>
                  <a:srgbClr val="27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solidFill>
                  <a:srgbClr val="27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400" spc="-45" dirty="0">
                <a:solidFill>
                  <a:srgbClr val="27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27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-40" dirty="0">
                <a:solidFill>
                  <a:srgbClr val="27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variety</a:t>
            </a:r>
            <a:r>
              <a:rPr lang="en-US" sz="2400" spc="-60" dirty="0">
                <a:solidFill>
                  <a:srgbClr val="27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0" dirty="0">
                <a:solidFill>
                  <a:srgbClr val="27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400" spc="-45" dirty="0">
                <a:solidFill>
                  <a:srgbClr val="27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solidFill>
                  <a:srgbClr val="27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industries</a:t>
            </a:r>
            <a:r>
              <a:rPr lang="en-US" sz="2000" spc="-10" dirty="0">
                <a:solidFill>
                  <a:srgbClr val="272424"/>
                </a:solidFill>
                <a:latin typeface="Times New Roman"/>
                <a:cs typeface="Times New Roman"/>
              </a:rPr>
              <a:t>.</a:t>
            </a:r>
            <a:endParaRPr sz="2200" dirty="0">
              <a:latin typeface="Tahoma"/>
              <a:cs typeface="Tahoma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459753"/>
            <a:ext cx="4829624" cy="2819400"/>
          </a:xfrm>
          <a:prstGeom prst="rect">
            <a:avLst/>
          </a:prstGeom>
        </p:spPr>
      </p:pic>
      <p:pic>
        <p:nvPicPr>
          <p:cNvPr id="16" name="object 7">
            <a:extLst>
              <a:ext uri="{FF2B5EF4-FFF2-40B4-BE49-F238E27FC236}">
                <a16:creationId xmlns:a16="http://schemas.microsoft.com/office/drawing/2014/main" id="{4C9782D8-EBEF-A44A-0FC7-A8630371AA8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33027" y="3299326"/>
            <a:ext cx="1229634" cy="1170939"/>
          </a:xfrm>
          <a:prstGeom prst="rect">
            <a:avLst/>
          </a:prstGeom>
        </p:spPr>
      </p:pic>
      <p:pic>
        <p:nvPicPr>
          <p:cNvPr id="17" name="object 10">
            <a:extLst>
              <a:ext uri="{FF2B5EF4-FFF2-40B4-BE49-F238E27FC236}">
                <a16:creationId xmlns:a16="http://schemas.microsoft.com/office/drawing/2014/main" id="{8E5766DF-BF25-BEC5-C59F-91062EC2EE9F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91580" y="5968612"/>
            <a:ext cx="1238044" cy="117982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48666" y="1403716"/>
            <a:ext cx="13590666" cy="1489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2900">
              <a:lnSpc>
                <a:spcPct val="100000"/>
              </a:lnSpc>
              <a:spcBef>
                <a:spcPts val="95"/>
              </a:spcBef>
            </a:pPr>
            <a:r>
              <a:rPr lang="en-US" sz="9600" spc="-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6390" y="4003465"/>
            <a:ext cx="3656209" cy="3956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1310" marR="58419" indent="-255904" algn="just">
              <a:lnSpc>
                <a:spcPct val="112500"/>
              </a:lnSpc>
              <a:spcBef>
                <a:spcPts val="95"/>
              </a:spcBef>
            </a:pPr>
            <a:r>
              <a:rPr lang="en-US" sz="2400" dirty="0">
                <a:latin typeface="Times New Roman"/>
                <a:cs typeface="Times New Roman"/>
              </a:rPr>
              <a:t>    </a:t>
            </a:r>
            <a:endParaRPr sz="2400" dirty="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94809" y="0"/>
            <a:ext cx="3793190" cy="29844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11628" y="6505252"/>
            <a:ext cx="2471440" cy="37816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C57DE17-E4DC-7652-F374-D69338B8217B}"/>
              </a:ext>
            </a:extLst>
          </p:cNvPr>
          <p:cNvSpPr txBox="1"/>
          <p:nvPr/>
        </p:nvSpPr>
        <p:spPr>
          <a:xfrm>
            <a:off x="3352799" y="3972896"/>
            <a:ext cx="11142009" cy="3107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35915" marR="72390" indent="-28575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3718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</a:t>
            </a:r>
            <a:r>
              <a:rPr lang="en-US"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python</a:t>
            </a:r>
            <a:r>
              <a:rPr lang="en-US"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installer</a:t>
            </a:r>
            <a:r>
              <a:rPr lang="en-US"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lang="en-US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recognition,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gTTS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spc="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pipwin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</a:t>
            </a:r>
            <a:r>
              <a:rPr lang="en-US"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</a:t>
            </a:r>
            <a:r>
              <a:rPr lang="en-US"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</a:t>
            </a:r>
            <a:r>
              <a:rPr lang="en-US"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</a:t>
            </a:r>
            <a:r>
              <a:rPr lang="en-US"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text.</a:t>
            </a:r>
            <a:r>
              <a:rPr lang="en-US"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commonly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 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assistants</a:t>
            </a:r>
            <a:r>
              <a:rPr lang="en-US"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lang="en-US" sz="24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Alexa,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Siri,</a:t>
            </a:r>
            <a:r>
              <a:rPr lang="en-US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</a:p>
          <a:p>
            <a:pPr marL="50165" marR="72390">
              <a:lnSpc>
                <a:spcPct val="100000"/>
              </a:lnSpc>
              <a:spcBef>
                <a:spcPts val="100"/>
              </a:spcBef>
              <a:tabLst>
                <a:tab pos="337185" algn="l"/>
              </a:tabLst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60"/>
              </a:spcBef>
              <a:buFont typeface="Wingdings"/>
              <a:buChar char="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7185" marR="107950" indent="-287020">
              <a:lnSpc>
                <a:spcPts val="2160"/>
              </a:lnSpc>
              <a:spcBef>
                <a:spcPts val="5"/>
              </a:spcBef>
              <a:buFont typeface="Wingdings"/>
              <a:buChar char=""/>
              <a:tabLst>
                <a:tab pos="337185" algn="l"/>
                <a:tab pos="39052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en-US"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assistants</a:t>
            </a:r>
            <a:r>
              <a:rPr lang="en-US"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US"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</a:t>
            </a:r>
            <a:r>
              <a:rPr lang="en-US"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en-US"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r>
              <a:rPr lang="en-US"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(NLP)</a:t>
            </a:r>
            <a:r>
              <a:rPr lang="en-US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en-US"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</a:t>
            </a:r>
            <a:r>
              <a:rPr lang="en-US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executable</a:t>
            </a:r>
            <a:r>
              <a:rPr lang="en-US"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commands.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en-US"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continually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</a:t>
            </a:r>
            <a:r>
              <a:rPr lang="en-US"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</a:t>
            </a:r>
            <a:r>
              <a:rPr lang="en-US"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intelligence</a:t>
            </a:r>
            <a:r>
              <a:rPr lang="en-US"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  <a:r>
              <a:rPr lang="en-US"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including</a:t>
            </a:r>
            <a:r>
              <a:rPr lang="en-US"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en-US"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ambient</a:t>
            </a:r>
            <a:r>
              <a:rPr lang="en-US"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intelligence.</a:t>
            </a:r>
            <a:r>
              <a:rPr lang="en-US" sz="24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activate</a:t>
            </a:r>
            <a:r>
              <a:rPr lang="en-US"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en-US" sz="2400" baseline="16516" dirty="0" err="1">
                <a:solidFill>
                  <a:srgbClr val="2724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assistant</a:t>
            </a:r>
            <a:r>
              <a:rPr lang="en-US"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voice,</a:t>
            </a:r>
            <a:r>
              <a:rPr lang="en-US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wake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might</a:t>
            </a:r>
            <a:r>
              <a:rPr lang="en-US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3441700"/>
            <a:chOff x="0" y="0"/>
            <a:chExt cx="18288000" cy="34417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8000" cy="3086100"/>
            </a:xfrm>
            <a:custGeom>
              <a:avLst/>
              <a:gdLst/>
              <a:ahLst/>
              <a:cxnLst/>
              <a:rect l="l" t="t" r="r" b="b"/>
              <a:pathLst>
                <a:path w="18288000" h="3086100">
                  <a:moveTo>
                    <a:pt x="18287552" y="3086099"/>
                  </a:moveTo>
                  <a:lnTo>
                    <a:pt x="0" y="3086099"/>
                  </a:lnTo>
                  <a:lnTo>
                    <a:pt x="0" y="0"/>
                  </a:lnTo>
                  <a:lnTo>
                    <a:pt x="18287552" y="0"/>
                  </a:lnTo>
                  <a:lnTo>
                    <a:pt x="18287552" y="3086099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66148" y="0"/>
              <a:ext cx="4821851" cy="30734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3576296" cy="344170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09600" y="1403716"/>
            <a:ext cx="15329732" cy="149399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980305">
              <a:lnSpc>
                <a:spcPct val="100000"/>
              </a:lnSpc>
              <a:spcBef>
                <a:spcPts val="130"/>
              </a:spcBef>
            </a:pPr>
            <a:r>
              <a:rPr lang="en-US" sz="9600" spc="12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  <a:endParaRPr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25348" y="6788136"/>
            <a:ext cx="7847330" cy="356508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950" spc="170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endParaRPr sz="1950" dirty="0">
              <a:latin typeface="Tahoma"/>
              <a:cs typeface="Tahoma"/>
            </a:endParaRPr>
          </a:p>
        </p:txBody>
      </p:sp>
      <p:pic>
        <p:nvPicPr>
          <p:cNvPr id="1026" name="Picture 2" descr="Simplified block diagram of voice assistant | Download Scientific Diagram">
            <a:extLst>
              <a:ext uri="{FF2B5EF4-FFF2-40B4-BE49-F238E27FC236}">
                <a16:creationId xmlns:a16="http://schemas.microsoft.com/office/drawing/2014/main" id="{D2A2DC85-BA03-4C8F-ECEE-B133345AD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441700"/>
            <a:ext cx="11582400" cy="574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31674" y="6978473"/>
            <a:ext cx="3763048" cy="330812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95265" y="2379377"/>
            <a:ext cx="995680" cy="1035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600" spc="295" dirty="0">
                <a:solidFill>
                  <a:srgbClr val="FFFAFA"/>
                </a:solidFill>
              </a:rPr>
              <a:t>0</a:t>
            </a:r>
            <a:r>
              <a:rPr sz="6600" spc="-350" dirty="0">
                <a:solidFill>
                  <a:srgbClr val="FFFAFA"/>
                </a:solidFill>
              </a:rPr>
              <a:t>1</a:t>
            </a:r>
            <a:endParaRPr sz="6600"/>
          </a:p>
        </p:txBody>
      </p:sp>
      <p:sp>
        <p:nvSpPr>
          <p:cNvPr id="11" name="object 11"/>
          <p:cNvSpPr txBox="1"/>
          <p:nvPr/>
        </p:nvSpPr>
        <p:spPr>
          <a:xfrm>
            <a:off x="6688460" y="2379377"/>
            <a:ext cx="1185545" cy="1035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600" b="1" spc="969" dirty="0">
                <a:solidFill>
                  <a:srgbClr val="FFFAFA"/>
                </a:solidFill>
                <a:latin typeface="Trebuchet MS"/>
                <a:cs typeface="Trebuchet MS"/>
              </a:rPr>
              <a:t>0</a:t>
            </a:r>
            <a:r>
              <a:rPr sz="6600" b="1" spc="325" dirty="0">
                <a:solidFill>
                  <a:srgbClr val="FFFAFA"/>
                </a:solidFill>
                <a:latin typeface="Trebuchet MS"/>
                <a:cs typeface="Trebuchet MS"/>
              </a:rPr>
              <a:t>2</a:t>
            </a:r>
            <a:endParaRPr sz="66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168525" y="2379377"/>
            <a:ext cx="1207135" cy="1035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600" b="1" spc="1065" dirty="0">
                <a:solidFill>
                  <a:srgbClr val="FFFAFA"/>
                </a:solidFill>
                <a:latin typeface="Trebuchet MS"/>
                <a:cs typeface="Trebuchet MS"/>
              </a:rPr>
              <a:t>0</a:t>
            </a:r>
            <a:r>
              <a:rPr sz="6600" b="1" spc="420" dirty="0">
                <a:solidFill>
                  <a:srgbClr val="FFFAFA"/>
                </a:solidFill>
                <a:latin typeface="Trebuchet MS"/>
                <a:cs typeface="Trebuchet MS"/>
              </a:rPr>
              <a:t>3</a:t>
            </a:r>
            <a:endParaRPr sz="66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640130" y="2379377"/>
            <a:ext cx="1244600" cy="1035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600" b="1" spc="1200" dirty="0">
                <a:solidFill>
                  <a:srgbClr val="FFFAFA"/>
                </a:solidFill>
                <a:latin typeface="Trebuchet MS"/>
                <a:cs typeface="Trebuchet MS"/>
              </a:rPr>
              <a:t>0</a:t>
            </a:r>
            <a:r>
              <a:rPr sz="6600" b="1" spc="555" dirty="0">
                <a:solidFill>
                  <a:srgbClr val="FFFAFA"/>
                </a:solidFill>
                <a:latin typeface="Trebuchet MS"/>
                <a:cs typeface="Trebuchet MS"/>
              </a:rPr>
              <a:t>4</a:t>
            </a:r>
            <a:endParaRPr sz="66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07884" y="5693898"/>
            <a:ext cx="2947035" cy="536684"/>
          </a:xfrm>
          <a:prstGeom prst="rect">
            <a:avLst/>
          </a:prstGeom>
        </p:spPr>
        <p:txBody>
          <a:bodyPr vert="horz" wrap="square" lIns="0" tIns="249554" rIns="0" bIns="0" rtlCol="0">
            <a:spAutoFit/>
          </a:bodyPr>
          <a:lstStyle/>
          <a:p>
            <a:pPr marR="65405" algn="ctr">
              <a:lnSpc>
                <a:spcPct val="100000"/>
              </a:lnSpc>
              <a:spcBef>
                <a:spcPts val="1964"/>
              </a:spcBef>
            </a:pPr>
            <a:r>
              <a:rPr sz="1850" spc="15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endParaRPr sz="1850" dirty="0">
              <a:latin typeface="Tahoma"/>
              <a:cs typeface="Tahoma"/>
            </a:endParaRPr>
          </a:p>
        </p:txBody>
      </p:sp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-31110"/>
            <a:ext cx="4200426" cy="34925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BBA1DD3-C9E2-B0A9-9111-009CC3C06C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414427"/>
            <a:ext cx="8077200" cy="58674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C43742F-B586-0326-6643-E587860AF3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800" y="3414427"/>
            <a:ext cx="7924800" cy="576767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CD6640E-5767-E663-FFCD-87A7CD41C656}"/>
              </a:ext>
            </a:extLst>
          </p:cNvPr>
          <p:cNvSpPr txBox="1"/>
          <p:nvPr/>
        </p:nvSpPr>
        <p:spPr>
          <a:xfrm>
            <a:off x="3403270" y="1163263"/>
            <a:ext cx="134369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PROGRESS</a:t>
            </a:r>
            <a:endParaRPr lang="en-IN" sz="9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6924"/>
            <a:ext cx="18298389" cy="10293923"/>
            <a:chOff x="0" y="-6924"/>
            <a:chExt cx="18298389" cy="10293923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04705" y="-6924"/>
              <a:ext cx="5293684" cy="785203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03215" y="7962245"/>
              <a:ext cx="4876799" cy="51434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7363914"/>
              <a:ext cx="2692548" cy="292308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65768" y="3796488"/>
              <a:ext cx="2551608" cy="2615284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667495" y="715493"/>
            <a:ext cx="8032737" cy="149399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732780" algn="l"/>
              </a:tabLst>
            </a:pPr>
            <a:r>
              <a:rPr lang="en-US" sz="9600" spc="-4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sz="9600" spc="-42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90654" y="3707457"/>
            <a:ext cx="10996746" cy="2182329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355600" marR="5080" indent="-342900">
              <a:lnSpc>
                <a:spcPct val="129700"/>
              </a:lnSpc>
              <a:spcBef>
                <a:spcPts val="965"/>
              </a:spcBef>
              <a:buFont typeface="Arial" panose="020B0604020202020204" pitchFamily="34" charset="0"/>
              <a:buChar char="•"/>
            </a:pPr>
            <a:r>
              <a:rPr lang="en-US" sz="2400" spc="-40" dirty="0">
                <a:solidFill>
                  <a:srgbClr val="272424"/>
                </a:solidFill>
                <a:latin typeface="Times New Roman"/>
                <a:cs typeface="Times New Roman"/>
              </a:rPr>
              <a:t>Implement</a:t>
            </a:r>
            <a:r>
              <a:rPr lang="en-US" sz="2400" spc="-6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lang="en-US" sz="2400" spc="-30" dirty="0">
                <a:solidFill>
                  <a:srgbClr val="272424"/>
                </a:solidFill>
                <a:latin typeface="Times New Roman"/>
                <a:cs typeface="Times New Roman"/>
              </a:rPr>
              <a:t>more</a:t>
            </a:r>
            <a:r>
              <a:rPr lang="en-US" sz="2400" spc="-5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lang="en-US"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sophisticated </a:t>
            </a:r>
            <a:r>
              <a:rPr lang="en-US" sz="2400" spc="-40" dirty="0">
                <a:solidFill>
                  <a:srgbClr val="272424"/>
                </a:solidFill>
                <a:latin typeface="Times New Roman"/>
                <a:cs typeface="Times New Roman"/>
              </a:rPr>
              <a:t>NLP</a:t>
            </a:r>
            <a:r>
              <a:rPr lang="en-US" sz="2400" spc="-7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lang="en-US" sz="2400" spc="-40" dirty="0">
                <a:solidFill>
                  <a:srgbClr val="272424"/>
                </a:solidFill>
                <a:latin typeface="Times New Roman"/>
                <a:cs typeface="Times New Roman"/>
              </a:rPr>
              <a:t>techniques</a:t>
            </a:r>
            <a:r>
              <a:rPr lang="en-US" sz="2400" spc="-8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272424"/>
                </a:solidFill>
                <a:latin typeface="Times New Roman"/>
                <a:cs typeface="Times New Roman"/>
              </a:rPr>
              <a:t>to</a:t>
            </a:r>
            <a:r>
              <a:rPr lang="en-US" sz="2400" spc="-6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lang="en-US" sz="2400" spc="-35" dirty="0">
                <a:solidFill>
                  <a:srgbClr val="272424"/>
                </a:solidFill>
                <a:latin typeface="Times New Roman"/>
                <a:cs typeface="Times New Roman"/>
              </a:rPr>
              <a:t>improve</a:t>
            </a:r>
            <a:r>
              <a:rPr lang="en-US" sz="2400" spc="-6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lang="en-US"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the </a:t>
            </a:r>
            <a:r>
              <a:rPr lang="en-US" sz="2400" spc="-40" dirty="0">
                <a:solidFill>
                  <a:srgbClr val="272424"/>
                </a:solidFill>
                <a:latin typeface="Times New Roman"/>
                <a:cs typeface="Times New Roman"/>
              </a:rPr>
              <a:t>VA's</a:t>
            </a:r>
            <a:r>
              <a:rPr lang="en-US" sz="2400" spc="-6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lang="en-US" sz="2400" spc="-40" dirty="0">
                <a:solidFill>
                  <a:srgbClr val="272424"/>
                </a:solidFill>
                <a:latin typeface="Times New Roman"/>
                <a:cs typeface="Times New Roman"/>
              </a:rPr>
              <a:t>understanding</a:t>
            </a:r>
            <a:r>
              <a:rPr lang="en-US" sz="2400" spc="-5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lang="en-US"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of</a:t>
            </a:r>
            <a:r>
              <a:rPr lang="en-US" sz="2400" spc="-6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lang="en-US"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complex </a:t>
            </a:r>
            <a:r>
              <a:rPr lang="en-US" sz="2400" spc="-40" dirty="0">
                <a:solidFill>
                  <a:srgbClr val="272424"/>
                </a:solidFill>
                <a:latin typeface="Times New Roman"/>
                <a:cs typeface="Times New Roman"/>
              </a:rPr>
              <a:t>language</a:t>
            </a:r>
            <a:r>
              <a:rPr lang="en-US" sz="2400" spc="-5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lang="en-US" sz="2400" spc="-35" dirty="0">
                <a:solidFill>
                  <a:srgbClr val="272424"/>
                </a:solidFill>
                <a:latin typeface="Times New Roman"/>
                <a:cs typeface="Times New Roman"/>
              </a:rPr>
              <a:t>and</a:t>
            </a:r>
            <a:r>
              <a:rPr lang="en-US" sz="2400" spc="-5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lang="en-US"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nuances.</a:t>
            </a:r>
          </a:p>
          <a:p>
            <a:pPr marL="355600" marR="5080" indent="-342900">
              <a:lnSpc>
                <a:spcPct val="129700"/>
              </a:lnSpc>
              <a:spcBef>
                <a:spcPts val="965"/>
              </a:spcBef>
              <a:buFont typeface="Arial" panose="020B0604020202020204" pitchFamily="34" charset="0"/>
              <a:buChar char="•"/>
            </a:pPr>
            <a:endParaRPr lang="en-US" sz="2400" spc="-10" dirty="0">
              <a:solidFill>
                <a:srgbClr val="272424"/>
              </a:solidFill>
              <a:latin typeface="Times New Roman"/>
              <a:cs typeface="Times New Roman"/>
            </a:endParaRPr>
          </a:p>
          <a:p>
            <a:pPr marL="12700" marR="5080">
              <a:lnSpc>
                <a:spcPct val="129700"/>
              </a:lnSpc>
              <a:spcBef>
                <a:spcPts val="965"/>
              </a:spcBef>
            </a:pP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DA4FE5-506B-EA08-4022-604C689CA328}"/>
              </a:ext>
            </a:extLst>
          </p:cNvPr>
          <p:cNvSpPr txBox="1"/>
          <p:nvPr/>
        </p:nvSpPr>
        <p:spPr>
          <a:xfrm>
            <a:off x="2328325" y="4747360"/>
            <a:ext cx="11397069" cy="4385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marR="5080" indent="-342900">
              <a:lnSpc>
                <a:spcPct val="129600"/>
              </a:lnSpc>
              <a:spcBef>
                <a:spcPts val="969"/>
              </a:spcBef>
              <a:buFont typeface="Arial" panose="020B0604020202020204" pitchFamily="34" charset="0"/>
              <a:buChar char="•"/>
            </a:pPr>
            <a:r>
              <a:rPr lang="en-US" sz="2400" spc="-40" dirty="0">
                <a:solidFill>
                  <a:srgbClr val="272424"/>
                </a:solidFill>
                <a:latin typeface="Times New Roman"/>
                <a:cs typeface="Times New Roman"/>
              </a:rPr>
              <a:t>Utilize</a:t>
            </a:r>
            <a:r>
              <a:rPr lang="en-US" sz="2400" spc="-6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lang="en-US" sz="2400" spc="-40" dirty="0">
                <a:solidFill>
                  <a:srgbClr val="272424"/>
                </a:solidFill>
                <a:latin typeface="Times New Roman"/>
                <a:cs typeface="Times New Roman"/>
              </a:rPr>
              <a:t>machine</a:t>
            </a:r>
            <a:r>
              <a:rPr lang="en-US" sz="2400" spc="-3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lang="en-US"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learning </a:t>
            </a:r>
            <a:r>
              <a:rPr lang="en-US" sz="2400" spc="-40" dirty="0">
                <a:solidFill>
                  <a:srgbClr val="272424"/>
                </a:solidFill>
                <a:latin typeface="Times New Roman"/>
                <a:cs typeface="Times New Roman"/>
              </a:rPr>
              <a:t>algorithms</a:t>
            </a:r>
            <a:r>
              <a:rPr lang="en-US" sz="2400" spc="-7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lang="en-US"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to</a:t>
            </a:r>
            <a:r>
              <a:rPr lang="en-US" sz="2400" spc="-9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lang="en-US" sz="2400" spc="-35" dirty="0">
                <a:solidFill>
                  <a:srgbClr val="272424"/>
                </a:solidFill>
                <a:latin typeface="Times New Roman"/>
                <a:cs typeface="Times New Roman"/>
              </a:rPr>
              <a:t>enable</a:t>
            </a:r>
            <a:r>
              <a:rPr lang="en-US" sz="2400" spc="-8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lang="en-US"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the</a:t>
            </a:r>
            <a:r>
              <a:rPr lang="en-US" sz="2400" spc="-8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272424"/>
                </a:solidFill>
                <a:latin typeface="Times New Roman"/>
                <a:cs typeface="Times New Roman"/>
              </a:rPr>
              <a:t>VA</a:t>
            </a:r>
            <a:r>
              <a:rPr lang="en-US" sz="2400" spc="-6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lang="en-US"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to </a:t>
            </a:r>
            <a:r>
              <a:rPr lang="en-US" sz="2400" spc="-35" dirty="0">
                <a:solidFill>
                  <a:srgbClr val="272424"/>
                </a:solidFill>
                <a:latin typeface="Times New Roman"/>
                <a:cs typeface="Times New Roman"/>
              </a:rPr>
              <a:t>learn</a:t>
            </a:r>
            <a:r>
              <a:rPr lang="en-US" sz="2400" spc="-6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lang="en-US" sz="2400" spc="-30" dirty="0">
                <a:solidFill>
                  <a:srgbClr val="272424"/>
                </a:solidFill>
                <a:latin typeface="Times New Roman"/>
                <a:cs typeface="Times New Roman"/>
              </a:rPr>
              <a:t>from</a:t>
            </a:r>
            <a:r>
              <a:rPr lang="en-US" sz="2400" spc="-4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lang="en-US" sz="2400" spc="-40" dirty="0">
                <a:solidFill>
                  <a:srgbClr val="272424"/>
                </a:solidFill>
                <a:latin typeface="Times New Roman"/>
                <a:cs typeface="Times New Roman"/>
              </a:rPr>
              <a:t>user</a:t>
            </a:r>
            <a:r>
              <a:rPr lang="en-US" sz="2400" spc="-6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lang="en-US" sz="2400" spc="-40" dirty="0">
                <a:solidFill>
                  <a:srgbClr val="272424"/>
                </a:solidFill>
                <a:latin typeface="Times New Roman"/>
                <a:cs typeface="Times New Roman"/>
              </a:rPr>
              <a:t>interactions</a:t>
            </a:r>
            <a:r>
              <a:rPr lang="en-US" sz="2400" spc="-6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lang="en-US"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and </a:t>
            </a:r>
            <a:r>
              <a:rPr lang="en-US" sz="2400" spc="-35" dirty="0">
                <a:solidFill>
                  <a:srgbClr val="272424"/>
                </a:solidFill>
                <a:latin typeface="Times New Roman"/>
                <a:cs typeface="Times New Roman"/>
              </a:rPr>
              <a:t>improve</a:t>
            </a:r>
            <a:r>
              <a:rPr lang="en-US" sz="2400" spc="-5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lang="en-US"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its</a:t>
            </a:r>
            <a:r>
              <a:rPr lang="en-US" sz="2400" spc="-6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lang="en-US" sz="2400" spc="-45" dirty="0">
                <a:solidFill>
                  <a:srgbClr val="272424"/>
                </a:solidFill>
                <a:latin typeface="Times New Roman"/>
                <a:cs typeface="Times New Roman"/>
              </a:rPr>
              <a:t>performance</a:t>
            </a:r>
            <a:r>
              <a:rPr lang="en-US" sz="2400" spc="-5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lang="en-US"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over </a:t>
            </a:r>
            <a:r>
              <a:rPr lang="en-US"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time.</a:t>
            </a:r>
          </a:p>
          <a:p>
            <a:pPr marL="355600" marR="5080" indent="-342900">
              <a:lnSpc>
                <a:spcPct val="129600"/>
              </a:lnSpc>
              <a:spcBef>
                <a:spcPts val="969"/>
              </a:spcBef>
              <a:buFont typeface="Arial" panose="020B0604020202020204" pitchFamily="34" charset="0"/>
              <a:buChar char="•"/>
            </a:pPr>
            <a:r>
              <a:rPr lang="en-US" sz="2400" spc="-35" dirty="0">
                <a:solidFill>
                  <a:srgbClr val="272424"/>
                </a:solidFill>
                <a:latin typeface="Times New Roman"/>
                <a:cs typeface="Times New Roman"/>
              </a:rPr>
              <a:t>Enable</a:t>
            </a:r>
            <a:r>
              <a:rPr lang="en-US" sz="2400" spc="-8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lang="en-US" sz="2400" spc="-35" dirty="0">
                <a:solidFill>
                  <a:srgbClr val="272424"/>
                </a:solidFill>
                <a:latin typeface="Times New Roman"/>
                <a:cs typeface="Times New Roman"/>
              </a:rPr>
              <a:t>the</a:t>
            </a:r>
            <a:r>
              <a:rPr lang="en-US" sz="2400" spc="-8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lang="en-US"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VA</a:t>
            </a:r>
            <a:r>
              <a:rPr lang="en-US" sz="2400" spc="-10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272424"/>
                </a:solidFill>
                <a:latin typeface="Times New Roman"/>
                <a:cs typeface="Times New Roman"/>
              </a:rPr>
              <a:t>to</a:t>
            </a:r>
            <a:r>
              <a:rPr lang="en-US" sz="2400" spc="-7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lang="en-US"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handle </a:t>
            </a:r>
            <a:r>
              <a:rPr lang="en-US" sz="2400" spc="-40" dirty="0">
                <a:solidFill>
                  <a:srgbClr val="272424"/>
                </a:solidFill>
                <a:latin typeface="Times New Roman"/>
                <a:cs typeface="Times New Roman"/>
              </a:rPr>
              <a:t>multimodal</a:t>
            </a:r>
            <a:r>
              <a:rPr lang="en-US" sz="2400" spc="-5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lang="en-US" sz="2400" spc="-35" dirty="0">
                <a:solidFill>
                  <a:srgbClr val="272424"/>
                </a:solidFill>
                <a:latin typeface="Times New Roman"/>
                <a:cs typeface="Times New Roman"/>
              </a:rPr>
              <a:t>inputs,</a:t>
            </a:r>
            <a:r>
              <a:rPr lang="en-US" sz="2400" spc="-6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lang="en-US" sz="2400" spc="-30" dirty="0">
                <a:solidFill>
                  <a:srgbClr val="272424"/>
                </a:solidFill>
                <a:latin typeface="Times New Roman"/>
                <a:cs typeface="Times New Roman"/>
              </a:rPr>
              <a:t>such</a:t>
            </a:r>
            <a:r>
              <a:rPr lang="en-US" sz="2400" spc="-6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lang="en-US"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as </a:t>
            </a:r>
            <a:r>
              <a:rPr lang="en-US" sz="2400" spc="-35" dirty="0">
                <a:solidFill>
                  <a:srgbClr val="272424"/>
                </a:solidFill>
                <a:latin typeface="Times New Roman"/>
                <a:cs typeface="Times New Roman"/>
              </a:rPr>
              <a:t>voice,</a:t>
            </a:r>
            <a:r>
              <a:rPr lang="en-US" sz="2400" spc="-7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lang="en-US" sz="2400" spc="-35" dirty="0">
                <a:solidFill>
                  <a:srgbClr val="272424"/>
                </a:solidFill>
                <a:latin typeface="Times New Roman"/>
                <a:cs typeface="Times New Roman"/>
              </a:rPr>
              <a:t>text,</a:t>
            </a:r>
            <a:r>
              <a:rPr lang="en-US" sz="2400" spc="-7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lang="en-US" sz="2400" spc="-30" dirty="0">
                <a:solidFill>
                  <a:srgbClr val="272424"/>
                </a:solidFill>
                <a:latin typeface="Times New Roman"/>
                <a:cs typeface="Times New Roman"/>
              </a:rPr>
              <a:t>and</a:t>
            </a:r>
            <a:r>
              <a:rPr lang="en-US" sz="2400" spc="-6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lang="en-US" sz="2400" spc="-35" dirty="0">
                <a:solidFill>
                  <a:srgbClr val="272424"/>
                </a:solidFill>
                <a:latin typeface="Times New Roman"/>
                <a:cs typeface="Times New Roman"/>
              </a:rPr>
              <a:t>images,</a:t>
            </a:r>
            <a:r>
              <a:rPr lang="en-US" sz="2400" spc="-6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lang="en-US"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for </a:t>
            </a:r>
            <a:r>
              <a:rPr lang="en-US" sz="2400" spc="-40" dirty="0">
                <a:solidFill>
                  <a:srgbClr val="272424"/>
                </a:solidFill>
                <a:latin typeface="Times New Roman"/>
                <a:cs typeface="Times New Roman"/>
              </a:rPr>
              <a:t>richer</a:t>
            </a:r>
            <a:r>
              <a:rPr lang="en-US" sz="2400" spc="-6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lang="en-US" sz="2400" spc="-30" dirty="0">
                <a:solidFill>
                  <a:srgbClr val="272424"/>
                </a:solidFill>
                <a:latin typeface="Times New Roman"/>
                <a:cs typeface="Times New Roman"/>
              </a:rPr>
              <a:t>and</a:t>
            </a:r>
            <a:r>
              <a:rPr lang="en-US" sz="2400" spc="-5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lang="en-US" sz="2400" spc="-40" dirty="0">
                <a:solidFill>
                  <a:srgbClr val="272424"/>
                </a:solidFill>
                <a:latin typeface="Times New Roman"/>
                <a:cs typeface="Times New Roman"/>
              </a:rPr>
              <a:t>more</a:t>
            </a:r>
            <a:r>
              <a:rPr lang="en-US" sz="2400" spc="-4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lang="en-US"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engaging interactions.</a:t>
            </a:r>
          </a:p>
          <a:p>
            <a:pPr marL="355600" marR="5080" indent="-342900">
              <a:lnSpc>
                <a:spcPct val="129600"/>
              </a:lnSpc>
              <a:spcBef>
                <a:spcPts val="969"/>
              </a:spcBef>
              <a:buFont typeface="Arial" panose="020B0604020202020204" pitchFamily="34" charset="0"/>
              <a:buChar char="•"/>
            </a:pPr>
            <a:r>
              <a:rPr lang="en-US" sz="2400" spc="-40" dirty="0">
                <a:solidFill>
                  <a:srgbClr val="272424"/>
                </a:solidFill>
                <a:latin typeface="Times New Roman"/>
                <a:cs typeface="Times New Roman"/>
              </a:rPr>
              <a:t>Integrate</a:t>
            </a:r>
            <a:r>
              <a:rPr lang="en-US" sz="2400" spc="-7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lang="en-US"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the</a:t>
            </a:r>
            <a:r>
              <a:rPr lang="en-US" sz="2400" spc="-8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lang="en-US"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VA</a:t>
            </a:r>
            <a:r>
              <a:rPr lang="en-US" sz="2400" spc="-8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lang="en-US"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with</a:t>
            </a:r>
            <a:r>
              <a:rPr lang="en-US" sz="2400" spc="-7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lang="en-US"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smart </a:t>
            </a:r>
            <a:r>
              <a:rPr lang="en-US" sz="2400" spc="-30" dirty="0">
                <a:solidFill>
                  <a:srgbClr val="272424"/>
                </a:solidFill>
                <a:latin typeface="Times New Roman"/>
                <a:cs typeface="Times New Roman"/>
              </a:rPr>
              <a:t>home</a:t>
            </a:r>
            <a:r>
              <a:rPr lang="en-US" sz="2400" spc="-7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lang="en-US" sz="2400" spc="-40" dirty="0">
                <a:solidFill>
                  <a:srgbClr val="272424"/>
                </a:solidFill>
                <a:latin typeface="Times New Roman"/>
                <a:cs typeface="Times New Roman"/>
              </a:rPr>
              <a:t>devices</a:t>
            </a:r>
            <a:r>
              <a:rPr lang="en-US" sz="2400" spc="-8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rgbClr val="272424"/>
                </a:solidFill>
                <a:latin typeface="Times New Roman"/>
                <a:cs typeface="Times New Roman"/>
              </a:rPr>
              <a:t>to</a:t>
            </a:r>
            <a:r>
              <a:rPr lang="en-US" sz="2400" spc="-7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lang="en-US"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control </a:t>
            </a:r>
            <a:r>
              <a:rPr lang="en-US" sz="2400" spc="-40" dirty="0">
                <a:solidFill>
                  <a:srgbClr val="272424"/>
                </a:solidFill>
                <a:latin typeface="Times New Roman"/>
                <a:cs typeface="Times New Roman"/>
              </a:rPr>
              <a:t>appliances,</a:t>
            </a:r>
            <a:r>
              <a:rPr lang="en-US" sz="2400" spc="-7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lang="en-US" sz="2400" spc="-35" dirty="0">
                <a:solidFill>
                  <a:srgbClr val="272424"/>
                </a:solidFill>
                <a:latin typeface="Times New Roman"/>
                <a:cs typeface="Times New Roman"/>
              </a:rPr>
              <a:t>lighting,</a:t>
            </a:r>
            <a:r>
              <a:rPr lang="en-US" sz="2400" spc="-6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lang="en-US" sz="2400" spc="-25" dirty="0">
                <a:solidFill>
                  <a:srgbClr val="272424"/>
                </a:solidFill>
                <a:latin typeface="Times New Roman"/>
                <a:cs typeface="Times New Roman"/>
              </a:rPr>
              <a:t>and</a:t>
            </a:r>
            <a:r>
              <a:rPr lang="en-US" sz="2400" spc="-7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lang="en-US" sz="2400" spc="-20" dirty="0">
                <a:solidFill>
                  <a:srgbClr val="272424"/>
                </a:solidFill>
                <a:latin typeface="Times New Roman"/>
                <a:cs typeface="Times New Roman"/>
              </a:rPr>
              <a:t>other </a:t>
            </a:r>
            <a:r>
              <a:rPr lang="en-US" sz="2400" spc="-30" dirty="0">
                <a:solidFill>
                  <a:srgbClr val="272424"/>
                </a:solidFill>
                <a:latin typeface="Times New Roman"/>
                <a:cs typeface="Times New Roman"/>
              </a:rPr>
              <a:t>home</a:t>
            </a:r>
            <a:r>
              <a:rPr lang="en-US" sz="2400" spc="-50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lang="en-US" sz="2400" spc="-40" dirty="0">
                <a:solidFill>
                  <a:srgbClr val="272424"/>
                </a:solidFill>
                <a:latin typeface="Times New Roman"/>
                <a:cs typeface="Times New Roman"/>
              </a:rPr>
              <a:t>automation</a:t>
            </a:r>
            <a:r>
              <a:rPr lang="en-US" sz="2400" spc="-55" dirty="0">
                <a:solidFill>
                  <a:srgbClr val="272424"/>
                </a:solidFill>
                <a:latin typeface="Times New Roman"/>
                <a:cs typeface="Times New Roman"/>
              </a:rPr>
              <a:t> </a:t>
            </a:r>
            <a:r>
              <a:rPr lang="en-US" sz="2400" spc="-10" dirty="0">
                <a:solidFill>
                  <a:srgbClr val="272424"/>
                </a:solidFill>
                <a:latin typeface="Times New Roman"/>
                <a:cs typeface="Times New Roman"/>
              </a:rPr>
              <a:t>features.</a:t>
            </a:r>
            <a:endParaRPr lang="en-US" sz="2400" dirty="0">
              <a:latin typeface="Times New Roman"/>
              <a:cs typeface="Times New Roman"/>
            </a:endParaRPr>
          </a:p>
          <a:p>
            <a:pPr marL="12700" marR="5080">
              <a:lnSpc>
                <a:spcPct val="129600"/>
              </a:lnSpc>
              <a:spcBef>
                <a:spcPts val="969"/>
              </a:spcBef>
            </a:pPr>
            <a:endParaRPr lang="en-US" sz="2400" dirty="0">
              <a:latin typeface="Times New Roman"/>
              <a:cs typeface="Times New Roman"/>
            </a:endParaRPr>
          </a:p>
          <a:p>
            <a:pPr marL="12700" marR="5080">
              <a:lnSpc>
                <a:spcPct val="129600"/>
              </a:lnSpc>
              <a:spcBef>
                <a:spcPts val="969"/>
              </a:spcBef>
            </a:pPr>
            <a:endParaRPr lang="en-US"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487487" y="1134934"/>
            <a:ext cx="7540625" cy="157491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95"/>
              </a:spcBef>
              <a:tabLst>
                <a:tab pos="5351780" algn="l"/>
              </a:tabLst>
            </a:pPr>
            <a:r>
              <a:rPr lang="en-US" sz="9600" spc="-8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sz="9600" spc="-8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7476070"/>
            <a:ext cx="7623809" cy="2810510"/>
          </a:xfrm>
          <a:custGeom>
            <a:avLst/>
            <a:gdLst/>
            <a:ahLst/>
            <a:cxnLst/>
            <a:rect l="l" t="t" r="r" b="b"/>
            <a:pathLst>
              <a:path w="7623809" h="2810509">
                <a:moveTo>
                  <a:pt x="7623518" y="1781810"/>
                </a:moveTo>
                <a:lnTo>
                  <a:pt x="1092542" y="1781810"/>
                </a:lnTo>
                <a:lnTo>
                  <a:pt x="1092542" y="0"/>
                </a:lnTo>
                <a:lnTo>
                  <a:pt x="0" y="0"/>
                </a:lnTo>
                <a:lnTo>
                  <a:pt x="0" y="1781810"/>
                </a:lnTo>
                <a:lnTo>
                  <a:pt x="0" y="2810510"/>
                </a:lnTo>
                <a:lnTo>
                  <a:pt x="7623518" y="2810510"/>
                </a:lnTo>
                <a:lnTo>
                  <a:pt x="7623518" y="178181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65243" y="0"/>
            <a:ext cx="9022757" cy="98517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0AB315-4794-9867-B438-6EB4FA85D720}"/>
              </a:ext>
            </a:extLst>
          </p:cNvPr>
          <p:cNvSpPr txBox="1"/>
          <p:nvPr/>
        </p:nvSpPr>
        <p:spPr>
          <a:xfrm>
            <a:off x="1371600" y="3543300"/>
            <a:ext cx="77724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[1]” Desktop Virtual Assistant” by Smita Srivastava, </a:t>
            </a:r>
            <a:r>
              <a:rPr lang="en-IN" sz="1800" b="0" u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sz="1800" b="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Devesh Katiyar, and Mr. Gaurav Goel presents a desktop virtual assistant developed in March 2022.</a:t>
            </a:r>
            <a:br>
              <a:rPr lang="en-IN" sz="1800" b="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1800" b="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[2]” Desktop Voice Assistant” by Vishal Kumar Dhanraj, Lokesh </a:t>
            </a:r>
            <a:r>
              <a:rPr lang="en-IN" sz="1800" b="0" u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kriplani</a:t>
            </a:r>
            <a:r>
              <a:rPr lang="en-IN" sz="1800" b="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0" u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Semal</a:t>
            </a:r>
            <a:r>
              <a:rPr lang="en-IN" sz="1800" b="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Maha- </a:t>
            </a:r>
            <a:r>
              <a:rPr lang="en-IN" sz="1800" b="0" u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</a:t>
            </a:r>
            <a:r>
              <a:rPr lang="en-IN" sz="1800" b="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focuses on the development of a desktop voice assistant, which was created in February 2022. </a:t>
            </a:r>
            <a:br>
              <a:rPr lang="en-IN" sz="1800" b="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1800" b="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[3]” Desktop Voice Assistant” by Gaurav Agrawal, Harsh Gupta, </a:t>
            </a:r>
            <a:r>
              <a:rPr lang="en-IN" sz="1800" b="0" u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Divyanshu</a:t>
            </a:r>
            <a:r>
              <a:rPr lang="en-IN" sz="1800" b="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Jain, Chin may Jain, and Prof. Ronak Jain presents a desktop voice assistant developed in May 2020. </a:t>
            </a:r>
            <a:br>
              <a:rPr lang="en-IN" sz="1800" b="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1800" b="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[4]” The Technological Gap Between Virtual Assistants and Recommendation Systems” by Dimitrios </a:t>
            </a:r>
            <a:r>
              <a:rPr lang="en-IN" sz="1800" b="0" u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Rafailidis</a:t>
            </a:r>
            <a:r>
              <a:rPr lang="en-IN" sz="1800" b="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Maastricht University and Yannis </a:t>
            </a:r>
            <a:r>
              <a:rPr lang="en-IN" sz="1800" b="0" u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Manolopoulos</a:t>
            </a:r>
            <a:r>
              <a:rPr lang="en-IN" sz="1800" b="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Aris-</a:t>
            </a:r>
            <a:r>
              <a:rPr lang="en-IN" sz="1800" b="0" u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totle</a:t>
            </a:r>
            <a:r>
              <a:rPr lang="en-IN" sz="1800" b="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 of Thessaloniki, published in January 2019.</a:t>
            </a:r>
            <a:br>
              <a:rPr lang="en-IN" sz="1800" b="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1800" b="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[5] ” Designing of Virtual Desktop Assistant using Machine Learning” by Vijaya </a:t>
            </a:r>
            <a:r>
              <a:rPr lang="en-IN" sz="1800" b="0" u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Balpande</a:t>
            </a:r>
            <a:r>
              <a:rPr lang="en-IN" sz="1800" b="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b="0" u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Vedanti</a:t>
            </a:r>
            <a:r>
              <a:rPr lang="en-IN" sz="1800" b="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Lute, Neha Pawar, Saniya Sadaf, and Aayush Jain describes the development of a virtual desktop assistant using machine learning techniques. The assistant is developed using Python and was created in April 2022 . </a:t>
            </a:r>
            <a:br>
              <a:rPr lang="en-IN" sz="1800" b="0" u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Words>535</Words>
  <Application>Microsoft Office PowerPoint</Application>
  <PresentationFormat>Custom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Tahoma</vt:lpstr>
      <vt:lpstr>Times New Roman</vt:lpstr>
      <vt:lpstr>Trebuchet MS</vt:lpstr>
      <vt:lpstr>Wingdings</vt:lpstr>
      <vt:lpstr>Office Theme</vt:lpstr>
      <vt:lpstr>     K.D.K COLLEGE OF ENGINEERING NAGPUR                        Department of Information Technology                                            Seventh Semester                                                   Project                       Topic on:-“Virtual Assistant For Desktop”                                             Presented by:-           Sr No                          Name of Members                           Roll No            1                               Ashvini Khobragade                            1              2                               Rupali Mamale                                     9            3                               Pranay Lohabare                                 37                                       4                               Shashank Mankar                                52                                                     Guide Name:-                                           Prof.S.S.Ganorkar</vt:lpstr>
      <vt:lpstr>CONTENT</vt:lpstr>
      <vt:lpstr>  INTRODUCTION</vt:lpstr>
      <vt:lpstr>METHODOLOGY</vt:lpstr>
      <vt:lpstr>FLOWCHART</vt:lpstr>
      <vt:lpstr>01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design</dc:title>
  <dc:creator>Rupali Mamale</dc:creator>
  <cp:keywords>DAGR4CXkSkw,BAGMg-ioslg</cp:keywords>
  <cp:lastModifiedBy>rupali mamale</cp:lastModifiedBy>
  <cp:revision>3</cp:revision>
  <dcterms:created xsi:type="dcterms:W3CDTF">2024-09-26T17:00:06Z</dcterms:created>
  <dcterms:modified xsi:type="dcterms:W3CDTF">2024-09-27T05:52:41Z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2024-09-26T00:00:00Z</vt:filetime>
  </property>
  <property fmtid="{D5CDD505-2E9C-101B-9397-08002B2CF9AE}" pid="3" name="Creator">
    <vt:lpwstr>Canva</vt:lpwstr>
  </property>
  <property fmtid="{D5CDD505-2E9C-101B-9397-08002B2CF9AE}" pid="4" name="LastSaved">
    <vt:filetime>2024-09-26T00:00:00Z</vt:filetime>
  </property>
  <property fmtid="{D5CDD505-2E9C-101B-9397-08002B2CF9AE}" pid="5" name="Producer">
    <vt:lpwstr>Canva</vt:lpwstr>
  </property>
</Properties>
</file>