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5" r:id="rId2"/>
    <p:sldId id="271" r:id="rId3"/>
    <p:sldId id="266" r:id="rId4"/>
    <p:sldId id="267" r:id="rId5"/>
    <p:sldId id="268" r:id="rId6"/>
    <p:sldId id="257" r:id="rId7"/>
    <p:sldId id="258" r:id="rId8"/>
    <p:sldId id="259" r:id="rId9"/>
    <p:sldId id="269"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10"/>
  </p:normalViewPr>
  <p:slideViewPr>
    <p:cSldViewPr snapToGrid="0" snapToObjects="1">
      <p:cViewPr>
        <p:scale>
          <a:sx n="75" d="100"/>
          <a:sy n="75" d="100"/>
        </p:scale>
        <p:origin x="398" y="48"/>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val="1416047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val="1153966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val="1894463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val="1885845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val="4148566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8.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ext 1"/>
          <p:cNvSpPr/>
          <p:nvPr/>
        </p:nvSpPr>
        <p:spPr>
          <a:xfrm>
            <a:off x="6324124" y="2045137"/>
            <a:ext cx="7468553" cy="1943100"/>
          </a:xfrm>
          <a:prstGeom prst="rect">
            <a:avLst/>
          </a:prstGeom>
          <a:noFill/>
          <a:ln/>
        </p:spPr>
        <p:txBody>
          <a:bodyPr wrap="square" rtlCol="0" anchor="t"/>
          <a:lstStyle/>
          <a:p>
            <a:pPr marL="0" indent="0">
              <a:lnSpc>
                <a:spcPts val="7650"/>
              </a:lnSpc>
              <a:buNone/>
            </a:pPr>
            <a:endParaRPr lang="en-US" sz="6120" dirty="0"/>
          </a:p>
        </p:txBody>
      </p:sp>
      <p:sp>
        <p:nvSpPr>
          <p:cNvPr id="9" name="Text 4"/>
          <p:cNvSpPr/>
          <p:nvPr/>
        </p:nvSpPr>
        <p:spPr>
          <a:xfrm>
            <a:off x="6465570" y="5925979"/>
            <a:ext cx="100013" cy="97512"/>
          </a:xfrm>
          <a:prstGeom prst="rect">
            <a:avLst/>
          </a:prstGeom>
          <a:noFill/>
          <a:ln/>
        </p:spPr>
        <p:txBody>
          <a:bodyPr wrap="none" rtlCol="0" anchor="t"/>
          <a:lstStyle/>
          <a:p>
            <a:pPr marL="0" indent="0" algn="ctr">
              <a:lnSpc>
                <a:spcPts val="768"/>
              </a:lnSpc>
              <a:buNone/>
            </a:pPr>
            <a:r>
              <a:rPr lang="en-US" sz="768" kern="0" spc="-38" dirty="0">
                <a:solidFill>
                  <a:srgbClr val="3C3838"/>
                </a:solidFill>
                <a:latin typeface="Source Sans Pro" pitchFamily="34" charset="0"/>
                <a:ea typeface="Source Sans Pro" pitchFamily="34" charset="-122"/>
                <a:cs typeface="Source Sans Pro" pitchFamily="34" charset="-120"/>
              </a:rPr>
              <a:t>AK</a:t>
            </a:r>
            <a:endParaRPr lang="en-US" sz="768" dirty="0"/>
          </a:p>
        </p:txBody>
      </p:sp>
      <p:sp>
        <p:nvSpPr>
          <p:cNvPr id="3" name="TextBox 2">
            <a:extLst>
              <a:ext uri="{FF2B5EF4-FFF2-40B4-BE49-F238E27FC236}">
                <a16:creationId xmlns:a16="http://schemas.microsoft.com/office/drawing/2014/main" id="{6F58AA9E-3171-83BC-FD81-7957D7712E29}"/>
              </a:ext>
            </a:extLst>
          </p:cNvPr>
          <p:cNvSpPr txBox="1"/>
          <p:nvPr/>
        </p:nvSpPr>
        <p:spPr>
          <a:xfrm>
            <a:off x="2277435" y="69574"/>
            <a:ext cx="12074186" cy="12895838"/>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K.D.K COLLEGE OF ENGINEERING NAGPUR</a:t>
            </a:r>
          </a:p>
          <a:p>
            <a:r>
              <a:rPr lang="en-IN" sz="2800" dirty="0">
                <a:latin typeface="Times New Roman" panose="02020603050405020304" pitchFamily="18" charset="0"/>
                <a:cs typeface="Times New Roman" panose="02020603050405020304" pitchFamily="18" charset="0"/>
              </a:rPr>
              <a:t>               Department of Information Technology</a:t>
            </a:r>
          </a:p>
          <a:p>
            <a:r>
              <a:rPr lang="en-IN" sz="2400" dirty="0">
                <a:latin typeface="Times New Roman" panose="02020603050405020304" pitchFamily="18" charset="0"/>
                <a:cs typeface="Times New Roman" panose="02020603050405020304" pitchFamily="18" charset="0"/>
              </a:rPr>
              <a:t>                                    Seventh Semester</a:t>
            </a:r>
          </a:p>
          <a:p>
            <a:r>
              <a:rPr lang="en-IN" sz="2400" dirty="0">
                <a:latin typeface="Times New Roman" panose="02020603050405020304" pitchFamily="18" charset="0"/>
                <a:cs typeface="Times New Roman" panose="02020603050405020304" pitchFamily="18" charset="0"/>
              </a:rPr>
              <a:t>                                           Project</a:t>
            </a:r>
          </a:p>
          <a:p>
            <a:pPr algn="just"/>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Topic on:-“Virtual Assistant for Desktop</a:t>
            </a:r>
            <a:r>
              <a:rPr lang="en-IN" sz="2800" dirty="0">
                <a:latin typeface="Times New Roman" panose="02020603050405020304" pitchFamily="18" charset="0"/>
                <a:cs typeface="Times New Roman" panose="02020603050405020304" pitchFamily="18" charset="0"/>
              </a:rPr>
              <a:t>”</a:t>
            </a:r>
          </a:p>
          <a:p>
            <a:pPr algn="just"/>
            <a:r>
              <a:rPr lang="en-IN" sz="2800" dirty="0">
                <a:latin typeface="Times New Roman" panose="02020603050405020304" pitchFamily="18" charset="0"/>
                <a:cs typeface="Times New Roman" panose="02020603050405020304" pitchFamily="18" charset="0"/>
              </a:rPr>
              <a:t> </a:t>
            </a:r>
          </a:p>
          <a:p>
            <a:pPr algn="just"/>
            <a:r>
              <a:rPr lang="en-IN" sz="2800" dirty="0">
                <a:latin typeface="Times New Roman" panose="02020603050405020304" pitchFamily="18" charset="0"/>
                <a:cs typeface="Times New Roman" panose="02020603050405020304" pitchFamily="18" charset="0"/>
              </a:rPr>
              <a:t>                             </a:t>
            </a:r>
            <a:r>
              <a:rPr lang="en-IN" sz="2800" u="sng" dirty="0">
                <a:latin typeface="Times New Roman" panose="02020603050405020304" pitchFamily="18" charset="0"/>
                <a:cs typeface="Times New Roman" panose="02020603050405020304" pitchFamily="18" charset="0"/>
              </a:rPr>
              <a:t>	</a:t>
            </a:r>
            <a:r>
              <a:rPr lang="en-IN" sz="2800" b="1" u="sng" dirty="0">
                <a:latin typeface="Times New Roman" panose="02020603050405020304" pitchFamily="18" charset="0"/>
                <a:cs typeface="Times New Roman" panose="02020603050405020304" pitchFamily="18" charset="0"/>
              </a:rPr>
              <a:t>Presented by:-</a:t>
            </a:r>
          </a:p>
          <a:p>
            <a:pPr algn="just"/>
            <a:endParaRPr lang="en-IN" sz="2800" b="1" u="sng"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Sr.no                 Name of Members                   Roll No</a:t>
            </a:r>
          </a:p>
          <a:p>
            <a:pPr algn="just"/>
            <a:r>
              <a:rPr lang="en-IN" sz="2800" dirty="0">
                <a:latin typeface="Times New Roman" panose="02020603050405020304" pitchFamily="18" charset="0"/>
                <a:cs typeface="Times New Roman" panose="02020603050405020304" pitchFamily="18" charset="0"/>
              </a:rPr>
              <a:t>1                        </a:t>
            </a:r>
            <a:r>
              <a:rPr lang="en-IN" sz="2800" dirty="0" err="1">
                <a:latin typeface="Times New Roman" panose="02020603050405020304" pitchFamily="18" charset="0"/>
                <a:cs typeface="Times New Roman" panose="02020603050405020304" pitchFamily="18" charset="0"/>
              </a:rPr>
              <a:t>Ashvini</a:t>
            </a:r>
            <a:r>
              <a:rPr lang="en-IN" sz="2800" dirty="0">
                <a:latin typeface="Times New Roman" panose="02020603050405020304" pitchFamily="18" charset="0"/>
                <a:cs typeface="Times New Roman" panose="02020603050405020304" pitchFamily="18" charset="0"/>
              </a:rPr>
              <a:t> Khobragade                       1</a:t>
            </a:r>
          </a:p>
          <a:p>
            <a:pPr algn="just"/>
            <a:r>
              <a:rPr lang="en-IN" sz="2800" dirty="0">
                <a:latin typeface="Times New Roman" panose="02020603050405020304" pitchFamily="18" charset="0"/>
                <a:cs typeface="Times New Roman" panose="02020603050405020304" pitchFamily="18" charset="0"/>
              </a:rPr>
              <a:t>2                        Rupali Mamale                               9</a:t>
            </a:r>
          </a:p>
          <a:p>
            <a:pPr marL="514350" indent="-514350" algn="just">
              <a:buAutoNum type="arabicPlain" startAt="3"/>
            </a:pPr>
            <a:r>
              <a:rPr lang="en-IN" sz="2800" dirty="0">
                <a:latin typeface="Times New Roman" panose="02020603050405020304" pitchFamily="18" charset="0"/>
                <a:cs typeface="Times New Roman" panose="02020603050405020304" pitchFamily="18" charset="0"/>
              </a:rPr>
              <a:t> 		     Pranay </a:t>
            </a:r>
            <a:r>
              <a:rPr lang="en-IN" sz="2800" dirty="0" err="1">
                <a:latin typeface="Times New Roman" panose="02020603050405020304" pitchFamily="18" charset="0"/>
                <a:cs typeface="Times New Roman" panose="02020603050405020304" pitchFamily="18" charset="0"/>
              </a:rPr>
              <a:t>Lohabare</a:t>
            </a:r>
            <a:r>
              <a:rPr lang="en-IN" sz="2800" dirty="0">
                <a:latin typeface="Times New Roman" panose="02020603050405020304" pitchFamily="18" charset="0"/>
                <a:cs typeface="Times New Roman" panose="02020603050405020304" pitchFamily="18" charset="0"/>
              </a:rPr>
              <a:t>                            37</a:t>
            </a:r>
          </a:p>
          <a:p>
            <a:pPr marL="514350" indent="-514350" algn="just">
              <a:buAutoNum type="arabicPlain" startAt="3"/>
            </a:pPr>
            <a:r>
              <a:rPr lang="en-IN" sz="2800" dirty="0">
                <a:latin typeface="Times New Roman" panose="02020603050405020304" pitchFamily="18" charset="0"/>
                <a:cs typeface="Times New Roman" panose="02020603050405020304" pitchFamily="18" charset="0"/>
              </a:rPr>
              <a:t>                    Shashank Mankar                          52</a:t>
            </a:r>
          </a:p>
          <a:p>
            <a:pPr algn="just"/>
            <a:endParaRPr lang="en-IN" sz="2800" dirty="0">
              <a:latin typeface="Times New Roman" panose="02020603050405020304" pitchFamily="18" charset="0"/>
              <a:cs typeface="Times New Roman" panose="02020603050405020304" pitchFamily="18" charset="0"/>
            </a:endParaRPr>
          </a:p>
          <a:p>
            <a:pPr marL="514350" indent="-514350" algn="just">
              <a:buAutoNum type="arabicPlain" startAt="4"/>
            </a:pPr>
            <a:endParaRPr lang="en-IN" sz="2800"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                             Guide Name:-</a:t>
            </a:r>
          </a:p>
          <a:p>
            <a:pPr algn="just"/>
            <a:r>
              <a:rPr lang="en-IN" sz="28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Prof.S.S.Ganorkar</a:t>
            </a:r>
            <a:endParaRPr lang="en-IN" sz="24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82C466B-99A1-35B5-BED6-FAD68C8D19B3}"/>
              </a:ext>
            </a:extLst>
          </p:cNvPr>
          <p:cNvPicPr>
            <a:picLocks noChangeAspect="1"/>
          </p:cNvPicPr>
          <p:nvPr/>
        </p:nvPicPr>
        <p:blipFill>
          <a:blip r:embed="rId4"/>
          <a:stretch>
            <a:fillRect/>
          </a:stretch>
        </p:blipFill>
        <p:spPr>
          <a:xfrm>
            <a:off x="304319" y="266698"/>
            <a:ext cx="1677361" cy="1457325"/>
          </a:xfrm>
          <a:prstGeom prst="rect">
            <a:avLst/>
          </a:prstGeom>
        </p:spPr>
      </p:pic>
      <p:pic>
        <p:nvPicPr>
          <p:cNvPr id="8" name="Picture 7">
            <a:extLst>
              <a:ext uri="{FF2B5EF4-FFF2-40B4-BE49-F238E27FC236}">
                <a16:creationId xmlns:a16="http://schemas.microsoft.com/office/drawing/2014/main" id="{434A3610-3C05-5A34-5B01-E07D3505901C}"/>
              </a:ext>
            </a:extLst>
          </p:cNvPr>
          <p:cNvPicPr>
            <a:picLocks noChangeAspect="1"/>
          </p:cNvPicPr>
          <p:nvPr/>
        </p:nvPicPr>
        <p:blipFill>
          <a:blip r:embed="rId5"/>
          <a:stretch>
            <a:fillRect/>
          </a:stretch>
        </p:blipFill>
        <p:spPr>
          <a:xfrm>
            <a:off x="11810999" y="266699"/>
            <a:ext cx="1676401" cy="14573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3"/>
          <a:stretch>
            <a:fillRect/>
          </a:stretch>
        </p:blipFill>
        <p:spPr>
          <a:xfrm>
            <a:off x="0" y="0"/>
            <a:ext cx="6657975" cy="8229600"/>
          </a:xfrm>
          <a:prstGeom prst="rect">
            <a:avLst/>
          </a:prstGeom>
        </p:spPr>
      </p:pic>
      <p:sp>
        <p:nvSpPr>
          <p:cNvPr id="6" name="Text 1"/>
          <p:cNvSpPr/>
          <p:nvPr/>
        </p:nvSpPr>
        <p:spPr>
          <a:xfrm>
            <a:off x="6324123" y="283012"/>
            <a:ext cx="7468553" cy="1943100"/>
          </a:xfrm>
          <a:prstGeom prst="rect">
            <a:avLst/>
          </a:prstGeom>
          <a:noFill/>
          <a:ln/>
        </p:spPr>
        <p:txBody>
          <a:bodyPr wrap="square" rtlCol="0" anchor="t"/>
          <a:lstStyle/>
          <a:p>
            <a:pPr marL="0" indent="0">
              <a:lnSpc>
                <a:spcPts val="7650"/>
              </a:lnSpc>
              <a:buNone/>
            </a:pPr>
            <a:endParaRPr lang="en-US" sz="6120" dirty="0"/>
          </a:p>
        </p:txBody>
      </p:sp>
      <p:sp>
        <p:nvSpPr>
          <p:cNvPr id="7" name="Text 2"/>
          <p:cNvSpPr/>
          <p:nvPr/>
        </p:nvSpPr>
        <p:spPr>
          <a:xfrm>
            <a:off x="485775" y="581025"/>
            <a:ext cx="5572125" cy="3669863"/>
          </a:xfrm>
          <a:prstGeom prst="rect">
            <a:avLst/>
          </a:prstGeom>
          <a:noFill/>
          <a:ln/>
        </p:spPr>
        <p:txBody>
          <a:bodyPr wrap="square" rtlCol="0" anchor="t"/>
          <a:lstStyle/>
          <a:p>
            <a:pPr>
              <a:lnSpc>
                <a:spcPts val="3016"/>
              </a:lnSpc>
            </a:pPr>
            <a:endParaRPr lang="en-US" kern="0" spc="-38" dirty="0">
              <a:solidFill>
                <a:srgbClr val="272525"/>
              </a:solidFill>
              <a:latin typeface="Times New Roman" panose="02020603050405020304" pitchFamily="18" charset="0"/>
              <a:ea typeface="Source Sans Pro" pitchFamily="34" charset="-122"/>
              <a:cs typeface="Times New Roman" panose="02020603050405020304" pitchFamily="18" charset="0"/>
            </a:endParaRPr>
          </a:p>
        </p:txBody>
      </p:sp>
      <p:sp>
        <p:nvSpPr>
          <p:cNvPr id="10" name="Text 5"/>
          <p:cNvSpPr/>
          <p:nvPr/>
        </p:nvSpPr>
        <p:spPr>
          <a:xfrm>
            <a:off x="6826687" y="5765483"/>
            <a:ext cx="2913340" cy="418862"/>
          </a:xfrm>
          <a:prstGeom prst="rect">
            <a:avLst/>
          </a:prstGeom>
          <a:noFill/>
          <a:ln/>
        </p:spPr>
        <p:txBody>
          <a:bodyPr wrap="none" rtlCol="0" anchor="t"/>
          <a:lstStyle/>
          <a:p>
            <a:pPr marL="0" indent="0" algn="l">
              <a:lnSpc>
                <a:spcPts val="3299"/>
              </a:lnSpc>
              <a:buNone/>
            </a:pPr>
            <a:endParaRPr lang="en-US" sz="2356" dirty="0"/>
          </a:p>
        </p:txBody>
      </p:sp>
      <p:sp>
        <p:nvSpPr>
          <p:cNvPr id="2" name="TextBox 1">
            <a:extLst>
              <a:ext uri="{FF2B5EF4-FFF2-40B4-BE49-F238E27FC236}">
                <a16:creationId xmlns:a16="http://schemas.microsoft.com/office/drawing/2014/main" id="{B91466E4-F1EA-D57B-C0AE-E4A1162A6E0D}"/>
              </a:ext>
            </a:extLst>
          </p:cNvPr>
          <p:cNvSpPr txBox="1"/>
          <p:nvPr/>
        </p:nvSpPr>
        <p:spPr>
          <a:xfrm>
            <a:off x="209550" y="1611923"/>
            <a:ext cx="6448425" cy="6586418"/>
          </a:xfrm>
          <a:prstGeom prst="rect">
            <a:avLst/>
          </a:prstGeom>
          <a:noFill/>
        </p:spPr>
        <p:txBody>
          <a:bodyPr wrap="square" rtlCol="0">
            <a:spAutoFit/>
          </a:bodyPr>
          <a:lstStyle/>
          <a:p>
            <a:pPr>
              <a:lnSpc>
                <a:spcPct val="150000"/>
              </a:lnSpc>
            </a:pPr>
            <a:r>
              <a:rPr lang="en-US" sz="4000" b="1" u="sng" dirty="0">
                <a:latin typeface="Times New Roman" panose="02020603050405020304" pitchFamily="18" charset="0"/>
                <a:cs typeface="Times New Roman" panose="02020603050405020304" pitchFamily="18" charset="0"/>
              </a:rPr>
              <a:t>CONTENT</a:t>
            </a:r>
          </a:p>
          <a:p>
            <a:pPr marL="342900" indent="-342900">
              <a:lnSpc>
                <a:spcPct val="15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Introduction</a:t>
            </a:r>
          </a:p>
          <a:p>
            <a:pPr marL="342900" indent="-342900">
              <a:lnSpc>
                <a:spcPct val="15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Literature Review</a:t>
            </a:r>
          </a:p>
          <a:p>
            <a:pPr marL="342900" indent="-342900">
              <a:lnSpc>
                <a:spcPct val="15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Methodology</a:t>
            </a:r>
          </a:p>
          <a:p>
            <a:pPr marL="342900" indent="-342900">
              <a:lnSpc>
                <a:spcPct val="15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Features of virtual Assistant</a:t>
            </a:r>
          </a:p>
          <a:p>
            <a:pPr marL="342900" indent="-342900">
              <a:lnSpc>
                <a:spcPct val="15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Problem Statement</a:t>
            </a:r>
          </a:p>
          <a:p>
            <a:pPr marL="342900" indent="-342900">
              <a:lnSpc>
                <a:spcPct val="15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Building a Virtual assistant with python</a:t>
            </a:r>
          </a:p>
          <a:p>
            <a:pPr marL="342900" indent="-342900">
              <a:lnSpc>
                <a:spcPct val="15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Conclusion</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D252993-79DC-83A3-0EEE-CD7AD5C5CE38}"/>
              </a:ext>
            </a:extLst>
          </p:cNvPr>
          <p:cNvPicPr>
            <a:picLocks noChangeAspect="1"/>
          </p:cNvPicPr>
          <p:nvPr/>
        </p:nvPicPr>
        <p:blipFill>
          <a:blip r:embed="rId4"/>
          <a:stretch>
            <a:fillRect/>
          </a:stretch>
        </p:blipFill>
        <p:spPr>
          <a:xfrm>
            <a:off x="8149667" y="1689983"/>
            <a:ext cx="5100877" cy="4918610"/>
          </a:xfrm>
          <a:prstGeom prst="rect">
            <a:avLst/>
          </a:prstGeom>
        </p:spPr>
      </p:pic>
    </p:spTree>
    <p:extLst>
      <p:ext uri="{BB962C8B-B14F-4D97-AF65-F5344CB8AC3E}">
        <p14:creationId xmlns:p14="http://schemas.microsoft.com/office/powerpoint/2010/main" val="111964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3"/>
          <a:stretch>
            <a:fillRect/>
          </a:stretch>
        </p:blipFill>
        <p:spPr>
          <a:xfrm>
            <a:off x="8425461" y="1616928"/>
            <a:ext cx="5553308" cy="5765180"/>
          </a:xfrm>
          <a:prstGeom prst="rect">
            <a:avLst/>
          </a:prstGeom>
        </p:spPr>
      </p:pic>
      <p:sp>
        <p:nvSpPr>
          <p:cNvPr id="6" name="Text 1"/>
          <p:cNvSpPr/>
          <p:nvPr/>
        </p:nvSpPr>
        <p:spPr>
          <a:xfrm>
            <a:off x="1661531" y="116154"/>
            <a:ext cx="10747044" cy="1027247"/>
          </a:xfrm>
          <a:prstGeom prst="rect">
            <a:avLst/>
          </a:prstGeom>
          <a:noFill/>
          <a:ln/>
        </p:spPr>
        <p:txBody>
          <a:bodyPr wrap="square" rtlCol="0" anchor="t"/>
          <a:lstStyle/>
          <a:p>
            <a:pPr marL="0" indent="0" algn="ctr">
              <a:lnSpc>
                <a:spcPts val="7600"/>
              </a:lnSpc>
              <a:buNone/>
            </a:pPr>
            <a:r>
              <a:rPr lang="en-US" sz="4000" b="1" u="sng" kern="0" spc="-122" dirty="0">
                <a:solidFill>
                  <a:srgbClr val="000000"/>
                </a:solidFill>
                <a:latin typeface="Times New Roman" panose="02020603050405020304" pitchFamily="18" charset="0"/>
                <a:ea typeface="Source Serif Pro" pitchFamily="34" charset="-122"/>
                <a:cs typeface="Times New Roman" panose="02020603050405020304" pitchFamily="18" charset="0"/>
              </a:rPr>
              <a:t>INTRODUCTION TO VIRTUAL ASSISTANTS</a:t>
            </a:r>
            <a:endParaRPr lang="en-US" sz="4400" u="sng" dirty="0">
              <a:latin typeface="Times New Roman" panose="02020603050405020304" pitchFamily="18" charset="0"/>
              <a:cs typeface="Times New Roman" panose="02020603050405020304" pitchFamily="18" charset="0"/>
            </a:endParaRPr>
          </a:p>
        </p:txBody>
      </p:sp>
      <p:sp>
        <p:nvSpPr>
          <p:cNvPr id="7" name="Text 2"/>
          <p:cNvSpPr/>
          <p:nvPr/>
        </p:nvSpPr>
        <p:spPr>
          <a:xfrm>
            <a:off x="387228" y="1706260"/>
            <a:ext cx="7468554" cy="1656279"/>
          </a:xfrm>
          <a:prstGeom prst="rect">
            <a:avLst/>
          </a:prstGeom>
          <a:noFill/>
          <a:ln/>
        </p:spPr>
        <p:txBody>
          <a:bodyPr wrap="square" rtlCol="0" anchor="t"/>
          <a:lstStyle/>
          <a:p>
            <a:pPr marL="342900" indent="-342900" algn="just">
              <a:lnSpc>
                <a:spcPts val="3016"/>
              </a:lnSpc>
              <a:buFont typeface="Wingdings" panose="05000000000000000000" pitchFamily="2" charset="2"/>
              <a:buChar char="v"/>
            </a:pPr>
            <a:r>
              <a:rPr lang="en-US" kern="0" spc="-38" dirty="0">
                <a:solidFill>
                  <a:srgbClr val="272525"/>
                </a:solidFill>
                <a:latin typeface="Times New Roman" panose="02020603050405020304" pitchFamily="18" charset="0"/>
                <a:ea typeface="Source Sans Pro" pitchFamily="34" charset="-122"/>
                <a:cs typeface="Times New Roman" panose="02020603050405020304" pitchFamily="18" charset="0"/>
              </a:rPr>
              <a:t>Virtual assistants (VAs) are software programs that can understand and respond to human language. VAs are designed to automate tasks and provide information. They're becoming increasingly popular in a variety of industries.</a:t>
            </a:r>
          </a:p>
          <a:p>
            <a:pPr marL="342900" indent="-342900">
              <a:lnSpc>
                <a:spcPts val="3016"/>
              </a:lnSpc>
              <a:buFont typeface="Wingdings" panose="05000000000000000000" pitchFamily="2" charset="2"/>
              <a:buChar char="v"/>
            </a:pPr>
            <a:endParaRPr lang="en-US" kern="0" spc="-38" dirty="0">
              <a:solidFill>
                <a:srgbClr val="272525"/>
              </a:solidFill>
              <a:latin typeface="Times New Roman" panose="02020603050405020304" pitchFamily="18" charset="0"/>
              <a:ea typeface="Source Sans Pro" pitchFamily="34" charset="-122"/>
              <a:cs typeface="Times New Roman" panose="02020603050405020304" pitchFamily="18" charset="0"/>
            </a:endParaRPr>
          </a:p>
          <a:p>
            <a:pPr marL="342900" indent="-342900" algn="just">
              <a:lnSpc>
                <a:spcPts val="3016"/>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recent years, there has been an increase in the use of virtual assistants (VA) to perform various tasks for users. VA is designed to assist users with tasks like scheduling appointments, setting reminders, sending messages, and more.</a:t>
            </a:r>
          </a:p>
          <a:p>
            <a:pPr marL="342900" indent="-342900">
              <a:lnSpc>
                <a:spcPts val="3016"/>
              </a:lnSpc>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342900" indent="-342900">
              <a:lnSpc>
                <a:spcPts val="3016"/>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APIs (Application Programming Interfaces) are essential for extending the capabilities of a virtual assistant. </a:t>
            </a:r>
          </a:p>
          <a:p>
            <a:pPr marL="342900" indent="-342900">
              <a:lnSpc>
                <a:spcPts val="3016"/>
              </a:lnSpc>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342900" indent="-342900" algn="just">
              <a:lnSpc>
                <a:spcPts val="3016"/>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They allow the assistant to access external services and data, such as weather information, news updates, or even controlling smart home devices.</a:t>
            </a:r>
          </a:p>
        </p:txBody>
      </p:sp>
      <p:sp>
        <p:nvSpPr>
          <p:cNvPr id="10" name="Text 5"/>
          <p:cNvSpPr/>
          <p:nvPr/>
        </p:nvSpPr>
        <p:spPr>
          <a:xfrm>
            <a:off x="6826687" y="5765483"/>
            <a:ext cx="2913340" cy="418862"/>
          </a:xfrm>
          <a:prstGeom prst="rect">
            <a:avLst/>
          </a:prstGeom>
          <a:noFill/>
          <a:ln/>
        </p:spPr>
        <p:txBody>
          <a:bodyPr wrap="none" rtlCol="0" anchor="t"/>
          <a:lstStyle/>
          <a:p>
            <a:pPr marL="0" indent="0" algn="l">
              <a:lnSpc>
                <a:spcPts val="3299"/>
              </a:lnSpc>
              <a:buNone/>
            </a:pPr>
            <a:endParaRPr lang="en-US" sz="2356" dirty="0"/>
          </a:p>
        </p:txBody>
      </p:sp>
      <p:sp>
        <p:nvSpPr>
          <p:cNvPr id="2" name="TextBox 1">
            <a:extLst>
              <a:ext uri="{FF2B5EF4-FFF2-40B4-BE49-F238E27FC236}">
                <a16:creationId xmlns:a16="http://schemas.microsoft.com/office/drawing/2014/main" id="{293AF7F8-11B0-04F9-9D45-8239FC95049C}"/>
              </a:ext>
            </a:extLst>
          </p:cNvPr>
          <p:cNvSpPr txBox="1"/>
          <p:nvPr/>
        </p:nvSpPr>
        <p:spPr>
          <a:xfrm>
            <a:off x="9319548" y="1505112"/>
            <a:ext cx="3691054" cy="3702205"/>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48E9795F-2C54-1208-75B6-07D737841614}"/>
              </a:ext>
            </a:extLst>
          </p:cNvPr>
          <p:cNvPicPr>
            <a:picLocks noChangeAspect="1"/>
          </p:cNvPicPr>
          <p:nvPr/>
        </p:nvPicPr>
        <p:blipFill>
          <a:blip r:embed="rId4"/>
          <a:stretch>
            <a:fillRect/>
          </a:stretch>
        </p:blipFill>
        <p:spPr>
          <a:xfrm>
            <a:off x="9087690" y="2157069"/>
            <a:ext cx="4502222" cy="4567419"/>
          </a:xfrm>
          <a:prstGeom prst="rect">
            <a:avLst/>
          </a:prstGeom>
        </p:spPr>
      </p:pic>
    </p:spTree>
    <p:extLst>
      <p:ext uri="{BB962C8B-B14F-4D97-AF65-F5344CB8AC3E}">
        <p14:creationId xmlns:p14="http://schemas.microsoft.com/office/powerpoint/2010/main" val="2580831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1"/>
          <p:cNvSpPr/>
          <p:nvPr/>
        </p:nvSpPr>
        <p:spPr>
          <a:xfrm>
            <a:off x="4012075" y="337066"/>
            <a:ext cx="6606248" cy="1004080"/>
          </a:xfrm>
          <a:prstGeom prst="rect">
            <a:avLst/>
          </a:prstGeom>
          <a:noFill/>
          <a:ln/>
        </p:spPr>
        <p:txBody>
          <a:bodyPr wrap="square" rtlCol="0" anchor="t"/>
          <a:lstStyle/>
          <a:p>
            <a:pPr marL="0" indent="0" algn="ctr">
              <a:lnSpc>
                <a:spcPts val="7650"/>
              </a:lnSpc>
              <a:buNone/>
            </a:pPr>
            <a:r>
              <a:rPr lang="en-US" sz="4000" b="1" u="sng" dirty="0">
                <a:latin typeface="Times New Roman" panose="02020603050405020304" pitchFamily="18" charset="0"/>
                <a:cs typeface="Times New Roman" panose="02020603050405020304" pitchFamily="18" charset="0"/>
              </a:rPr>
              <a:t>LITERATURE REVIEW</a:t>
            </a:r>
          </a:p>
        </p:txBody>
      </p:sp>
      <p:sp>
        <p:nvSpPr>
          <p:cNvPr id="7" name="Text 2"/>
          <p:cNvSpPr/>
          <p:nvPr/>
        </p:nvSpPr>
        <p:spPr>
          <a:xfrm>
            <a:off x="6324124" y="4347210"/>
            <a:ext cx="7468553" cy="1149072"/>
          </a:xfrm>
          <a:prstGeom prst="rect">
            <a:avLst/>
          </a:prstGeom>
          <a:noFill/>
          <a:ln/>
        </p:spPr>
        <p:txBody>
          <a:bodyPr wrap="square" rtlCol="0" anchor="t"/>
          <a:lstStyle/>
          <a:p>
            <a:pPr marL="0" indent="0">
              <a:lnSpc>
                <a:spcPts val="3016"/>
              </a:lnSpc>
              <a:buNone/>
            </a:pPr>
            <a:r>
              <a:rPr lang="en-US" sz="1885" kern="0" spc="-38" dirty="0">
                <a:solidFill>
                  <a:srgbClr val="272525"/>
                </a:solidFill>
                <a:latin typeface="Source Sans Pro" pitchFamily="34" charset="0"/>
                <a:ea typeface="Source Sans Pro" pitchFamily="34" charset="-122"/>
                <a:cs typeface="Source Sans Pro" pitchFamily="34" charset="-120"/>
              </a:rPr>
              <a:t>.</a:t>
            </a:r>
            <a:endParaRPr lang="en-US" sz="1885" dirty="0"/>
          </a:p>
        </p:txBody>
      </p:sp>
      <p:sp>
        <p:nvSpPr>
          <p:cNvPr id="10" name="Text 5"/>
          <p:cNvSpPr/>
          <p:nvPr/>
        </p:nvSpPr>
        <p:spPr>
          <a:xfrm>
            <a:off x="6826687" y="5765483"/>
            <a:ext cx="2913340" cy="418862"/>
          </a:xfrm>
          <a:prstGeom prst="rect">
            <a:avLst/>
          </a:prstGeom>
          <a:noFill/>
          <a:ln/>
        </p:spPr>
        <p:txBody>
          <a:bodyPr wrap="none" rtlCol="0" anchor="t"/>
          <a:lstStyle/>
          <a:p>
            <a:pPr marL="0" indent="0" algn="l">
              <a:lnSpc>
                <a:spcPts val="3299"/>
              </a:lnSpc>
              <a:buNone/>
            </a:pPr>
            <a:endParaRPr lang="en-US" sz="2356" dirty="0"/>
          </a:p>
        </p:txBody>
      </p:sp>
      <p:sp>
        <p:nvSpPr>
          <p:cNvPr id="2" name="Rectangle 1">
            <a:extLst>
              <a:ext uri="{FF2B5EF4-FFF2-40B4-BE49-F238E27FC236}">
                <a16:creationId xmlns:a16="http://schemas.microsoft.com/office/drawing/2014/main" id="{378D51E7-F842-7910-F925-7BE1150B224F}"/>
              </a:ext>
            </a:extLst>
          </p:cNvPr>
          <p:cNvSpPr>
            <a:spLocks noChangeArrowheads="1"/>
          </p:cNvSpPr>
          <p:nvPr/>
        </p:nvSpPr>
        <p:spPr bwMode="auto">
          <a:xfrm>
            <a:off x="0" y="-323165"/>
            <a:ext cx="312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9" name="Rectangle 3">
            <a:extLst>
              <a:ext uri="{FF2B5EF4-FFF2-40B4-BE49-F238E27FC236}">
                <a16:creationId xmlns:a16="http://schemas.microsoft.com/office/drawing/2014/main" id="{1BDD775D-4745-5D19-16E8-D85C540E8D5C}"/>
              </a:ext>
            </a:extLst>
          </p:cNvPr>
          <p:cNvSpPr>
            <a:spLocks noChangeArrowheads="1"/>
          </p:cNvSpPr>
          <p:nvPr/>
        </p:nvSpPr>
        <p:spPr bwMode="auto">
          <a:xfrm>
            <a:off x="0" y="-184667"/>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1" name="Rectangle 4">
            <a:extLst>
              <a:ext uri="{FF2B5EF4-FFF2-40B4-BE49-F238E27FC236}">
                <a16:creationId xmlns:a16="http://schemas.microsoft.com/office/drawing/2014/main" id="{A43482BF-D58E-DE5F-80CC-76B3D368BCB3}"/>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DF4BE44E-7089-E5C6-FF69-F965FB4F6A72}"/>
              </a:ext>
            </a:extLst>
          </p:cNvPr>
          <p:cNvSpPr>
            <a:spLocks noChangeArrowheads="1"/>
          </p:cNvSpPr>
          <p:nvPr/>
        </p:nvSpPr>
        <p:spPr bwMode="auto">
          <a:xfrm>
            <a:off x="0" y="-323166"/>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30828F0C-7642-4E2D-AC6D-C37D575D862F}"/>
              </a:ext>
            </a:extLst>
          </p:cNvPr>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7">
            <a:extLst>
              <a:ext uri="{FF2B5EF4-FFF2-40B4-BE49-F238E27FC236}">
                <a16:creationId xmlns:a16="http://schemas.microsoft.com/office/drawing/2014/main" id="{1FFB979A-B756-309F-EF4D-0123201E766D}"/>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9">
            <a:extLst>
              <a:ext uri="{FF2B5EF4-FFF2-40B4-BE49-F238E27FC236}">
                <a16:creationId xmlns:a16="http://schemas.microsoft.com/office/drawing/2014/main" id="{E44E4505-5DCB-AC47-70A1-C63C42D3CE6C}"/>
              </a:ext>
            </a:extLst>
          </p:cNvPr>
          <p:cNvSpPr>
            <a:spLocks noChangeArrowheads="1"/>
          </p:cNvSpPr>
          <p:nvPr/>
        </p:nvSpPr>
        <p:spPr bwMode="auto">
          <a:xfrm>
            <a:off x="152400" y="-3226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8" name="Rectangle 10">
            <a:extLst>
              <a:ext uri="{FF2B5EF4-FFF2-40B4-BE49-F238E27FC236}">
                <a16:creationId xmlns:a16="http://schemas.microsoft.com/office/drawing/2014/main" id="{70FB83D6-06E2-D04B-E089-42D54DE46D75}"/>
              </a:ext>
            </a:extLst>
          </p:cNvPr>
          <p:cNvSpPr>
            <a:spLocks noChangeArrowheads="1"/>
          </p:cNvSpPr>
          <p:nvPr/>
        </p:nvSpPr>
        <p:spPr bwMode="auto">
          <a:xfrm>
            <a:off x="0" y="-184666"/>
            <a:ext cx="3371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4">
            <a:extLst>
              <a:ext uri="{FF2B5EF4-FFF2-40B4-BE49-F238E27FC236}">
                <a16:creationId xmlns:a16="http://schemas.microsoft.com/office/drawing/2014/main" id="{8F62FC87-D018-962E-D8D0-DFC7B13DED46}"/>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4DBE4C0-A248-74CD-11E6-DA3331F74345}"/>
              </a:ext>
            </a:extLst>
          </p:cNvPr>
          <p:cNvGraphicFramePr>
            <a:graphicFrameLocks noGrp="1"/>
          </p:cNvGraphicFramePr>
          <p:nvPr>
            <p:extLst>
              <p:ext uri="{D42A27DB-BD31-4B8C-83A1-F6EECF244321}">
                <p14:modId xmlns:p14="http://schemas.microsoft.com/office/powerpoint/2010/main" val="2130429870"/>
              </p:ext>
            </p:extLst>
          </p:nvPr>
        </p:nvGraphicFramePr>
        <p:xfrm>
          <a:off x="1176337" y="1945820"/>
          <a:ext cx="12277725" cy="4245505"/>
        </p:xfrm>
        <a:graphic>
          <a:graphicData uri="http://schemas.openxmlformats.org/drawingml/2006/table">
            <a:tbl>
              <a:tblPr firstRow="1" bandRow="1">
                <a:tableStyleId>{7DF18680-E054-41AD-8BC1-D1AEF772440D}</a:tableStyleId>
              </a:tblPr>
              <a:tblGrid>
                <a:gridCol w="3046968">
                  <a:extLst>
                    <a:ext uri="{9D8B030D-6E8A-4147-A177-3AD203B41FA5}">
                      <a16:colId xmlns:a16="http://schemas.microsoft.com/office/drawing/2014/main" val="3072920567"/>
                    </a:ext>
                  </a:extLst>
                </a:gridCol>
                <a:gridCol w="3191907">
                  <a:extLst>
                    <a:ext uri="{9D8B030D-6E8A-4147-A177-3AD203B41FA5}">
                      <a16:colId xmlns:a16="http://schemas.microsoft.com/office/drawing/2014/main" val="2368901515"/>
                    </a:ext>
                  </a:extLst>
                </a:gridCol>
                <a:gridCol w="3133725">
                  <a:extLst>
                    <a:ext uri="{9D8B030D-6E8A-4147-A177-3AD203B41FA5}">
                      <a16:colId xmlns:a16="http://schemas.microsoft.com/office/drawing/2014/main" val="3913703139"/>
                    </a:ext>
                  </a:extLst>
                </a:gridCol>
                <a:gridCol w="2905125">
                  <a:extLst>
                    <a:ext uri="{9D8B030D-6E8A-4147-A177-3AD203B41FA5}">
                      <a16:colId xmlns:a16="http://schemas.microsoft.com/office/drawing/2014/main" val="601815137"/>
                    </a:ext>
                  </a:extLst>
                </a:gridCol>
              </a:tblGrid>
              <a:tr h="1130755">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Authors</a:t>
                      </a:r>
                      <a:r>
                        <a:rPr lang="en-US" dirty="0">
                          <a:solidFill>
                            <a:schemeClr val="tx1"/>
                          </a:solidFill>
                          <a:latin typeface="Times New Roman" panose="02020603050405020304" pitchFamily="18" charset="0"/>
                          <a:cs typeface="Times New Roman" panose="02020603050405020304" pitchFamily="18" charset="0"/>
                        </a:rPr>
                        <a:t>: </a:t>
                      </a:r>
                      <a:r>
                        <a:rPr lang="sv-SE" sz="1800" dirty="0">
                          <a:solidFill>
                            <a:schemeClr val="tx1"/>
                          </a:solidFill>
                          <a:latin typeface="Times New Roman" panose="02020603050405020304" pitchFamily="18" charset="0"/>
                          <a:cs typeface="Times New Roman" panose="02020603050405020304" pitchFamily="18" charset="0"/>
                        </a:rPr>
                        <a:t>C. L. Hudlicka and R. A. M. De Jong</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Authors</a:t>
                      </a:r>
                      <a:r>
                        <a:rPr lang="en-US" dirty="0">
                          <a:solidFill>
                            <a:schemeClr val="tx1"/>
                          </a:solidFill>
                          <a:latin typeface="Times New Roman" panose="02020603050405020304" pitchFamily="18" charset="0"/>
                          <a:cs typeface="Times New Roman" panose="02020603050405020304" pitchFamily="18" charset="0"/>
                        </a:rPr>
                        <a:t>: K. S. Rao, M. S. Devi and A. Ramakrishnan</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Authors</a:t>
                      </a:r>
                      <a:r>
                        <a:rPr lang="en-US" dirty="0">
                          <a:solidFill>
                            <a:schemeClr val="tx1"/>
                          </a:solidFill>
                          <a:latin typeface="Times New Roman" panose="02020603050405020304" pitchFamily="18" charset="0"/>
                          <a:cs typeface="Times New Roman" panose="02020603050405020304" pitchFamily="18" charset="0"/>
                        </a:rPr>
                        <a:t>: </a:t>
                      </a:r>
                      <a:r>
                        <a:rPr lang="es-ES" dirty="0">
                          <a:solidFill>
                            <a:schemeClr val="tx1"/>
                          </a:solidFill>
                          <a:latin typeface="Times New Roman" panose="02020603050405020304" pitchFamily="18" charset="0"/>
                          <a:cs typeface="Times New Roman" panose="02020603050405020304" pitchFamily="18" charset="0"/>
                        </a:rPr>
                        <a:t>J. A. </a:t>
                      </a:r>
                      <a:r>
                        <a:rPr lang="es-ES" dirty="0" err="1">
                          <a:solidFill>
                            <a:schemeClr val="tx1"/>
                          </a:solidFill>
                          <a:latin typeface="Times New Roman" panose="02020603050405020304" pitchFamily="18" charset="0"/>
                          <a:cs typeface="Times New Roman" panose="02020603050405020304" pitchFamily="18" charset="0"/>
                        </a:rPr>
                        <a:t>Perez-Marin</a:t>
                      </a:r>
                      <a:r>
                        <a:rPr lang="es-ES" dirty="0">
                          <a:solidFill>
                            <a:schemeClr val="tx1"/>
                          </a:solidFill>
                          <a:latin typeface="Times New Roman" panose="02020603050405020304" pitchFamily="18" charset="0"/>
                          <a:cs typeface="Times New Roman" panose="02020603050405020304" pitchFamily="18" charset="0"/>
                        </a:rPr>
                        <a:t> and I. Pascual-Nieto</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Authors</a:t>
                      </a:r>
                      <a:r>
                        <a:rPr lang="en-US"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H. L. Nguyen, T. D. Nguyen, and Q. V. Tran</a:t>
                      </a:r>
                    </a:p>
                  </a:txBody>
                  <a:tcPr/>
                </a:tc>
                <a:extLst>
                  <a:ext uri="{0D108BD9-81ED-4DB2-BD59-A6C34878D82A}">
                    <a16:rowId xmlns:a16="http://schemas.microsoft.com/office/drawing/2014/main" val="402545396"/>
                  </a:ext>
                </a:extLst>
              </a:tr>
              <a:tr h="438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Year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2015</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Year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2019</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Year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2020</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Year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2021</a:t>
                      </a:r>
                    </a:p>
                    <a:p>
                      <a:pPr algn="ctr"/>
                      <a:endParaRPr lang="en-IN" dirty="0"/>
                    </a:p>
                  </a:txBody>
                  <a:tcPr/>
                </a:tc>
                <a:extLst>
                  <a:ext uri="{0D108BD9-81ED-4DB2-BD59-A6C34878D82A}">
                    <a16:rowId xmlns:a16="http://schemas.microsoft.com/office/drawing/2014/main" val="282697877"/>
                  </a:ext>
                </a:extLst>
              </a:tr>
              <a:tr h="2474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Summary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Examines the integration of personality and emotional responses in chatbots to make them more human-like.</a:t>
                      </a:r>
                    </a:p>
                    <a:p>
                      <a:pPr algn="ctr"/>
                      <a:endParaRPr lang="en-IN" dirty="0"/>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Summary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Reviews the role and advancements of NLP in the functionality of virtual assistants. </a:t>
                      </a:r>
                    </a:p>
                    <a:p>
                      <a:pPr marL="0" marR="0" lvl="0" indent="0" algn="ctr"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Summary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Chronicles the development of virtual assistants, tracing their progression from early implementations like ELIZA to modern assistants like Alexa. </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Summary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paper surveys the use of deep neural networks in enhancing chatbot functionalities within the customer service industry</a:t>
                      </a:r>
                    </a:p>
                    <a:p>
                      <a:pPr algn="ctr"/>
                      <a:endParaRPr lang="en-IN" dirty="0"/>
                    </a:p>
                  </a:txBody>
                  <a:tcPr/>
                </a:tc>
                <a:extLst>
                  <a:ext uri="{0D108BD9-81ED-4DB2-BD59-A6C34878D82A}">
                    <a16:rowId xmlns:a16="http://schemas.microsoft.com/office/drawing/2014/main" val="1650956459"/>
                  </a:ext>
                </a:extLst>
              </a:tr>
            </a:tbl>
          </a:graphicData>
        </a:graphic>
      </p:graphicFrame>
    </p:spTree>
    <p:extLst>
      <p:ext uri="{BB962C8B-B14F-4D97-AF65-F5344CB8AC3E}">
        <p14:creationId xmlns:p14="http://schemas.microsoft.com/office/powerpoint/2010/main" val="3014999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3"/>
          <a:stretch>
            <a:fillRect/>
          </a:stretch>
        </p:blipFill>
        <p:spPr>
          <a:xfrm>
            <a:off x="8776668" y="2191035"/>
            <a:ext cx="5642517" cy="4895386"/>
          </a:xfrm>
          <a:prstGeom prst="rect">
            <a:avLst/>
          </a:prstGeom>
        </p:spPr>
      </p:pic>
      <p:sp>
        <p:nvSpPr>
          <p:cNvPr id="7" name="Text 2"/>
          <p:cNvSpPr/>
          <p:nvPr/>
        </p:nvSpPr>
        <p:spPr>
          <a:xfrm>
            <a:off x="6324124" y="4347210"/>
            <a:ext cx="7468553" cy="1149072"/>
          </a:xfrm>
          <a:prstGeom prst="rect">
            <a:avLst/>
          </a:prstGeom>
          <a:noFill/>
          <a:ln/>
        </p:spPr>
        <p:txBody>
          <a:bodyPr wrap="square" rtlCol="0" anchor="t"/>
          <a:lstStyle/>
          <a:p>
            <a:pPr marL="0" indent="0">
              <a:lnSpc>
                <a:spcPts val="3016"/>
              </a:lnSpc>
              <a:buNone/>
            </a:pPr>
            <a:r>
              <a:rPr lang="en-US" sz="1885" kern="0" spc="-38" dirty="0">
                <a:solidFill>
                  <a:srgbClr val="272525"/>
                </a:solidFill>
                <a:latin typeface="Source Sans Pro" pitchFamily="34" charset="0"/>
                <a:ea typeface="Source Sans Pro" pitchFamily="34" charset="-122"/>
                <a:cs typeface="Source Sans Pro" pitchFamily="34" charset="-120"/>
              </a:rPr>
              <a:t>.</a:t>
            </a:r>
            <a:endParaRPr lang="en-US" sz="1885" dirty="0"/>
          </a:p>
        </p:txBody>
      </p:sp>
      <p:sp>
        <p:nvSpPr>
          <p:cNvPr id="10" name="Text 5"/>
          <p:cNvSpPr/>
          <p:nvPr/>
        </p:nvSpPr>
        <p:spPr>
          <a:xfrm>
            <a:off x="6826687" y="5765483"/>
            <a:ext cx="2913340" cy="418862"/>
          </a:xfrm>
          <a:prstGeom prst="rect">
            <a:avLst/>
          </a:prstGeom>
          <a:noFill/>
          <a:ln/>
        </p:spPr>
        <p:txBody>
          <a:bodyPr wrap="none" rtlCol="0" anchor="t"/>
          <a:lstStyle/>
          <a:p>
            <a:pPr marL="0" indent="0" algn="l">
              <a:lnSpc>
                <a:spcPts val="3299"/>
              </a:lnSpc>
              <a:buNone/>
            </a:pPr>
            <a:endParaRPr lang="en-US" sz="2356" dirty="0"/>
          </a:p>
        </p:txBody>
      </p:sp>
      <p:sp>
        <p:nvSpPr>
          <p:cNvPr id="3" name="TextBox 2">
            <a:extLst>
              <a:ext uri="{FF2B5EF4-FFF2-40B4-BE49-F238E27FC236}">
                <a16:creationId xmlns:a16="http://schemas.microsoft.com/office/drawing/2014/main" id="{296C5C99-B958-59EB-4130-B3171833F9F2}"/>
              </a:ext>
            </a:extLst>
          </p:cNvPr>
          <p:cNvSpPr txBox="1"/>
          <p:nvPr/>
        </p:nvSpPr>
        <p:spPr>
          <a:xfrm>
            <a:off x="1060848" y="2285107"/>
            <a:ext cx="6965989" cy="4801314"/>
          </a:xfrm>
          <a:prstGeom prst="rect">
            <a:avLst/>
          </a:prstGeom>
          <a:noFill/>
        </p:spPr>
        <p:txBody>
          <a:bodyPr wrap="square">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For making virtual assistant we use some python installer packages like Speech recognition, </a:t>
            </a:r>
            <a:r>
              <a:rPr lang="en-US" dirty="0" err="1">
                <a:latin typeface="Times New Roman" panose="02020603050405020304" pitchFamily="18" charset="0"/>
                <a:cs typeface="Times New Roman" panose="02020603050405020304" pitchFamily="18" charset="0"/>
              </a:rPr>
              <a:t>gTTS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pipwin</a:t>
            </a:r>
            <a:r>
              <a:rPr lang="en-US" dirty="0">
                <a:latin typeface="Times New Roman" panose="02020603050405020304" pitchFamily="18" charset="0"/>
                <a:cs typeface="Times New Roman" panose="02020603050405020304" pitchFamily="18" charset="0"/>
              </a:rPr>
              <a:t>, etc. Speech recognition is the process of converting audio into text. This is commonly used in voice assistants like Alexa, Siri, etc.</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Virtual assistants use natural language processing (NLP) to match user text or voice input to executable commands. Some continually learn using artificial intelligence techniques including machine learning and ambient intelligence. To activate a virtual assistant using the voice, a wake word might be used.</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Speech recognition is the technology used by virtual assistants to convert voice input into commands.</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All audio signals converted into executable commands or digital files that software can execute when the user wants to help complete a task.</a:t>
            </a: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2" name="Text 1">
            <a:extLst>
              <a:ext uri="{FF2B5EF4-FFF2-40B4-BE49-F238E27FC236}">
                <a16:creationId xmlns:a16="http://schemas.microsoft.com/office/drawing/2014/main" id="{3D1807E8-C41A-5941-2B28-1A1CFFE1A145}"/>
              </a:ext>
            </a:extLst>
          </p:cNvPr>
          <p:cNvSpPr/>
          <p:nvPr/>
        </p:nvSpPr>
        <p:spPr>
          <a:xfrm>
            <a:off x="4543842" y="362488"/>
            <a:ext cx="4610100" cy="1268730"/>
          </a:xfrm>
          <a:prstGeom prst="rect">
            <a:avLst/>
          </a:prstGeom>
          <a:noFill/>
          <a:ln/>
        </p:spPr>
        <p:txBody>
          <a:bodyPr wrap="square" rtlCol="0" anchor="t"/>
          <a:lstStyle/>
          <a:p>
            <a:pPr marL="0" indent="0" algn="ctr">
              <a:lnSpc>
                <a:spcPts val="7650"/>
              </a:lnSpc>
              <a:buNone/>
            </a:pPr>
            <a:r>
              <a:rPr lang="en-US" sz="4000" b="1" u="sng" dirty="0">
                <a:latin typeface="Times New Roman" panose="02020603050405020304" pitchFamily="18" charset="0"/>
                <a:cs typeface="Times New Roman" panose="02020603050405020304" pitchFamily="18" charset="0"/>
              </a:rPr>
              <a:t>METHODOLOGY</a:t>
            </a:r>
          </a:p>
        </p:txBody>
      </p:sp>
      <p:pic>
        <p:nvPicPr>
          <p:cNvPr id="6" name="Picture 5">
            <a:extLst>
              <a:ext uri="{FF2B5EF4-FFF2-40B4-BE49-F238E27FC236}">
                <a16:creationId xmlns:a16="http://schemas.microsoft.com/office/drawing/2014/main" id="{BD40E0E9-3362-8464-2229-E47B31ABA542}"/>
              </a:ext>
            </a:extLst>
          </p:cNvPr>
          <p:cNvPicPr>
            <a:picLocks noChangeAspect="1"/>
          </p:cNvPicPr>
          <p:nvPr/>
        </p:nvPicPr>
        <p:blipFill>
          <a:blip r:embed="rId4"/>
          <a:stretch>
            <a:fillRect/>
          </a:stretch>
        </p:blipFill>
        <p:spPr>
          <a:xfrm>
            <a:off x="9111901" y="2400183"/>
            <a:ext cx="4972049" cy="4276725"/>
          </a:xfrm>
          <a:prstGeom prst="rect">
            <a:avLst/>
          </a:prstGeom>
        </p:spPr>
      </p:pic>
    </p:spTree>
    <p:extLst>
      <p:ext uri="{BB962C8B-B14F-4D97-AF65-F5344CB8AC3E}">
        <p14:creationId xmlns:p14="http://schemas.microsoft.com/office/powerpoint/2010/main" val="2994152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6" name="Text 1"/>
          <p:cNvSpPr/>
          <p:nvPr/>
        </p:nvSpPr>
        <p:spPr>
          <a:xfrm>
            <a:off x="623888" y="539710"/>
            <a:ext cx="8074063" cy="696873"/>
          </a:xfrm>
          <a:prstGeom prst="rect">
            <a:avLst/>
          </a:prstGeom>
          <a:noFill/>
          <a:ln/>
        </p:spPr>
        <p:txBody>
          <a:bodyPr wrap="none" rtlCol="0" anchor="t"/>
          <a:lstStyle/>
          <a:p>
            <a:pPr marL="0" indent="0" algn="ctr">
              <a:lnSpc>
                <a:spcPts val="5257"/>
              </a:lnSpc>
              <a:buNone/>
            </a:pPr>
            <a:r>
              <a:rPr lang="en-US" sz="4000" b="1" u="sng" kern="0" spc="-84" dirty="0">
                <a:solidFill>
                  <a:srgbClr val="000000"/>
                </a:solidFill>
                <a:latin typeface="Times New Roman" panose="02020603050405020304" pitchFamily="18" charset="0"/>
                <a:ea typeface="Source Serif Pro" pitchFamily="34" charset="-122"/>
                <a:cs typeface="Times New Roman" panose="02020603050405020304" pitchFamily="18" charset="0"/>
              </a:rPr>
              <a:t>FEATURES OF VIRTUAL ASSISTANT</a:t>
            </a:r>
            <a:endParaRPr lang="en-US" sz="4000" u="sng" dirty="0">
              <a:latin typeface="Times New Roman" panose="02020603050405020304" pitchFamily="18" charset="0"/>
              <a:cs typeface="Times New Roman" panose="02020603050405020304" pitchFamily="18" charset="0"/>
            </a:endParaRPr>
          </a:p>
        </p:txBody>
      </p:sp>
      <p:sp>
        <p:nvSpPr>
          <p:cNvPr id="7" name="Shape 2"/>
          <p:cNvSpPr/>
          <p:nvPr/>
        </p:nvSpPr>
        <p:spPr>
          <a:xfrm>
            <a:off x="794385" y="2068116"/>
            <a:ext cx="510659" cy="510659"/>
          </a:xfrm>
          <a:prstGeom prst="roundRect">
            <a:avLst>
              <a:gd name="adj" fmla="val 18668"/>
            </a:avLst>
          </a:prstGeom>
          <a:solidFill>
            <a:srgbClr val="F0D4F7"/>
          </a:solidFill>
          <a:ln w="7620">
            <a:solidFill>
              <a:srgbClr val="D6BADD"/>
            </a:solidFill>
            <a:prstDash val="solid"/>
          </a:ln>
        </p:spPr>
        <p:txBody>
          <a:bodyPr/>
          <a:lstStyle/>
          <a:p>
            <a:endParaRPr lang="en-IN"/>
          </a:p>
        </p:txBody>
      </p:sp>
      <p:sp>
        <p:nvSpPr>
          <p:cNvPr id="8" name="Text 3"/>
          <p:cNvSpPr/>
          <p:nvPr/>
        </p:nvSpPr>
        <p:spPr>
          <a:xfrm>
            <a:off x="969526" y="2163247"/>
            <a:ext cx="160258" cy="320397"/>
          </a:xfrm>
          <a:prstGeom prst="rect">
            <a:avLst/>
          </a:prstGeom>
          <a:noFill/>
          <a:ln/>
        </p:spPr>
        <p:txBody>
          <a:bodyPr wrap="none" rtlCol="0" anchor="t"/>
          <a:lstStyle/>
          <a:p>
            <a:pPr marL="0" indent="0" algn="ctr">
              <a:lnSpc>
                <a:spcPts val="2523"/>
              </a:lnSpc>
              <a:buNone/>
            </a:pPr>
            <a:r>
              <a:rPr lang="en-US" sz="2523" b="1" kern="0" spc="-50" dirty="0">
                <a:solidFill>
                  <a:srgbClr val="272525"/>
                </a:solidFill>
                <a:latin typeface="Source Serif Pro" pitchFamily="34" charset="0"/>
                <a:ea typeface="Source Serif Pro" pitchFamily="34" charset="-122"/>
                <a:cs typeface="Source Serif Pro" pitchFamily="34" charset="-120"/>
              </a:rPr>
              <a:t>1</a:t>
            </a:r>
            <a:endParaRPr lang="en-US" sz="2523" dirty="0"/>
          </a:p>
        </p:txBody>
      </p:sp>
      <p:sp>
        <p:nvSpPr>
          <p:cNvPr id="9" name="Text 4"/>
          <p:cNvSpPr/>
          <p:nvPr/>
        </p:nvSpPr>
        <p:spPr>
          <a:xfrm>
            <a:off x="1531977" y="2068115"/>
            <a:ext cx="6954798" cy="5580459"/>
          </a:xfrm>
          <a:prstGeom prst="rect">
            <a:avLst/>
          </a:prstGeom>
          <a:noFill/>
          <a:ln/>
        </p:spPr>
        <p:txBody>
          <a:bodyPr wrap="none" rtlCol="0" anchor="t"/>
          <a:lstStyle/>
          <a:p>
            <a:pPr>
              <a:lnSpc>
                <a:spcPts val="2628"/>
              </a:lnSpc>
            </a:pPr>
            <a:r>
              <a:rPr lang="en-US" sz="2400" dirty="0"/>
              <a:t>GREET ME FUNCTION </a:t>
            </a:r>
            <a:endParaRPr lang="en-IN" sz="2400" dirty="0"/>
          </a:p>
          <a:p>
            <a:pPr marL="0" indent="0">
              <a:lnSpc>
                <a:spcPts val="2628"/>
              </a:lnSpc>
              <a:buNone/>
            </a:pPr>
            <a:endParaRPr lang="en-US" sz="2103" dirty="0"/>
          </a:p>
        </p:txBody>
      </p:sp>
      <p:sp>
        <p:nvSpPr>
          <p:cNvPr id="10" name="Text 5"/>
          <p:cNvSpPr/>
          <p:nvPr/>
        </p:nvSpPr>
        <p:spPr>
          <a:xfrm>
            <a:off x="1531977" y="2537936"/>
            <a:ext cx="2926556" cy="1452086"/>
          </a:xfrm>
          <a:prstGeom prst="rect">
            <a:avLst/>
          </a:prstGeom>
          <a:noFill/>
          <a:ln/>
        </p:spPr>
        <p:txBody>
          <a:bodyPr wrap="square" rtlCol="0" anchor="t"/>
          <a:lstStyle/>
          <a:p>
            <a:pPr marL="0" indent="0">
              <a:lnSpc>
                <a:spcPts val="2860"/>
              </a:lnSpc>
              <a:buNone/>
            </a:pPr>
            <a:endParaRPr lang="en-US" sz="1787" dirty="0"/>
          </a:p>
        </p:txBody>
      </p:sp>
      <p:sp>
        <p:nvSpPr>
          <p:cNvPr id="11" name="Shape 6"/>
          <p:cNvSpPr/>
          <p:nvPr/>
        </p:nvSpPr>
        <p:spPr>
          <a:xfrm>
            <a:off x="4685467" y="2068116"/>
            <a:ext cx="510659" cy="510659"/>
          </a:xfrm>
          <a:prstGeom prst="roundRect">
            <a:avLst>
              <a:gd name="adj" fmla="val 18668"/>
            </a:avLst>
          </a:prstGeom>
          <a:solidFill>
            <a:srgbClr val="F0D4F7"/>
          </a:solidFill>
          <a:ln w="7620">
            <a:solidFill>
              <a:srgbClr val="D6BADD"/>
            </a:solidFill>
            <a:prstDash val="solid"/>
          </a:ln>
        </p:spPr>
      </p:sp>
      <p:sp>
        <p:nvSpPr>
          <p:cNvPr id="12" name="Text 7"/>
          <p:cNvSpPr/>
          <p:nvPr/>
        </p:nvSpPr>
        <p:spPr>
          <a:xfrm>
            <a:off x="4860608" y="2163247"/>
            <a:ext cx="160258" cy="320397"/>
          </a:xfrm>
          <a:prstGeom prst="rect">
            <a:avLst/>
          </a:prstGeom>
          <a:noFill/>
          <a:ln/>
        </p:spPr>
        <p:txBody>
          <a:bodyPr wrap="none" rtlCol="0" anchor="t"/>
          <a:lstStyle/>
          <a:p>
            <a:pPr marL="0" indent="0" algn="ctr">
              <a:lnSpc>
                <a:spcPts val="2523"/>
              </a:lnSpc>
              <a:buNone/>
            </a:pPr>
            <a:r>
              <a:rPr lang="en-US" sz="2523" b="1" kern="0" spc="-50" dirty="0">
                <a:solidFill>
                  <a:srgbClr val="272525"/>
                </a:solidFill>
                <a:latin typeface="Source Serif Pro" pitchFamily="34" charset="0"/>
                <a:ea typeface="Source Serif Pro" pitchFamily="34" charset="-122"/>
                <a:cs typeface="Source Serif Pro" pitchFamily="34" charset="-120"/>
              </a:rPr>
              <a:t>2</a:t>
            </a:r>
            <a:endParaRPr lang="en-US" sz="2523" dirty="0"/>
          </a:p>
        </p:txBody>
      </p:sp>
      <p:sp>
        <p:nvSpPr>
          <p:cNvPr id="13" name="Text 8"/>
          <p:cNvSpPr/>
          <p:nvPr/>
        </p:nvSpPr>
        <p:spPr>
          <a:xfrm>
            <a:off x="5423059" y="2068116"/>
            <a:ext cx="2926556" cy="667464"/>
          </a:xfrm>
          <a:prstGeom prst="rect">
            <a:avLst/>
          </a:prstGeom>
          <a:noFill/>
          <a:ln/>
        </p:spPr>
        <p:txBody>
          <a:bodyPr wrap="square" rtlCol="0" anchor="t"/>
          <a:lstStyle/>
          <a:p>
            <a:pPr>
              <a:lnSpc>
                <a:spcPts val="2628"/>
              </a:lnSpc>
            </a:pPr>
            <a:r>
              <a:rPr lang="en-IN" sz="2400" dirty="0"/>
              <a:t>CONVERSATIONS FUNCTION</a:t>
            </a:r>
          </a:p>
          <a:p>
            <a:pPr marL="0" indent="0">
              <a:lnSpc>
                <a:spcPts val="2628"/>
              </a:lnSpc>
              <a:buNone/>
            </a:pPr>
            <a:endParaRPr lang="en-US" sz="2103" dirty="0"/>
          </a:p>
        </p:txBody>
      </p:sp>
      <p:sp>
        <p:nvSpPr>
          <p:cNvPr id="14" name="Text 9"/>
          <p:cNvSpPr/>
          <p:nvPr/>
        </p:nvSpPr>
        <p:spPr>
          <a:xfrm>
            <a:off x="5423059" y="2871668"/>
            <a:ext cx="2926556" cy="1452086"/>
          </a:xfrm>
          <a:prstGeom prst="rect">
            <a:avLst/>
          </a:prstGeom>
          <a:noFill/>
          <a:ln/>
        </p:spPr>
        <p:txBody>
          <a:bodyPr wrap="square" rtlCol="0" anchor="t"/>
          <a:lstStyle/>
          <a:p>
            <a:pPr marL="0" indent="0">
              <a:lnSpc>
                <a:spcPts val="2860"/>
              </a:lnSpc>
              <a:buNone/>
            </a:pPr>
            <a:r>
              <a:rPr lang="en-US" kern="0" spc="-36" dirty="0">
                <a:solidFill>
                  <a:srgbClr val="272525"/>
                </a:solidFill>
                <a:latin typeface="Times New Roman" panose="02020603050405020304" pitchFamily="18" charset="0"/>
                <a:ea typeface="Source Sans Pro" pitchFamily="34" charset="-122"/>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5" name="Shape 10"/>
          <p:cNvSpPr/>
          <p:nvPr/>
        </p:nvSpPr>
        <p:spPr>
          <a:xfrm>
            <a:off x="794385" y="4805958"/>
            <a:ext cx="510659" cy="510659"/>
          </a:xfrm>
          <a:prstGeom prst="roundRect">
            <a:avLst>
              <a:gd name="adj" fmla="val 18668"/>
            </a:avLst>
          </a:prstGeom>
          <a:solidFill>
            <a:srgbClr val="F0D4F7"/>
          </a:solidFill>
          <a:ln w="7620">
            <a:solidFill>
              <a:srgbClr val="D6BADD"/>
            </a:solidFill>
            <a:prstDash val="solid"/>
          </a:ln>
        </p:spPr>
      </p:sp>
      <p:sp>
        <p:nvSpPr>
          <p:cNvPr id="16" name="Text 11"/>
          <p:cNvSpPr/>
          <p:nvPr/>
        </p:nvSpPr>
        <p:spPr>
          <a:xfrm>
            <a:off x="969526" y="4901089"/>
            <a:ext cx="160258" cy="320397"/>
          </a:xfrm>
          <a:prstGeom prst="rect">
            <a:avLst/>
          </a:prstGeom>
          <a:noFill/>
          <a:ln/>
        </p:spPr>
        <p:txBody>
          <a:bodyPr wrap="none" rtlCol="0" anchor="t"/>
          <a:lstStyle/>
          <a:p>
            <a:pPr marL="0" indent="0" algn="ctr">
              <a:lnSpc>
                <a:spcPts val="2523"/>
              </a:lnSpc>
              <a:buNone/>
            </a:pPr>
            <a:r>
              <a:rPr lang="en-US" sz="2523" b="1" kern="0" spc="-50" dirty="0">
                <a:solidFill>
                  <a:srgbClr val="272525"/>
                </a:solidFill>
                <a:latin typeface="Source Serif Pro" pitchFamily="34" charset="0"/>
                <a:ea typeface="Source Serif Pro" pitchFamily="34" charset="-122"/>
                <a:cs typeface="Source Serif Pro" pitchFamily="34" charset="-120"/>
              </a:rPr>
              <a:t>3</a:t>
            </a:r>
            <a:endParaRPr lang="en-US" sz="2523" dirty="0"/>
          </a:p>
        </p:txBody>
      </p:sp>
      <p:sp>
        <p:nvSpPr>
          <p:cNvPr id="17" name="Text 12"/>
          <p:cNvSpPr/>
          <p:nvPr/>
        </p:nvSpPr>
        <p:spPr>
          <a:xfrm>
            <a:off x="1531977" y="4805958"/>
            <a:ext cx="2670334" cy="333732"/>
          </a:xfrm>
          <a:prstGeom prst="rect">
            <a:avLst/>
          </a:prstGeom>
          <a:noFill/>
          <a:ln/>
        </p:spPr>
        <p:txBody>
          <a:bodyPr wrap="none" rtlCol="0" anchor="t"/>
          <a:lstStyle/>
          <a:p>
            <a:pPr>
              <a:lnSpc>
                <a:spcPts val="2628"/>
              </a:lnSpc>
            </a:pPr>
            <a:r>
              <a:rPr lang="en-US" sz="2400" dirty="0"/>
              <a:t>NEWS FUNCTION </a:t>
            </a:r>
            <a:endParaRPr lang="en-IN" sz="2400" dirty="0"/>
          </a:p>
          <a:p>
            <a:pPr marL="0" indent="0">
              <a:lnSpc>
                <a:spcPts val="2628"/>
              </a:lnSpc>
              <a:buNone/>
            </a:pPr>
            <a:endParaRPr lang="en-US" sz="2103" dirty="0"/>
          </a:p>
        </p:txBody>
      </p:sp>
      <p:sp>
        <p:nvSpPr>
          <p:cNvPr id="18" name="Text 13"/>
          <p:cNvSpPr/>
          <p:nvPr/>
        </p:nvSpPr>
        <p:spPr>
          <a:xfrm>
            <a:off x="1531977" y="5275778"/>
            <a:ext cx="2926556" cy="1452086"/>
          </a:xfrm>
          <a:prstGeom prst="rect">
            <a:avLst/>
          </a:prstGeom>
          <a:noFill/>
          <a:ln/>
        </p:spPr>
        <p:txBody>
          <a:bodyPr wrap="square" rtlCol="0" anchor="t"/>
          <a:lstStyle/>
          <a:p>
            <a:pPr>
              <a:lnSpc>
                <a:spcPts val="2860"/>
              </a:lnSpc>
            </a:pPr>
            <a:endParaRPr lang="en-IN" dirty="0"/>
          </a:p>
          <a:p>
            <a:pPr marL="0" indent="0">
              <a:lnSpc>
                <a:spcPts val="2860"/>
              </a:lnSpc>
              <a:buNone/>
            </a:pPr>
            <a:endParaRPr lang="en-US" dirty="0">
              <a:latin typeface="Times New Roman" panose="02020603050405020304" pitchFamily="18" charset="0"/>
              <a:cs typeface="Times New Roman" panose="02020603050405020304" pitchFamily="18" charset="0"/>
            </a:endParaRPr>
          </a:p>
        </p:txBody>
      </p:sp>
      <p:sp>
        <p:nvSpPr>
          <p:cNvPr id="19" name="Shape 14"/>
          <p:cNvSpPr/>
          <p:nvPr/>
        </p:nvSpPr>
        <p:spPr>
          <a:xfrm>
            <a:off x="4685467" y="4805958"/>
            <a:ext cx="510659" cy="510659"/>
          </a:xfrm>
          <a:prstGeom prst="roundRect">
            <a:avLst>
              <a:gd name="adj" fmla="val 18668"/>
            </a:avLst>
          </a:prstGeom>
          <a:solidFill>
            <a:srgbClr val="F0D4F7"/>
          </a:solidFill>
          <a:ln w="7620">
            <a:solidFill>
              <a:srgbClr val="D6BADD"/>
            </a:solidFill>
            <a:prstDash val="solid"/>
          </a:ln>
        </p:spPr>
      </p:sp>
      <p:sp>
        <p:nvSpPr>
          <p:cNvPr id="20" name="Text 15"/>
          <p:cNvSpPr/>
          <p:nvPr/>
        </p:nvSpPr>
        <p:spPr>
          <a:xfrm>
            <a:off x="4860608" y="4901089"/>
            <a:ext cx="160258" cy="320397"/>
          </a:xfrm>
          <a:prstGeom prst="rect">
            <a:avLst/>
          </a:prstGeom>
          <a:noFill/>
          <a:ln/>
        </p:spPr>
        <p:txBody>
          <a:bodyPr wrap="none" rtlCol="0" anchor="t"/>
          <a:lstStyle/>
          <a:p>
            <a:pPr marL="0" indent="0" algn="ctr">
              <a:lnSpc>
                <a:spcPts val="2523"/>
              </a:lnSpc>
              <a:buNone/>
            </a:pPr>
            <a:r>
              <a:rPr lang="en-US" sz="2523" b="1" kern="0" spc="-50" dirty="0">
                <a:solidFill>
                  <a:srgbClr val="272525"/>
                </a:solidFill>
                <a:latin typeface="Source Serif Pro" pitchFamily="34" charset="0"/>
                <a:ea typeface="Source Serif Pro" pitchFamily="34" charset="-122"/>
                <a:cs typeface="Source Serif Pro" pitchFamily="34" charset="-120"/>
              </a:rPr>
              <a:t>4</a:t>
            </a:r>
            <a:endParaRPr lang="en-US" sz="2523" dirty="0"/>
          </a:p>
        </p:txBody>
      </p:sp>
      <p:sp>
        <p:nvSpPr>
          <p:cNvPr id="21" name="Text 16"/>
          <p:cNvSpPr/>
          <p:nvPr/>
        </p:nvSpPr>
        <p:spPr>
          <a:xfrm>
            <a:off x="5423059" y="4805958"/>
            <a:ext cx="2926556" cy="667464"/>
          </a:xfrm>
          <a:prstGeom prst="rect">
            <a:avLst/>
          </a:prstGeom>
          <a:noFill/>
          <a:ln/>
        </p:spPr>
        <p:txBody>
          <a:bodyPr wrap="square" rtlCol="0" anchor="t"/>
          <a:lstStyle/>
          <a:p>
            <a:pPr>
              <a:lnSpc>
                <a:spcPts val="2628"/>
              </a:lnSpc>
            </a:pPr>
            <a:r>
              <a:rPr lang="en-IN" sz="2400" dirty="0"/>
              <a:t>WHATAPP FUNCTION</a:t>
            </a:r>
          </a:p>
          <a:p>
            <a:pPr marL="0" indent="0">
              <a:lnSpc>
                <a:spcPts val="2628"/>
              </a:lnSpc>
              <a:buNone/>
            </a:pPr>
            <a:endParaRPr lang="en-US" sz="2103" dirty="0"/>
          </a:p>
        </p:txBody>
      </p:sp>
      <p:sp>
        <p:nvSpPr>
          <p:cNvPr id="22" name="Text 17"/>
          <p:cNvSpPr/>
          <p:nvPr/>
        </p:nvSpPr>
        <p:spPr>
          <a:xfrm>
            <a:off x="5423059" y="5609511"/>
            <a:ext cx="2926556" cy="1815108"/>
          </a:xfrm>
          <a:prstGeom prst="rect">
            <a:avLst/>
          </a:prstGeom>
          <a:noFill/>
          <a:ln/>
        </p:spPr>
        <p:txBody>
          <a:bodyPr wrap="square" rtlCol="0" anchor="t"/>
          <a:lstStyle/>
          <a:p>
            <a:pPr marL="0" indent="0">
              <a:lnSpc>
                <a:spcPts val="2860"/>
              </a:lnSpc>
              <a:buNone/>
            </a:pPr>
            <a:endParaRPr lang="en-US" dirty="0">
              <a:latin typeface="Times New Roman" panose="02020603050405020304" pitchFamily="18" charset="0"/>
              <a:cs typeface="Times New Roman" panose="02020603050405020304" pitchFamily="18" charset="0"/>
            </a:endParaRPr>
          </a:p>
        </p:txBody>
      </p:sp>
      <p:pic>
        <p:nvPicPr>
          <p:cNvPr id="23" name="Image 2" descr="preencoded.png"/>
          <p:cNvPicPr>
            <a:picLocks noChangeAspect="1"/>
          </p:cNvPicPr>
          <p:nvPr/>
        </p:nvPicPr>
        <p:blipFill>
          <a:blip r:embed="rId5"/>
          <a:stretch>
            <a:fillRect/>
          </a:stretch>
        </p:blipFill>
        <p:spPr>
          <a:xfrm>
            <a:off x="9427845" y="2335768"/>
            <a:ext cx="4918710" cy="3557945"/>
          </a:xfrm>
          <a:prstGeom prst="rect">
            <a:avLst/>
          </a:prstGeom>
        </p:spPr>
      </p:pic>
      <p:pic>
        <p:nvPicPr>
          <p:cNvPr id="24" name="Picture 23">
            <a:extLst>
              <a:ext uri="{FF2B5EF4-FFF2-40B4-BE49-F238E27FC236}">
                <a16:creationId xmlns:a16="http://schemas.microsoft.com/office/drawing/2014/main" id="{1EEE9573-C157-BBCF-96CA-B8988554AC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2381" y="2813323"/>
            <a:ext cx="1139687" cy="575434"/>
          </a:xfrm>
          <a:prstGeom prst="rect">
            <a:avLst/>
          </a:prstGeom>
        </p:spPr>
      </p:pic>
      <p:pic>
        <p:nvPicPr>
          <p:cNvPr id="25" name="Picture 24">
            <a:extLst>
              <a:ext uri="{FF2B5EF4-FFF2-40B4-BE49-F238E27FC236}">
                <a16:creationId xmlns:a16="http://schemas.microsoft.com/office/drawing/2014/main" id="{45097550-C740-E346-081D-DD2432D9FE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06308" y="2871667"/>
            <a:ext cx="980662" cy="782639"/>
          </a:xfrm>
          <a:prstGeom prst="rect">
            <a:avLst/>
          </a:prstGeom>
        </p:spPr>
      </p:pic>
      <p:pic>
        <p:nvPicPr>
          <p:cNvPr id="28" name="Picture 27">
            <a:extLst>
              <a:ext uri="{FF2B5EF4-FFF2-40B4-BE49-F238E27FC236}">
                <a16:creationId xmlns:a16="http://schemas.microsoft.com/office/drawing/2014/main" id="{64DA3B4D-DA67-45A6-96EA-4F9953CDF4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06632" y="5742256"/>
            <a:ext cx="788623" cy="774809"/>
          </a:xfrm>
          <a:prstGeom prst="rect">
            <a:avLst/>
          </a:prstGeom>
        </p:spPr>
      </p:pic>
      <p:pic>
        <p:nvPicPr>
          <p:cNvPr id="29" name="Picture 28">
            <a:extLst>
              <a:ext uri="{FF2B5EF4-FFF2-40B4-BE49-F238E27FC236}">
                <a16:creationId xmlns:a16="http://schemas.microsoft.com/office/drawing/2014/main" id="{19325349-11F1-1FE0-7A29-253A57D5249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96639" y="5722421"/>
            <a:ext cx="788623" cy="70501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5" name="Text 2"/>
          <p:cNvSpPr/>
          <p:nvPr/>
        </p:nvSpPr>
        <p:spPr>
          <a:xfrm>
            <a:off x="837724" y="3788093"/>
            <a:ext cx="2816185" cy="351949"/>
          </a:xfrm>
          <a:prstGeom prst="rect">
            <a:avLst/>
          </a:prstGeom>
          <a:noFill/>
          <a:ln/>
        </p:spPr>
        <p:txBody>
          <a:bodyPr wrap="none" rtlCol="0" anchor="t"/>
          <a:lstStyle/>
          <a:p>
            <a:pPr marL="0" indent="0">
              <a:lnSpc>
                <a:spcPts val="2772"/>
              </a:lnSpc>
              <a:buNone/>
            </a:pPr>
            <a:endParaRPr lang="en-US" sz="2218" dirty="0"/>
          </a:p>
        </p:txBody>
      </p:sp>
      <p:sp>
        <p:nvSpPr>
          <p:cNvPr id="6" name="Text 3"/>
          <p:cNvSpPr/>
          <p:nvPr/>
        </p:nvSpPr>
        <p:spPr>
          <a:xfrm>
            <a:off x="837724" y="4379357"/>
            <a:ext cx="3928586" cy="1149072"/>
          </a:xfrm>
          <a:prstGeom prst="rect">
            <a:avLst/>
          </a:prstGeom>
          <a:noFill/>
          <a:ln/>
        </p:spPr>
        <p:txBody>
          <a:bodyPr wrap="square" rtlCol="0" anchor="t"/>
          <a:lstStyle/>
          <a:p>
            <a:pPr marL="0" indent="0">
              <a:lnSpc>
                <a:spcPts val="3016"/>
              </a:lnSpc>
              <a:buNone/>
            </a:pPr>
            <a:endParaRPr lang="en-US" sz="1885" dirty="0"/>
          </a:p>
        </p:txBody>
      </p:sp>
      <p:sp>
        <p:nvSpPr>
          <p:cNvPr id="7" name="Text 4"/>
          <p:cNvSpPr/>
          <p:nvPr/>
        </p:nvSpPr>
        <p:spPr>
          <a:xfrm>
            <a:off x="904875" y="3429119"/>
            <a:ext cx="7269123" cy="710923"/>
          </a:xfrm>
          <a:prstGeom prst="rect">
            <a:avLst/>
          </a:prstGeom>
          <a:noFill/>
          <a:ln/>
        </p:spPr>
        <p:txBody>
          <a:bodyPr wrap="none" rtlCol="0" anchor="t"/>
          <a:lstStyle/>
          <a:p>
            <a:pPr marL="0" indent="0">
              <a:lnSpc>
                <a:spcPts val="2772"/>
              </a:lnSpc>
              <a:buNone/>
            </a:pPr>
            <a:endParaRPr lang="en-US" sz="2218" dirty="0"/>
          </a:p>
        </p:txBody>
      </p:sp>
      <p:sp>
        <p:nvSpPr>
          <p:cNvPr id="8" name="Text 5"/>
          <p:cNvSpPr/>
          <p:nvPr/>
        </p:nvSpPr>
        <p:spPr>
          <a:xfrm>
            <a:off x="5357813" y="4379357"/>
            <a:ext cx="3928586" cy="1149072"/>
          </a:xfrm>
          <a:prstGeom prst="rect">
            <a:avLst/>
          </a:prstGeom>
          <a:noFill/>
          <a:ln/>
        </p:spPr>
        <p:txBody>
          <a:bodyPr wrap="square" rtlCol="0" anchor="t"/>
          <a:lstStyle/>
          <a:p>
            <a:pPr marL="0" indent="0">
              <a:lnSpc>
                <a:spcPts val="3016"/>
              </a:lnSpc>
              <a:buNone/>
            </a:pPr>
            <a:endParaRPr lang="en-US" sz="1885" dirty="0"/>
          </a:p>
        </p:txBody>
      </p:sp>
      <p:sp>
        <p:nvSpPr>
          <p:cNvPr id="9" name="Text 6"/>
          <p:cNvSpPr/>
          <p:nvPr/>
        </p:nvSpPr>
        <p:spPr>
          <a:xfrm>
            <a:off x="1114425" y="3788093"/>
            <a:ext cx="12478464" cy="3555682"/>
          </a:xfrm>
          <a:prstGeom prst="rect">
            <a:avLst/>
          </a:prstGeom>
          <a:noFill/>
          <a:ln/>
        </p:spPr>
        <p:txBody>
          <a:bodyPr wrap="none" rtlCol="0" anchor="t"/>
          <a:lstStyle/>
          <a:p>
            <a:pPr marL="0" indent="0">
              <a:lnSpc>
                <a:spcPts val="2772"/>
              </a:lnSpc>
              <a:buNone/>
            </a:pPr>
            <a:endParaRPr lang="en-US" sz="2218" b="1" kern="0" spc="-44" dirty="0">
              <a:solidFill>
                <a:srgbClr val="000000"/>
              </a:solidFill>
              <a:latin typeface="Source Serif Pro" pitchFamily="34" charset="0"/>
              <a:ea typeface="Source Serif Pro" pitchFamily="34" charset="-122"/>
              <a:cs typeface="Source Serif Pro" pitchFamily="34" charset="-120"/>
            </a:endParaRPr>
          </a:p>
        </p:txBody>
      </p:sp>
      <p:sp>
        <p:nvSpPr>
          <p:cNvPr id="10" name="Text 7"/>
          <p:cNvSpPr/>
          <p:nvPr/>
        </p:nvSpPr>
        <p:spPr>
          <a:xfrm>
            <a:off x="9877901" y="4379357"/>
            <a:ext cx="3928586" cy="1149072"/>
          </a:xfrm>
          <a:prstGeom prst="rect">
            <a:avLst/>
          </a:prstGeom>
          <a:noFill/>
          <a:ln/>
        </p:spPr>
        <p:txBody>
          <a:bodyPr wrap="square" rtlCol="0" anchor="t"/>
          <a:lstStyle/>
          <a:p>
            <a:pPr marL="0" indent="0">
              <a:lnSpc>
                <a:spcPts val="3016"/>
              </a:lnSpc>
              <a:buNone/>
            </a:pPr>
            <a:r>
              <a:rPr lang="en-US" sz="1885" kern="0" spc="-38" dirty="0">
                <a:solidFill>
                  <a:srgbClr val="272525"/>
                </a:solidFill>
                <a:latin typeface="Source Sans Pro" pitchFamily="34" charset="0"/>
                <a:ea typeface="Source Sans Pro" pitchFamily="34" charset="-122"/>
                <a:cs typeface="Source Sans Pro" pitchFamily="34" charset="-120"/>
              </a:rPr>
              <a:t>.</a:t>
            </a:r>
            <a:endParaRPr lang="en-US" sz="1885" dirty="0"/>
          </a:p>
        </p:txBody>
      </p:sp>
      <p:sp>
        <p:nvSpPr>
          <p:cNvPr id="14" name="TextBox 13">
            <a:extLst>
              <a:ext uri="{FF2B5EF4-FFF2-40B4-BE49-F238E27FC236}">
                <a16:creationId xmlns:a16="http://schemas.microsoft.com/office/drawing/2014/main" id="{64F90AED-775C-7DCB-075F-67801BBA014B}"/>
              </a:ext>
            </a:extLst>
          </p:cNvPr>
          <p:cNvSpPr txBox="1"/>
          <p:nvPr/>
        </p:nvSpPr>
        <p:spPr>
          <a:xfrm>
            <a:off x="4018364" y="661584"/>
            <a:ext cx="6523464" cy="707886"/>
          </a:xfrm>
          <a:prstGeom prst="rect">
            <a:avLst/>
          </a:prstGeom>
          <a:noFill/>
        </p:spPr>
        <p:txBody>
          <a:bodyPr wrap="square" rtlCol="0">
            <a:spAutoFit/>
          </a:bodyPr>
          <a:lstStyle/>
          <a:p>
            <a:pPr algn="ctr"/>
            <a:r>
              <a:rPr lang="en-IN" sz="4000" b="1" u="sng" dirty="0">
                <a:latin typeface="Times New Roman" panose="02020603050405020304" pitchFamily="18" charset="0"/>
                <a:cs typeface="Times New Roman" panose="02020603050405020304" pitchFamily="18" charset="0"/>
              </a:rPr>
              <a:t>PROBLEM  STATEMENT</a:t>
            </a:r>
          </a:p>
        </p:txBody>
      </p:sp>
      <p:sp>
        <p:nvSpPr>
          <p:cNvPr id="17" name="TextBox 16">
            <a:extLst>
              <a:ext uri="{FF2B5EF4-FFF2-40B4-BE49-F238E27FC236}">
                <a16:creationId xmlns:a16="http://schemas.microsoft.com/office/drawing/2014/main" id="{C25A49A1-3D0B-B634-8AB8-48C223559D7C}"/>
              </a:ext>
            </a:extLst>
          </p:cNvPr>
          <p:cNvSpPr txBox="1"/>
          <p:nvPr/>
        </p:nvSpPr>
        <p:spPr>
          <a:xfrm>
            <a:off x="1796236" y="2448089"/>
            <a:ext cx="6880301" cy="2241960"/>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Task Management					</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Communication</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Efficiency</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Personalization</a:t>
            </a:r>
            <a:endParaRPr lang="en-IN"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7020858-51C8-B129-1723-C560313679EA}"/>
              </a:ext>
            </a:extLst>
          </p:cNvPr>
          <p:cNvSpPr txBox="1"/>
          <p:nvPr/>
        </p:nvSpPr>
        <p:spPr>
          <a:xfrm>
            <a:off x="1793696" y="4728052"/>
            <a:ext cx="5486400" cy="225106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IN" sz="2400" dirty="0"/>
              <a:t>Information Access</a:t>
            </a:r>
          </a:p>
          <a:p>
            <a:pPr marL="285750" indent="-285750" algn="just">
              <a:lnSpc>
                <a:spcPct val="150000"/>
              </a:lnSpc>
              <a:buFont typeface="Wingdings" panose="05000000000000000000" pitchFamily="2" charset="2"/>
              <a:buChar char="v"/>
            </a:pPr>
            <a:r>
              <a:rPr lang="en-IN" sz="2400" dirty="0"/>
              <a:t>User Interaction</a:t>
            </a:r>
          </a:p>
          <a:p>
            <a:pPr marL="285750" indent="-285750" algn="just">
              <a:lnSpc>
                <a:spcPct val="150000"/>
              </a:lnSpc>
              <a:buFont typeface="Wingdings" panose="05000000000000000000" pitchFamily="2" charset="2"/>
              <a:buChar char="v"/>
            </a:pPr>
            <a:r>
              <a:rPr lang="en-IN" sz="2400" dirty="0"/>
              <a:t>Integration</a:t>
            </a:r>
          </a:p>
          <a:p>
            <a:pPr marL="285750" indent="-285750" algn="just">
              <a:lnSpc>
                <a:spcPct val="150000"/>
              </a:lnSpc>
              <a:buFont typeface="Wingdings" panose="05000000000000000000" pitchFamily="2" charset="2"/>
              <a:buChar char="v"/>
            </a:pPr>
            <a:r>
              <a:rPr lang="en-IN" sz="2400" dirty="0"/>
              <a:t>User-Experience</a:t>
            </a:r>
          </a:p>
        </p:txBody>
      </p:sp>
      <p:pic>
        <p:nvPicPr>
          <p:cNvPr id="21" name="Picture 20">
            <a:extLst>
              <a:ext uri="{FF2B5EF4-FFF2-40B4-BE49-F238E27FC236}">
                <a16:creationId xmlns:a16="http://schemas.microsoft.com/office/drawing/2014/main" id="{CF5AE654-4C5F-350C-8B81-E2638E952B23}"/>
              </a:ext>
            </a:extLst>
          </p:cNvPr>
          <p:cNvPicPr>
            <a:picLocks noChangeAspect="1"/>
          </p:cNvPicPr>
          <p:nvPr/>
        </p:nvPicPr>
        <p:blipFill>
          <a:blip r:embed="rId3"/>
          <a:stretch>
            <a:fillRect/>
          </a:stretch>
        </p:blipFill>
        <p:spPr>
          <a:xfrm>
            <a:off x="8383547" y="2159200"/>
            <a:ext cx="5209341" cy="504972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794034" y="-1009144"/>
            <a:ext cx="16424434" cy="9238744"/>
          </a:xfrm>
          <a:prstGeom prst="rect">
            <a:avLst/>
          </a:prstGeom>
        </p:spPr>
      </p:pic>
      <p:sp>
        <p:nvSpPr>
          <p:cNvPr id="3" name="Shape 0"/>
          <p:cNvSpPr/>
          <p:nvPr/>
        </p:nvSpPr>
        <p:spPr>
          <a:xfrm>
            <a:off x="-1794034" y="-879842"/>
            <a:ext cx="16424434" cy="9246096"/>
          </a:xfrm>
          <a:prstGeom prst="rect">
            <a:avLst/>
          </a:prstGeom>
          <a:solidFill>
            <a:srgbClr val="FFFFFF">
              <a:alpha val="75000"/>
            </a:srgbClr>
          </a:solidFill>
          <a:ln/>
        </p:spPr>
        <p:txBody>
          <a:bodyPr/>
          <a:lstStyle/>
          <a:p>
            <a:pPr algn="ctr"/>
            <a:endParaRPr lang="en-IN" dirty="0"/>
          </a:p>
        </p:txBody>
      </p:sp>
      <p:sp>
        <p:nvSpPr>
          <p:cNvPr id="6" name="Text 1"/>
          <p:cNvSpPr/>
          <p:nvPr/>
        </p:nvSpPr>
        <p:spPr>
          <a:xfrm>
            <a:off x="1645256" y="286779"/>
            <a:ext cx="9037562" cy="994371"/>
          </a:xfrm>
          <a:prstGeom prst="rect">
            <a:avLst/>
          </a:prstGeom>
          <a:noFill/>
          <a:ln/>
        </p:spPr>
        <p:txBody>
          <a:bodyPr wrap="none" rtlCol="0" anchor="t"/>
          <a:lstStyle/>
          <a:p>
            <a:pPr marL="0" indent="0" algn="ctr">
              <a:lnSpc>
                <a:spcPts val="3957"/>
              </a:lnSpc>
              <a:buNone/>
            </a:pPr>
            <a:r>
              <a:rPr lang="en-US" sz="4000" b="1" u="sng" kern="0" spc="-63" dirty="0">
                <a:solidFill>
                  <a:srgbClr val="000000"/>
                </a:solidFill>
                <a:latin typeface="Times New Roman" panose="02020603050405020304" pitchFamily="18" charset="0"/>
                <a:ea typeface="Source Serif Pro" pitchFamily="34" charset="-122"/>
                <a:cs typeface="Times New Roman" panose="02020603050405020304" pitchFamily="18" charset="0"/>
              </a:rPr>
              <a:t>BUILDING A VIRTUAL ASSISTANT</a:t>
            </a:r>
            <a:endParaRPr lang="en-US" sz="4000" u="sng" dirty="0">
              <a:latin typeface="Times New Roman" panose="02020603050405020304" pitchFamily="18" charset="0"/>
              <a:cs typeface="Times New Roman" panose="02020603050405020304" pitchFamily="18" charset="0"/>
            </a:endParaRPr>
          </a:p>
        </p:txBody>
      </p:sp>
      <p:sp>
        <p:nvSpPr>
          <p:cNvPr id="7" name="Shape 2"/>
          <p:cNvSpPr/>
          <p:nvPr/>
        </p:nvSpPr>
        <p:spPr>
          <a:xfrm>
            <a:off x="6330077" y="1753553"/>
            <a:ext cx="21312" cy="5481280"/>
          </a:xfrm>
          <a:prstGeom prst="roundRect">
            <a:avLst>
              <a:gd name="adj" fmla="val 336744"/>
            </a:avLst>
          </a:prstGeom>
          <a:solidFill>
            <a:srgbClr val="D6BADD"/>
          </a:solidFill>
          <a:ln/>
        </p:spPr>
      </p:sp>
      <p:sp>
        <p:nvSpPr>
          <p:cNvPr id="8" name="Shape 3"/>
          <p:cNvSpPr/>
          <p:nvPr/>
        </p:nvSpPr>
        <p:spPr>
          <a:xfrm>
            <a:off x="6532900" y="2127230"/>
            <a:ext cx="598051" cy="21312"/>
          </a:xfrm>
          <a:prstGeom prst="roundRect">
            <a:avLst>
              <a:gd name="adj" fmla="val 336744"/>
            </a:avLst>
          </a:prstGeom>
          <a:solidFill>
            <a:srgbClr val="D6BADD"/>
          </a:solidFill>
          <a:ln/>
        </p:spPr>
      </p:sp>
      <p:sp>
        <p:nvSpPr>
          <p:cNvPr id="9" name="Shape 4"/>
          <p:cNvSpPr/>
          <p:nvPr/>
        </p:nvSpPr>
        <p:spPr>
          <a:xfrm>
            <a:off x="6148447" y="1945719"/>
            <a:ext cx="384453" cy="384453"/>
          </a:xfrm>
          <a:prstGeom prst="roundRect">
            <a:avLst>
              <a:gd name="adj" fmla="val 18667"/>
            </a:avLst>
          </a:prstGeom>
          <a:solidFill>
            <a:srgbClr val="F0D4F7"/>
          </a:solidFill>
          <a:ln w="7620">
            <a:solidFill>
              <a:srgbClr val="D6BADD"/>
            </a:solidFill>
            <a:prstDash val="solid"/>
          </a:ln>
        </p:spPr>
      </p:sp>
      <p:sp>
        <p:nvSpPr>
          <p:cNvPr id="10" name="Text 5"/>
          <p:cNvSpPr/>
          <p:nvPr/>
        </p:nvSpPr>
        <p:spPr>
          <a:xfrm>
            <a:off x="6280368" y="2017276"/>
            <a:ext cx="120610" cy="241221"/>
          </a:xfrm>
          <a:prstGeom prst="rect">
            <a:avLst/>
          </a:prstGeom>
          <a:noFill/>
          <a:ln/>
        </p:spPr>
        <p:txBody>
          <a:bodyPr wrap="none" rtlCol="0" anchor="t"/>
          <a:lstStyle/>
          <a:p>
            <a:pPr marL="0" indent="0" algn="ctr">
              <a:lnSpc>
                <a:spcPts val="1899"/>
              </a:lnSpc>
              <a:buNone/>
            </a:pPr>
            <a:r>
              <a:rPr lang="en-US" sz="1899" b="1" kern="0" spc="-38" dirty="0">
                <a:solidFill>
                  <a:srgbClr val="272525"/>
                </a:solidFill>
                <a:latin typeface="Source Serif Pro" pitchFamily="34" charset="0"/>
                <a:ea typeface="Source Serif Pro" pitchFamily="34" charset="-122"/>
                <a:cs typeface="Source Serif Pro" pitchFamily="34" charset="-120"/>
              </a:rPr>
              <a:t>1</a:t>
            </a:r>
            <a:endParaRPr lang="en-US" sz="1899" dirty="0"/>
          </a:p>
        </p:txBody>
      </p:sp>
      <p:sp>
        <p:nvSpPr>
          <p:cNvPr id="11" name="Text 6"/>
          <p:cNvSpPr/>
          <p:nvPr/>
        </p:nvSpPr>
        <p:spPr>
          <a:xfrm>
            <a:off x="7280434" y="1924407"/>
            <a:ext cx="2010251" cy="251222"/>
          </a:xfrm>
          <a:prstGeom prst="rect">
            <a:avLst/>
          </a:prstGeom>
          <a:noFill/>
          <a:ln/>
        </p:spPr>
        <p:txBody>
          <a:bodyPr wrap="none" rtlCol="0" anchor="t"/>
          <a:lstStyle/>
          <a:p>
            <a:pPr marL="0" indent="0" algn="l">
              <a:lnSpc>
                <a:spcPts val="1979"/>
              </a:lnSpc>
              <a:buNone/>
            </a:pPr>
            <a:r>
              <a:rPr lang="en-US" sz="2000" b="1" kern="0" spc="-32" dirty="0">
                <a:solidFill>
                  <a:srgbClr val="272525"/>
                </a:solidFill>
                <a:latin typeface="Times New Roman" panose="02020603050405020304" pitchFamily="18" charset="0"/>
                <a:ea typeface="Source Serif Pro" pitchFamily="34" charset="-122"/>
                <a:cs typeface="Times New Roman" panose="02020603050405020304" pitchFamily="18" charset="0"/>
              </a:rPr>
              <a:t>Choose a Framework</a:t>
            </a:r>
            <a:endParaRPr lang="en-US" sz="2000" dirty="0">
              <a:latin typeface="Times New Roman" panose="02020603050405020304" pitchFamily="18" charset="0"/>
              <a:cs typeface="Times New Roman" panose="02020603050405020304" pitchFamily="18" charset="0"/>
            </a:endParaRPr>
          </a:p>
        </p:txBody>
      </p:sp>
      <p:sp>
        <p:nvSpPr>
          <p:cNvPr id="12" name="Text 7"/>
          <p:cNvSpPr/>
          <p:nvPr/>
        </p:nvSpPr>
        <p:spPr>
          <a:xfrm>
            <a:off x="7280434" y="2278142"/>
            <a:ext cx="6751915" cy="546735"/>
          </a:xfrm>
          <a:prstGeom prst="rect">
            <a:avLst/>
          </a:prstGeom>
          <a:noFill/>
          <a:ln/>
        </p:spPr>
        <p:txBody>
          <a:bodyPr wrap="square" rtlCol="0" anchor="t"/>
          <a:lstStyle/>
          <a:p>
            <a:pPr marL="0" indent="0" algn="l">
              <a:lnSpc>
                <a:spcPts val="2153"/>
              </a:lnSpc>
              <a:buNone/>
            </a:pPr>
            <a:r>
              <a:rPr lang="en-US" kern="0" spc="-27" dirty="0">
                <a:solidFill>
                  <a:srgbClr val="272525"/>
                </a:solidFill>
                <a:latin typeface="Times New Roman" panose="02020603050405020304" pitchFamily="18" charset="0"/>
                <a:ea typeface="Source Sans Pro" pitchFamily="34" charset="-122"/>
                <a:cs typeface="Times New Roman" panose="02020603050405020304" pitchFamily="18" charset="0"/>
              </a:rPr>
              <a:t>Speech Recognition  - Algorithm : Hidden Markov Models (HMM), Deep Neural Networks (DNNs), or Recurrent Neural Networks (RNNs).   Library : </a:t>
            </a:r>
            <a:r>
              <a:rPr lang="en-US" kern="0" spc="-27" dirty="0" err="1">
                <a:solidFill>
                  <a:srgbClr val="272525"/>
                </a:solidFill>
                <a:latin typeface="Times New Roman" panose="02020603050405020304" pitchFamily="18" charset="0"/>
                <a:ea typeface="Source Sans Pro" pitchFamily="34" charset="-122"/>
                <a:cs typeface="Times New Roman" panose="02020603050405020304" pitchFamily="18" charset="0"/>
              </a:rPr>
              <a:t>SpeechRecognition</a:t>
            </a:r>
            <a:r>
              <a:rPr lang="en-US" kern="0" spc="-27" dirty="0">
                <a:solidFill>
                  <a:srgbClr val="272525"/>
                </a:solidFill>
                <a:latin typeface="Times New Roman" panose="02020603050405020304" pitchFamily="18" charset="0"/>
                <a:ea typeface="Source Sans Pro" pitchFamily="34" charset="-122"/>
                <a:cs typeface="Times New Roman" panose="02020603050405020304" pitchFamily="18" charset="0"/>
              </a:rPr>
              <a:t>, </a:t>
            </a:r>
            <a:r>
              <a:rPr lang="en-US" kern="0" spc="-27" dirty="0" err="1">
                <a:solidFill>
                  <a:srgbClr val="272525"/>
                </a:solidFill>
                <a:latin typeface="Times New Roman" panose="02020603050405020304" pitchFamily="18" charset="0"/>
                <a:ea typeface="Source Sans Pro" pitchFamily="34" charset="-122"/>
                <a:cs typeface="Times New Roman" panose="02020603050405020304" pitchFamily="18" charset="0"/>
              </a:rPr>
              <a:t>pyaudio</a:t>
            </a:r>
            <a:r>
              <a:rPr lang="en-US" kern="0" spc="-27" dirty="0">
                <a:solidFill>
                  <a:srgbClr val="272525"/>
                </a:solidFill>
                <a:latin typeface="Times New Roman" panose="02020603050405020304" pitchFamily="18" charset="0"/>
                <a:ea typeface="Source Sans Pro" pitchFamily="34" charset="-122"/>
                <a:cs typeface="Times New Roman" panose="02020603050405020304" pitchFamily="18" charset="0"/>
              </a:rPr>
              <a:t>, google-cloud-speech.</a:t>
            </a:r>
            <a:endParaRPr lang="en-US" dirty="0">
              <a:latin typeface="Times New Roman" panose="02020603050405020304" pitchFamily="18" charset="0"/>
              <a:cs typeface="Times New Roman" panose="02020603050405020304" pitchFamily="18" charset="0"/>
            </a:endParaRPr>
          </a:p>
        </p:txBody>
      </p:sp>
      <p:sp>
        <p:nvSpPr>
          <p:cNvPr id="13" name="Shape 8"/>
          <p:cNvSpPr/>
          <p:nvPr/>
        </p:nvSpPr>
        <p:spPr>
          <a:xfrm>
            <a:off x="6532900" y="3540264"/>
            <a:ext cx="598051" cy="21312"/>
          </a:xfrm>
          <a:prstGeom prst="roundRect">
            <a:avLst>
              <a:gd name="adj" fmla="val 336744"/>
            </a:avLst>
          </a:prstGeom>
          <a:solidFill>
            <a:srgbClr val="D6BADD"/>
          </a:solidFill>
          <a:ln/>
        </p:spPr>
      </p:sp>
      <p:sp>
        <p:nvSpPr>
          <p:cNvPr id="14" name="Shape 9"/>
          <p:cNvSpPr/>
          <p:nvPr/>
        </p:nvSpPr>
        <p:spPr>
          <a:xfrm>
            <a:off x="6148447" y="3358753"/>
            <a:ext cx="384453" cy="384453"/>
          </a:xfrm>
          <a:prstGeom prst="roundRect">
            <a:avLst>
              <a:gd name="adj" fmla="val 18667"/>
            </a:avLst>
          </a:prstGeom>
          <a:solidFill>
            <a:srgbClr val="F0D4F7"/>
          </a:solidFill>
          <a:ln w="7620">
            <a:solidFill>
              <a:srgbClr val="D6BADD"/>
            </a:solidFill>
            <a:prstDash val="solid"/>
          </a:ln>
        </p:spPr>
      </p:sp>
      <p:sp>
        <p:nvSpPr>
          <p:cNvPr id="15" name="Text 10"/>
          <p:cNvSpPr/>
          <p:nvPr/>
        </p:nvSpPr>
        <p:spPr>
          <a:xfrm>
            <a:off x="6280368" y="3430310"/>
            <a:ext cx="120610" cy="241221"/>
          </a:xfrm>
          <a:prstGeom prst="rect">
            <a:avLst/>
          </a:prstGeom>
          <a:noFill/>
          <a:ln/>
        </p:spPr>
        <p:txBody>
          <a:bodyPr wrap="none" rtlCol="0" anchor="t"/>
          <a:lstStyle/>
          <a:p>
            <a:pPr marL="0" indent="0" algn="ctr">
              <a:lnSpc>
                <a:spcPts val="1899"/>
              </a:lnSpc>
              <a:buNone/>
            </a:pPr>
            <a:r>
              <a:rPr lang="en-US" sz="1899" b="1" kern="0" spc="-38" dirty="0">
                <a:solidFill>
                  <a:srgbClr val="272525"/>
                </a:solidFill>
                <a:latin typeface="Source Serif Pro" pitchFamily="34" charset="0"/>
                <a:ea typeface="Source Serif Pro" pitchFamily="34" charset="-122"/>
                <a:cs typeface="Source Serif Pro" pitchFamily="34" charset="-120"/>
              </a:rPr>
              <a:t>2</a:t>
            </a:r>
            <a:endParaRPr lang="en-US" sz="1899" dirty="0"/>
          </a:p>
        </p:txBody>
      </p:sp>
      <p:sp>
        <p:nvSpPr>
          <p:cNvPr id="16" name="Text 11"/>
          <p:cNvSpPr/>
          <p:nvPr/>
        </p:nvSpPr>
        <p:spPr>
          <a:xfrm>
            <a:off x="7280434" y="3337441"/>
            <a:ext cx="2327315" cy="251222"/>
          </a:xfrm>
          <a:prstGeom prst="rect">
            <a:avLst/>
          </a:prstGeom>
          <a:noFill/>
          <a:ln/>
        </p:spPr>
        <p:txBody>
          <a:bodyPr wrap="none" rtlCol="0" anchor="t"/>
          <a:lstStyle/>
          <a:p>
            <a:pPr marL="0" indent="0" algn="l">
              <a:lnSpc>
                <a:spcPts val="1979"/>
              </a:lnSpc>
              <a:buNone/>
            </a:pPr>
            <a:r>
              <a:rPr lang="en-US" sz="2000" b="1" kern="0" spc="-32" dirty="0">
                <a:solidFill>
                  <a:srgbClr val="272525"/>
                </a:solidFill>
                <a:latin typeface="Times New Roman" panose="02020603050405020304" pitchFamily="18" charset="0"/>
                <a:ea typeface="Source Serif Pro" pitchFamily="34" charset="-122"/>
                <a:cs typeface="Times New Roman" panose="02020603050405020304" pitchFamily="18" charset="0"/>
              </a:rPr>
              <a:t>Define Intents and Entities</a:t>
            </a:r>
            <a:endParaRPr lang="en-US" sz="2000" dirty="0">
              <a:latin typeface="Times New Roman" panose="02020603050405020304" pitchFamily="18" charset="0"/>
              <a:cs typeface="Times New Roman" panose="02020603050405020304" pitchFamily="18" charset="0"/>
            </a:endParaRPr>
          </a:p>
        </p:txBody>
      </p:sp>
      <p:sp>
        <p:nvSpPr>
          <p:cNvPr id="17" name="Text 12"/>
          <p:cNvSpPr/>
          <p:nvPr/>
        </p:nvSpPr>
        <p:spPr>
          <a:xfrm>
            <a:off x="7280434" y="3691176"/>
            <a:ext cx="6751915" cy="546735"/>
          </a:xfrm>
          <a:prstGeom prst="rect">
            <a:avLst/>
          </a:prstGeom>
          <a:noFill/>
          <a:ln/>
        </p:spPr>
        <p:txBody>
          <a:bodyPr wrap="square" rtlCol="0" anchor="t"/>
          <a:lstStyle/>
          <a:p>
            <a:pPr marL="0" indent="0" algn="l">
              <a:lnSpc>
                <a:spcPts val="2153"/>
              </a:lnSpc>
              <a:buNone/>
            </a:pPr>
            <a:r>
              <a:rPr lang="en-US" kern="0" spc="-27" dirty="0">
                <a:solidFill>
                  <a:srgbClr val="272525"/>
                </a:solidFill>
                <a:latin typeface="Times New Roman" panose="02020603050405020304" pitchFamily="18" charset="0"/>
                <a:ea typeface="Source Sans Pro" pitchFamily="34" charset="-122"/>
                <a:cs typeface="Times New Roman" panose="02020603050405020304" pitchFamily="18" charset="0"/>
              </a:rPr>
              <a:t>Identify the user's potential intents, such as booking a flight or getting weather updates, and define the relevant entities, like flight dates or city names.</a:t>
            </a:r>
            <a:endParaRPr lang="en-US" dirty="0">
              <a:latin typeface="Times New Roman" panose="02020603050405020304" pitchFamily="18" charset="0"/>
              <a:cs typeface="Times New Roman" panose="02020603050405020304" pitchFamily="18" charset="0"/>
            </a:endParaRPr>
          </a:p>
        </p:txBody>
      </p:sp>
      <p:sp>
        <p:nvSpPr>
          <p:cNvPr id="18" name="Shape 13"/>
          <p:cNvSpPr/>
          <p:nvPr/>
        </p:nvSpPr>
        <p:spPr>
          <a:xfrm>
            <a:off x="6532900" y="4953298"/>
            <a:ext cx="598051" cy="21312"/>
          </a:xfrm>
          <a:prstGeom prst="roundRect">
            <a:avLst>
              <a:gd name="adj" fmla="val 336744"/>
            </a:avLst>
          </a:prstGeom>
          <a:solidFill>
            <a:srgbClr val="D6BADD"/>
          </a:solidFill>
          <a:ln/>
        </p:spPr>
      </p:sp>
      <p:sp>
        <p:nvSpPr>
          <p:cNvPr id="19" name="Shape 14"/>
          <p:cNvSpPr/>
          <p:nvPr/>
        </p:nvSpPr>
        <p:spPr>
          <a:xfrm>
            <a:off x="6148447" y="4771787"/>
            <a:ext cx="384453" cy="384453"/>
          </a:xfrm>
          <a:prstGeom prst="roundRect">
            <a:avLst>
              <a:gd name="adj" fmla="val 18667"/>
            </a:avLst>
          </a:prstGeom>
          <a:solidFill>
            <a:srgbClr val="F0D4F7"/>
          </a:solidFill>
          <a:ln w="7620">
            <a:solidFill>
              <a:srgbClr val="D6BADD"/>
            </a:solidFill>
            <a:prstDash val="solid"/>
          </a:ln>
        </p:spPr>
      </p:sp>
      <p:sp>
        <p:nvSpPr>
          <p:cNvPr id="20" name="Text 15"/>
          <p:cNvSpPr/>
          <p:nvPr/>
        </p:nvSpPr>
        <p:spPr>
          <a:xfrm>
            <a:off x="6280368" y="4843343"/>
            <a:ext cx="120610" cy="241221"/>
          </a:xfrm>
          <a:prstGeom prst="rect">
            <a:avLst/>
          </a:prstGeom>
          <a:noFill/>
          <a:ln/>
        </p:spPr>
        <p:txBody>
          <a:bodyPr wrap="none" rtlCol="0" anchor="t"/>
          <a:lstStyle/>
          <a:p>
            <a:pPr marL="0" indent="0" algn="ctr">
              <a:lnSpc>
                <a:spcPts val="1899"/>
              </a:lnSpc>
              <a:buNone/>
            </a:pPr>
            <a:r>
              <a:rPr lang="en-US" sz="1899" b="1" kern="0" spc="-38" dirty="0">
                <a:solidFill>
                  <a:srgbClr val="272525"/>
                </a:solidFill>
                <a:latin typeface="Source Serif Pro" pitchFamily="34" charset="0"/>
                <a:ea typeface="Source Serif Pro" pitchFamily="34" charset="-122"/>
                <a:cs typeface="Source Serif Pro" pitchFamily="34" charset="-120"/>
              </a:rPr>
              <a:t>3</a:t>
            </a:r>
            <a:endParaRPr lang="en-US" sz="1899" dirty="0"/>
          </a:p>
        </p:txBody>
      </p:sp>
      <p:sp>
        <p:nvSpPr>
          <p:cNvPr id="21" name="Text 16"/>
          <p:cNvSpPr/>
          <p:nvPr/>
        </p:nvSpPr>
        <p:spPr>
          <a:xfrm>
            <a:off x="7280434" y="4750475"/>
            <a:ext cx="2117288" cy="251222"/>
          </a:xfrm>
          <a:prstGeom prst="rect">
            <a:avLst/>
          </a:prstGeom>
          <a:noFill/>
          <a:ln/>
        </p:spPr>
        <p:txBody>
          <a:bodyPr wrap="none" rtlCol="0" anchor="t"/>
          <a:lstStyle/>
          <a:p>
            <a:pPr marL="0" indent="0" algn="l">
              <a:lnSpc>
                <a:spcPts val="1979"/>
              </a:lnSpc>
              <a:buNone/>
            </a:pPr>
            <a:r>
              <a:rPr lang="en-US" sz="2000" b="1" kern="0" spc="-32" dirty="0">
                <a:solidFill>
                  <a:srgbClr val="272525"/>
                </a:solidFill>
                <a:latin typeface="Times New Roman" panose="02020603050405020304" pitchFamily="18" charset="0"/>
                <a:ea typeface="Source Serif Pro" pitchFamily="34" charset="-122"/>
                <a:cs typeface="Times New Roman" panose="02020603050405020304" pitchFamily="18" charset="0"/>
              </a:rPr>
              <a:t>Create a Dialogue Model</a:t>
            </a:r>
            <a:endParaRPr lang="en-US" sz="2000" dirty="0">
              <a:latin typeface="Times New Roman" panose="02020603050405020304" pitchFamily="18" charset="0"/>
              <a:cs typeface="Times New Roman" panose="02020603050405020304" pitchFamily="18" charset="0"/>
            </a:endParaRPr>
          </a:p>
        </p:txBody>
      </p:sp>
      <p:sp>
        <p:nvSpPr>
          <p:cNvPr id="22" name="Text 17"/>
          <p:cNvSpPr/>
          <p:nvPr/>
        </p:nvSpPr>
        <p:spPr>
          <a:xfrm>
            <a:off x="7280434" y="5104209"/>
            <a:ext cx="6751915" cy="546735"/>
          </a:xfrm>
          <a:prstGeom prst="rect">
            <a:avLst/>
          </a:prstGeom>
          <a:noFill/>
          <a:ln/>
        </p:spPr>
        <p:txBody>
          <a:bodyPr wrap="square" rtlCol="0" anchor="t"/>
          <a:lstStyle/>
          <a:p>
            <a:pPr marL="0" indent="0" algn="l">
              <a:lnSpc>
                <a:spcPts val="2153"/>
              </a:lnSpc>
              <a:buNone/>
            </a:pPr>
            <a:r>
              <a:rPr lang="en-US" kern="0" spc="-27" dirty="0">
                <a:solidFill>
                  <a:srgbClr val="272525"/>
                </a:solidFill>
                <a:latin typeface="Times New Roman" panose="02020603050405020304" pitchFamily="18" charset="0"/>
                <a:ea typeface="Source Sans Pro" pitchFamily="34" charset="-122"/>
                <a:cs typeface="Times New Roman" panose="02020603050405020304" pitchFamily="18" charset="0"/>
              </a:rPr>
              <a:t>Design the conversational flow using dialogue models, defining the responses for different intents and entities, including actions and responses.</a:t>
            </a:r>
            <a:endParaRPr lang="en-US" dirty="0">
              <a:latin typeface="Times New Roman" panose="02020603050405020304" pitchFamily="18" charset="0"/>
              <a:cs typeface="Times New Roman" panose="02020603050405020304" pitchFamily="18" charset="0"/>
            </a:endParaRPr>
          </a:p>
        </p:txBody>
      </p:sp>
      <p:sp>
        <p:nvSpPr>
          <p:cNvPr id="23" name="Shape 18"/>
          <p:cNvSpPr/>
          <p:nvPr/>
        </p:nvSpPr>
        <p:spPr>
          <a:xfrm>
            <a:off x="6532900" y="6366331"/>
            <a:ext cx="598051" cy="21312"/>
          </a:xfrm>
          <a:prstGeom prst="roundRect">
            <a:avLst>
              <a:gd name="adj" fmla="val 336744"/>
            </a:avLst>
          </a:prstGeom>
          <a:solidFill>
            <a:srgbClr val="D6BADD"/>
          </a:solidFill>
          <a:ln/>
        </p:spPr>
      </p:sp>
      <p:sp>
        <p:nvSpPr>
          <p:cNvPr id="24" name="Shape 19"/>
          <p:cNvSpPr/>
          <p:nvPr/>
        </p:nvSpPr>
        <p:spPr>
          <a:xfrm>
            <a:off x="6148447" y="6184821"/>
            <a:ext cx="384453" cy="384453"/>
          </a:xfrm>
          <a:prstGeom prst="roundRect">
            <a:avLst>
              <a:gd name="adj" fmla="val 18667"/>
            </a:avLst>
          </a:prstGeom>
          <a:solidFill>
            <a:srgbClr val="F0D4F7"/>
          </a:solidFill>
          <a:ln w="7620">
            <a:solidFill>
              <a:srgbClr val="D6BADD"/>
            </a:solidFill>
            <a:prstDash val="solid"/>
          </a:ln>
        </p:spPr>
      </p:sp>
      <p:sp>
        <p:nvSpPr>
          <p:cNvPr id="25" name="Text 20"/>
          <p:cNvSpPr/>
          <p:nvPr/>
        </p:nvSpPr>
        <p:spPr>
          <a:xfrm>
            <a:off x="6280368" y="6256377"/>
            <a:ext cx="120610" cy="241221"/>
          </a:xfrm>
          <a:prstGeom prst="rect">
            <a:avLst/>
          </a:prstGeom>
          <a:noFill/>
          <a:ln/>
        </p:spPr>
        <p:txBody>
          <a:bodyPr wrap="none" rtlCol="0" anchor="t"/>
          <a:lstStyle/>
          <a:p>
            <a:pPr marL="0" indent="0" algn="ctr">
              <a:lnSpc>
                <a:spcPts val="1899"/>
              </a:lnSpc>
              <a:buNone/>
            </a:pPr>
            <a:r>
              <a:rPr lang="en-US" sz="1899" b="1" kern="0" spc="-38" dirty="0">
                <a:solidFill>
                  <a:srgbClr val="272525"/>
                </a:solidFill>
                <a:latin typeface="Source Serif Pro" pitchFamily="34" charset="0"/>
                <a:ea typeface="Source Serif Pro" pitchFamily="34" charset="-122"/>
                <a:cs typeface="Source Serif Pro" pitchFamily="34" charset="-120"/>
              </a:rPr>
              <a:t>4</a:t>
            </a:r>
            <a:endParaRPr lang="en-US" sz="1899" dirty="0"/>
          </a:p>
        </p:txBody>
      </p:sp>
      <p:sp>
        <p:nvSpPr>
          <p:cNvPr id="26" name="Text 21"/>
          <p:cNvSpPr/>
          <p:nvPr/>
        </p:nvSpPr>
        <p:spPr>
          <a:xfrm>
            <a:off x="7280434" y="6163508"/>
            <a:ext cx="2541627" cy="251222"/>
          </a:xfrm>
          <a:prstGeom prst="rect">
            <a:avLst/>
          </a:prstGeom>
          <a:noFill/>
          <a:ln/>
        </p:spPr>
        <p:txBody>
          <a:bodyPr wrap="none" rtlCol="0" anchor="t"/>
          <a:lstStyle/>
          <a:p>
            <a:pPr marL="0" indent="0" algn="l">
              <a:lnSpc>
                <a:spcPts val="1979"/>
              </a:lnSpc>
              <a:buNone/>
            </a:pPr>
            <a:r>
              <a:rPr lang="en-US" sz="2000" b="1" kern="0" spc="-32" dirty="0">
                <a:solidFill>
                  <a:srgbClr val="272525"/>
                </a:solidFill>
                <a:latin typeface="Times New Roman" panose="02020603050405020304" pitchFamily="18" charset="0"/>
                <a:ea typeface="Source Serif Pro" pitchFamily="34" charset="-122"/>
                <a:cs typeface="Times New Roman" panose="02020603050405020304" pitchFamily="18" charset="0"/>
              </a:rPr>
              <a:t>Train and Evaluate the Model</a:t>
            </a:r>
            <a:endParaRPr lang="en-US" sz="2000" dirty="0">
              <a:latin typeface="Times New Roman" panose="02020603050405020304" pitchFamily="18" charset="0"/>
              <a:cs typeface="Times New Roman" panose="02020603050405020304" pitchFamily="18" charset="0"/>
            </a:endParaRPr>
          </a:p>
        </p:txBody>
      </p:sp>
      <p:sp>
        <p:nvSpPr>
          <p:cNvPr id="27" name="Text 22"/>
          <p:cNvSpPr/>
          <p:nvPr/>
        </p:nvSpPr>
        <p:spPr>
          <a:xfrm>
            <a:off x="7280434" y="6517243"/>
            <a:ext cx="6751915" cy="546735"/>
          </a:xfrm>
          <a:prstGeom prst="rect">
            <a:avLst/>
          </a:prstGeom>
          <a:noFill/>
          <a:ln/>
        </p:spPr>
        <p:txBody>
          <a:bodyPr wrap="square" rtlCol="0" anchor="t"/>
          <a:lstStyle/>
          <a:p>
            <a:pPr marL="0" indent="0" algn="l">
              <a:lnSpc>
                <a:spcPts val="2153"/>
              </a:lnSpc>
              <a:buNone/>
            </a:pPr>
            <a:r>
              <a:rPr lang="en-US" kern="0" spc="-27" dirty="0">
                <a:solidFill>
                  <a:srgbClr val="272525"/>
                </a:solidFill>
                <a:latin typeface="Times New Roman" panose="02020603050405020304" pitchFamily="18" charset="0"/>
                <a:ea typeface="Source Sans Pro" pitchFamily="34" charset="-122"/>
                <a:cs typeface="Times New Roman" panose="02020603050405020304" pitchFamily="18" charset="0"/>
              </a:rPr>
              <a:t>Train the VA on a dataset of conversations and evaluate its performance to ensure accuracy and responsiveness.</a:t>
            </a:r>
            <a:endParaRPr lang="en-US" dirty="0">
              <a:latin typeface="Times New Roman" panose="02020603050405020304" pitchFamily="18" charset="0"/>
              <a:cs typeface="Times New Roman" panose="02020603050405020304" pitchFamily="18" charset="0"/>
            </a:endParaRPr>
          </a:p>
        </p:txBody>
      </p:sp>
      <p:pic>
        <p:nvPicPr>
          <p:cNvPr id="29" name="Picture 28">
            <a:extLst>
              <a:ext uri="{FF2B5EF4-FFF2-40B4-BE49-F238E27FC236}">
                <a16:creationId xmlns:a16="http://schemas.microsoft.com/office/drawing/2014/main" id="{CF6C3403-45AE-0377-5739-DCEF8BA00A78}"/>
              </a:ext>
            </a:extLst>
          </p:cNvPr>
          <p:cNvPicPr>
            <a:picLocks noChangeAspect="1"/>
          </p:cNvPicPr>
          <p:nvPr/>
        </p:nvPicPr>
        <p:blipFill>
          <a:blip r:embed="rId4"/>
          <a:stretch>
            <a:fillRect/>
          </a:stretch>
        </p:blipFill>
        <p:spPr>
          <a:xfrm>
            <a:off x="-952604" y="1709042"/>
            <a:ext cx="6077991" cy="50815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768668" y="3509486"/>
            <a:ext cx="9089707" cy="646033"/>
          </a:xfrm>
          <a:prstGeom prst="rect">
            <a:avLst/>
          </a:prstGeom>
          <a:noFill/>
          <a:ln/>
        </p:spPr>
        <p:txBody>
          <a:bodyPr wrap="none" rtlCol="0" anchor="t"/>
          <a:lstStyle/>
          <a:p>
            <a:pPr marL="0" indent="0">
              <a:lnSpc>
                <a:spcPts val="5087"/>
              </a:lnSpc>
              <a:buNone/>
            </a:pPr>
            <a:r>
              <a:rPr lang="en-US" sz="4000" b="1" u="sng" kern="0" spc="-81" dirty="0">
                <a:solidFill>
                  <a:srgbClr val="000000"/>
                </a:solidFill>
                <a:latin typeface="Times New Roman" panose="02020603050405020304" pitchFamily="18" charset="0"/>
                <a:ea typeface="Source Serif Pro" pitchFamily="34" charset="-122"/>
                <a:cs typeface="Times New Roman" panose="02020603050405020304" pitchFamily="18" charset="0"/>
              </a:rPr>
              <a:t>CONCLUSION</a:t>
            </a:r>
            <a:r>
              <a:rPr lang="en-US" sz="4000" b="1" u="sng" kern="0" spc="-81" dirty="0">
                <a:solidFill>
                  <a:srgbClr val="000000"/>
                </a:solidFill>
                <a:latin typeface="Source Serif Pro" pitchFamily="34" charset="0"/>
                <a:ea typeface="Source Serif Pro" pitchFamily="34" charset="-122"/>
                <a:cs typeface="Source Serif Pro" pitchFamily="34" charset="-120"/>
              </a:rPr>
              <a:t> </a:t>
            </a:r>
            <a:endParaRPr lang="en-US" sz="4000" u="sng" dirty="0"/>
          </a:p>
        </p:txBody>
      </p:sp>
      <p:pic>
        <p:nvPicPr>
          <p:cNvPr id="6" name="Image 2" descr="preencoded.png"/>
          <p:cNvPicPr>
            <a:picLocks noChangeAspect="1"/>
          </p:cNvPicPr>
          <p:nvPr/>
        </p:nvPicPr>
        <p:blipFill>
          <a:blip r:embed="rId4"/>
          <a:stretch>
            <a:fillRect/>
          </a:stretch>
        </p:blipFill>
        <p:spPr>
          <a:xfrm>
            <a:off x="768668" y="4484965"/>
            <a:ext cx="549116" cy="549116"/>
          </a:xfrm>
          <a:prstGeom prst="rect">
            <a:avLst/>
          </a:prstGeom>
        </p:spPr>
      </p:pic>
      <p:sp>
        <p:nvSpPr>
          <p:cNvPr id="7" name="Text 2"/>
          <p:cNvSpPr/>
          <p:nvPr/>
        </p:nvSpPr>
        <p:spPr>
          <a:xfrm>
            <a:off x="768668" y="5253633"/>
            <a:ext cx="2584133" cy="322898"/>
          </a:xfrm>
          <a:prstGeom prst="rect">
            <a:avLst/>
          </a:prstGeom>
          <a:noFill/>
          <a:ln/>
        </p:spPr>
        <p:txBody>
          <a:bodyPr wrap="none" rtlCol="0" anchor="t"/>
          <a:lstStyle/>
          <a:p>
            <a:pPr marL="0" indent="0" algn="l">
              <a:lnSpc>
                <a:spcPts val="2543"/>
              </a:lnSpc>
              <a:buNone/>
            </a:pPr>
            <a:r>
              <a:rPr lang="en-US" sz="2000" b="1" kern="0" spc="-41" dirty="0">
                <a:solidFill>
                  <a:srgbClr val="272525"/>
                </a:solidFill>
                <a:latin typeface="Times New Roman" panose="02020603050405020304" pitchFamily="18" charset="0"/>
                <a:ea typeface="Source Serif Pro" pitchFamily="34" charset="-122"/>
                <a:cs typeface="Times New Roman" panose="02020603050405020304" pitchFamily="18" charset="0"/>
              </a:rPr>
              <a:t>Advanced NLP</a:t>
            </a:r>
            <a:endParaRPr lang="en-US" sz="2000" dirty="0">
              <a:latin typeface="Times New Roman" panose="02020603050405020304" pitchFamily="18" charset="0"/>
              <a:cs typeface="Times New Roman" panose="02020603050405020304" pitchFamily="18" charset="0"/>
            </a:endParaRPr>
          </a:p>
        </p:txBody>
      </p:sp>
      <p:sp>
        <p:nvSpPr>
          <p:cNvPr id="8" name="Text 3"/>
          <p:cNvSpPr/>
          <p:nvPr/>
        </p:nvSpPr>
        <p:spPr>
          <a:xfrm>
            <a:off x="768668" y="5708213"/>
            <a:ext cx="3026093" cy="1405890"/>
          </a:xfrm>
          <a:prstGeom prst="rect">
            <a:avLst/>
          </a:prstGeom>
          <a:noFill/>
          <a:ln/>
        </p:spPr>
        <p:txBody>
          <a:bodyPr wrap="square" rtlCol="0" anchor="t"/>
          <a:lstStyle/>
          <a:p>
            <a:pPr marL="0" indent="0" algn="l">
              <a:lnSpc>
                <a:spcPts val="2767"/>
              </a:lnSpc>
              <a:buNone/>
            </a:pPr>
            <a:r>
              <a:rPr lang="en-US"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Implement more sophisticated NLP techniques to improve the VA's understanding of complex language and nuances.</a:t>
            </a:r>
            <a:endParaRPr lang="en-US" dirty="0">
              <a:latin typeface="Times New Roman" panose="02020603050405020304" pitchFamily="18" charset="0"/>
              <a:cs typeface="Times New Roman" panose="02020603050405020304" pitchFamily="18" charset="0"/>
            </a:endParaRPr>
          </a:p>
        </p:txBody>
      </p:sp>
      <p:pic>
        <p:nvPicPr>
          <p:cNvPr id="9" name="Image 3" descr="preencoded.png"/>
          <p:cNvPicPr>
            <a:picLocks noChangeAspect="1"/>
          </p:cNvPicPr>
          <p:nvPr/>
        </p:nvPicPr>
        <p:blipFill>
          <a:blip r:embed="rId5"/>
          <a:stretch>
            <a:fillRect/>
          </a:stretch>
        </p:blipFill>
        <p:spPr>
          <a:xfrm>
            <a:off x="4124206" y="4484965"/>
            <a:ext cx="549116" cy="549116"/>
          </a:xfrm>
          <a:prstGeom prst="rect">
            <a:avLst/>
          </a:prstGeom>
        </p:spPr>
      </p:pic>
      <p:sp>
        <p:nvSpPr>
          <p:cNvPr id="10" name="Text 4"/>
          <p:cNvSpPr/>
          <p:nvPr/>
        </p:nvSpPr>
        <p:spPr>
          <a:xfrm>
            <a:off x="4124206" y="5253633"/>
            <a:ext cx="2584133" cy="322898"/>
          </a:xfrm>
          <a:prstGeom prst="rect">
            <a:avLst/>
          </a:prstGeom>
          <a:noFill/>
          <a:ln/>
        </p:spPr>
        <p:txBody>
          <a:bodyPr wrap="none" rtlCol="0" anchor="t"/>
          <a:lstStyle/>
          <a:p>
            <a:pPr marL="0" indent="0" algn="l">
              <a:lnSpc>
                <a:spcPts val="2543"/>
              </a:lnSpc>
              <a:buNone/>
            </a:pPr>
            <a:r>
              <a:rPr lang="en-US" sz="2000" b="1" kern="0" spc="-41" dirty="0">
                <a:solidFill>
                  <a:srgbClr val="272525"/>
                </a:solidFill>
                <a:latin typeface="Times New Roman" panose="02020603050405020304" pitchFamily="18" charset="0"/>
                <a:ea typeface="Source Serif Pro" pitchFamily="34" charset="-122"/>
                <a:cs typeface="Times New Roman" panose="02020603050405020304" pitchFamily="18" charset="0"/>
              </a:rPr>
              <a:t>Machine Learning</a:t>
            </a:r>
            <a:endParaRPr lang="en-US" sz="2000" dirty="0">
              <a:latin typeface="Times New Roman" panose="02020603050405020304" pitchFamily="18" charset="0"/>
              <a:cs typeface="Times New Roman" panose="02020603050405020304" pitchFamily="18" charset="0"/>
            </a:endParaRPr>
          </a:p>
        </p:txBody>
      </p:sp>
      <p:sp>
        <p:nvSpPr>
          <p:cNvPr id="11" name="Text 5"/>
          <p:cNvSpPr/>
          <p:nvPr/>
        </p:nvSpPr>
        <p:spPr>
          <a:xfrm>
            <a:off x="4124206" y="5708213"/>
            <a:ext cx="3026212" cy="1757363"/>
          </a:xfrm>
          <a:prstGeom prst="rect">
            <a:avLst/>
          </a:prstGeom>
          <a:noFill/>
          <a:ln/>
        </p:spPr>
        <p:txBody>
          <a:bodyPr wrap="square" rtlCol="0" anchor="t"/>
          <a:lstStyle/>
          <a:p>
            <a:pPr marL="0" indent="0" algn="l">
              <a:lnSpc>
                <a:spcPts val="2767"/>
              </a:lnSpc>
              <a:buNone/>
            </a:pPr>
            <a:r>
              <a:rPr lang="en-US"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Utilize machine learning algorithms to enable the VA to learn from user interactions and improve its performance over time.</a:t>
            </a:r>
            <a:endParaRPr lang="en-US" dirty="0">
              <a:latin typeface="Times New Roman" panose="02020603050405020304" pitchFamily="18" charset="0"/>
              <a:cs typeface="Times New Roman" panose="02020603050405020304" pitchFamily="18" charset="0"/>
            </a:endParaRPr>
          </a:p>
        </p:txBody>
      </p:sp>
      <p:pic>
        <p:nvPicPr>
          <p:cNvPr id="12" name="Image 4" descr="preencoded.png"/>
          <p:cNvPicPr>
            <a:picLocks noChangeAspect="1"/>
          </p:cNvPicPr>
          <p:nvPr/>
        </p:nvPicPr>
        <p:blipFill>
          <a:blip r:embed="rId6"/>
          <a:stretch>
            <a:fillRect/>
          </a:stretch>
        </p:blipFill>
        <p:spPr>
          <a:xfrm>
            <a:off x="7479863" y="4484965"/>
            <a:ext cx="549116" cy="549116"/>
          </a:xfrm>
          <a:prstGeom prst="rect">
            <a:avLst/>
          </a:prstGeom>
        </p:spPr>
      </p:pic>
      <p:sp>
        <p:nvSpPr>
          <p:cNvPr id="13" name="Text 6"/>
          <p:cNvSpPr/>
          <p:nvPr/>
        </p:nvSpPr>
        <p:spPr>
          <a:xfrm>
            <a:off x="7479863" y="5253633"/>
            <a:ext cx="2737961" cy="322898"/>
          </a:xfrm>
          <a:prstGeom prst="rect">
            <a:avLst/>
          </a:prstGeom>
          <a:noFill/>
          <a:ln/>
        </p:spPr>
        <p:txBody>
          <a:bodyPr wrap="none" rtlCol="0" anchor="t"/>
          <a:lstStyle/>
          <a:p>
            <a:pPr marL="0" indent="0" algn="l">
              <a:lnSpc>
                <a:spcPts val="2543"/>
              </a:lnSpc>
              <a:buNone/>
            </a:pPr>
            <a:r>
              <a:rPr lang="en-US" sz="2000" b="1" kern="0" spc="-41" dirty="0">
                <a:solidFill>
                  <a:srgbClr val="272525"/>
                </a:solidFill>
                <a:latin typeface="Times New Roman" panose="02020603050405020304" pitchFamily="18" charset="0"/>
                <a:ea typeface="Source Serif Pro" pitchFamily="34" charset="-122"/>
                <a:cs typeface="Times New Roman" panose="02020603050405020304" pitchFamily="18" charset="0"/>
              </a:rPr>
              <a:t>Multimodal Interactions</a:t>
            </a:r>
            <a:endParaRPr lang="en-US" sz="2000" dirty="0">
              <a:latin typeface="Times New Roman" panose="02020603050405020304" pitchFamily="18" charset="0"/>
              <a:cs typeface="Times New Roman" panose="02020603050405020304" pitchFamily="18" charset="0"/>
            </a:endParaRPr>
          </a:p>
        </p:txBody>
      </p:sp>
      <p:sp>
        <p:nvSpPr>
          <p:cNvPr id="14" name="Text 7"/>
          <p:cNvSpPr/>
          <p:nvPr/>
        </p:nvSpPr>
        <p:spPr>
          <a:xfrm>
            <a:off x="7479863" y="5708213"/>
            <a:ext cx="3026212" cy="1405890"/>
          </a:xfrm>
          <a:prstGeom prst="rect">
            <a:avLst/>
          </a:prstGeom>
          <a:noFill/>
          <a:ln/>
        </p:spPr>
        <p:txBody>
          <a:bodyPr wrap="square" rtlCol="0" anchor="t"/>
          <a:lstStyle/>
          <a:p>
            <a:pPr marL="0" indent="0" algn="l">
              <a:lnSpc>
                <a:spcPts val="2767"/>
              </a:lnSpc>
              <a:buNone/>
            </a:pPr>
            <a:r>
              <a:rPr lang="en-US"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Enable the VA to handle multimodal inputs, such as voice, text, and images, for richer and more engaging interactions.</a:t>
            </a:r>
            <a:endParaRPr lang="en-US" dirty="0">
              <a:latin typeface="Times New Roman" panose="02020603050405020304" pitchFamily="18" charset="0"/>
              <a:cs typeface="Times New Roman" panose="02020603050405020304" pitchFamily="18" charset="0"/>
            </a:endParaRPr>
          </a:p>
        </p:txBody>
      </p:sp>
      <p:pic>
        <p:nvPicPr>
          <p:cNvPr id="15" name="Image 5" descr="preencoded.png"/>
          <p:cNvPicPr>
            <a:picLocks noChangeAspect="1"/>
          </p:cNvPicPr>
          <p:nvPr/>
        </p:nvPicPr>
        <p:blipFill>
          <a:blip r:embed="rId7"/>
          <a:stretch>
            <a:fillRect/>
          </a:stretch>
        </p:blipFill>
        <p:spPr>
          <a:xfrm>
            <a:off x="10835521" y="4484965"/>
            <a:ext cx="549116" cy="549116"/>
          </a:xfrm>
          <a:prstGeom prst="rect">
            <a:avLst/>
          </a:prstGeom>
        </p:spPr>
      </p:pic>
      <p:sp>
        <p:nvSpPr>
          <p:cNvPr id="16" name="Text 8"/>
          <p:cNvSpPr/>
          <p:nvPr/>
        </p:nvSpPr>
        <p:spPr>
          <a:xfrm>
            <a:off x="10835521" y="5253633"/>
            <a:ext cx="3026212" cy="645795"/>
          </a:xfrm>
          <a:prstGeom prst="rect">
            <a:avLst/>
          </a:prstGeom>
          <a:noFill/>
          <a:ln/>
        </p:spPr>
        <p:txBody>
          <a:bodyPr wrap="square" rtlCol="0" anchor="t"/>
          <a:lstStyle/>
          <a:p>
            <a:pPr>
              <a:lnSpc>
                <a:spcPts val="2543"/>
              </a:lnSpc>
            </a:pPr>
            <a:r>
              <a:rPr lang="en-US" sz="2000" b="1" kern="0" spc="-41" dirty="0">
                <a:solidFill>
                  <a:srgbClr val="272525"/>
                </a:solidFill>
                <a:latin typeface="Times New Roman" panose="02020603050405020304" pitchFamily="18" charset="0"/>
                <a:ea typeface="Source Serif Pro" pitchFamily="34" charset="-122"/>
                <a:cs typeface="Times New Roman" panose="02020603050405020304" pitchFamily="18" charset="0"/>
              </a:rPr>
              <a:t>Integration with Smart Home Devices</a:t>
            </a:r>
            <a:endParaRPr lang="en-US" sz="2000" dirty="0">
              <a:latin typeface="Times New Roman" panose="02020603050405020304" pitchFamily="18" charset="0"/>
              <a:cs typeface="Times New Roman" panose="02020603050405020304" pitchFamily="18" charset="0"/>
            </a:endParaRPr>
          </a:p>
        </p:txBody>
      </p:sp>
      <p:sp>
        <p:nvSpPr>
          <p:cNvPr id="17" name="Text 9"/>
          <p:cNvSpPr/>
          <p:nvPr/>
        </p:nvSpPr>
        <p:spPr>
          <a:xfrm>
            <a:off x="10835521" y="6031111"/>
            <a:ext cx="3026212" cy="1405890"/>
          </a:xfrm>
          <a:prstGeom prst="rect">
            <a:avLst/>
          </a:prstGeom>
          <a:noFill/>
          <a:ln/>
        </p:spPr>
        <p:txBody>
          <a:bodyPr wrap="square" rtlCol="0" anchor="t"/>
          <a:lstStyle/>
          <a:p>
            <a:pPr marL="0" indent="0" algn="l">
              <a:lnSpc>
                <a:spcPts val="2767"/>
              </a:lnSpc>
              <a:buNone/>
            </a:pPr>
            <a:r>
              <a:rPr lang="en-US" kern="0" spc="-35" dirty="0">
                <a:solidFill>
                  <a:srgbClr val="272525"/>
                </a:solidFill>
                <a:latin typeface="Times New Roman" panose="02020603050405020304" pitchFamily="18" charset="0"/>
                <a:ea typeface="Source Sans Pro" pitchFamily="34" charset="-122"/>
                <a:cs typeface="Times New Roman" panose="02020603050405020304" pitchFamily="18" charset="0"/>
              </a:rPr>
              <a:t>Integrate the VA with smart home devices to control appliances, lighting, and other home automation features.</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6711998-3AF2-3C7F-FB63-2C5BCC04104E}"/>
              </a:ext>
            </a:extLst>
          </p:cNvPr>
          <p:cNvPicPr>
            <a:picLocks noChangeAspect="1"/>
          </p:cNvPicPr>
          <p:nvPr/>
        </p:nvPicPr>
        <p:blipFill>
          <a:blip r:embed="rId8"/>
          <a:stretch>
            <a:fillRect/>
          </a:stretch>
        </p:blipFill>
        <p:spPr>
          <a:xfrm>
            <a:off x="0" y="0"/>
            <a:ext cx="14630400" cy="3377803"/>
          </a:xfrm>
          <a:prstGeom prst="rect">
            <a:avLst/>
          </a:prstGeom>
        </p:spPr>
      </p:pic>
    </p:spTree>
    <p:extLst>
      <p:ext uri="{BB962C8B-B14F-4D97-AF65-F5344CB8AC3E}">
        <p14:creationId xmlns:p14="http://schemas.microsoft.com/office/powerpoint/2010/main" val="4032118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494</TotalTime>
  <Words>785</Words>
  <Application>Microsoft Office PowerPoint</Application>
  <PresentationFormat>Custom</PresentationFormat>
  <Paragraphs>126</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Source Sans Pro</vt:lpstr>
      <vt:lpstr>Source Serif Pro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rupali mamale</cp:lastModifiedBy>
  <cp:revision>53</cp:revision>
  <dcterms:created xsi:type="dcterms:W3CDTF">2024-07-24T10:18:20Z</dcterms:created>
  <dcterms:modified xsi:type="dcterms:W3CDTF">2024-08-02T05:42:44Z</dcterms:modified>
</cp:coreProperties>
</file>