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2"/>
  </p:notesMasterIdLst>
  <p:handoutMasterIdLst>
    <p:handoutMasterId r:id="rId23"/>
  </p:handoutMasterIdLst>
  <p:sldIdLst>
    <p:sldId id="289" r:id="rId5"/>
    <p:sldId id="283" r:id="rId6"/>
    <p:sldId id="300" r:id="rId7"/>
    <p:sldId id="299" r:id="rId8"/>
    <p:sldId id="261" r:id="rId9"/>
    <p:sldId id="290" r:id="rId10"/>
    <p:sldId id="292" r:id="rId11"/>
    <p:sldId id="291" r:id="rId12"/>
    <p:sldId id="293" r:id="rId13"/>
    <p:sldId id="294" r:id="rId14"/>
    <p:sldId id="295" r:id="rId15"/>
    <p:sldId id="296" r:id="rId16"/>
    <p:sldId id="297" r:id="rId17"/>
    <p:sldId id="298" r:id="rId18"/>
    <p:sldId id="301" r:id="rId19"/>
    <p:sldId id="302"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94" autoAdjust="0"/>
  </p:normalViewPr>
  <p:slideViewPr>
    <p:cSldViewPr snapToGrid="0">
      <p:cViewPr>
        <p:scale>
          <a:sx n="93" d="100"/>
          <a:sy n="93" d="100"/>
        </p:scale>
        <p:origin x="69"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4/29/2024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1294267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202302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360768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412728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33804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38909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042881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3887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4/29/2024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4/29/2024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2" r:id="rId13"/>
    <p:sldLayoutId id="2147483683" r:id="rId14"/>
    <p:sldLayoutId id="2147483687" r:id="rId15"/>
    <p:sldLayoutId id="2147483691" r:id="rId16"/>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74360" y="614597"/>
            <a:ext cx="4766873" cy="1214203"/>
          </a:xfrm>
        </p:spPr>
        <p:txBody>
          <a:bodyPr/>
          <a:lstStyle/>
          <a:p>
            <a:br>
              <a:rPr lang="en-US" dirty="0"/>
            </a:br>
            <a:br>
              <a:rPr lang="en-US" dirty="0"/>
            </a:br>
            <a:r>
              <a:rPr lang="en-US" b="1" i="0" dirty="0"/>
              <a:t>Review-2-rec</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3" name="TextBox 2">
            <a:extLst>
              <a:ext uri="{FF2B5EF4-FFF2-40B4-BE49-F238E27FC236}">
                <a16:creationId xmlns:a16="http://schemas.microsoft.com/office/drawing/2014/main" id="{BE0B101F-C2AA-D974-F91D-E723E9FBCDC7}"/>
              </a:ext>
            </a:extLst>
          </p:cNvPr>
          <p:cNvSpPr txBox="1"/>
          <p:nvPr/>
        </p:nvSpPr>
        <p:spPr>
          <a:xfrm>
            <a:off x="599607" y="2848131"/>
            <a:ext cx="5141626" cy="1938992"/>
          </a:xfrm>
          <a:prstGeom prst="rect">
            <a:avLst/>
          </a:prstGeom>
          <a:noFill/>
        </p:spPr>
        <p:txBody>
          <a:bodyPr wrap="square" rtlCol="0">
            <a:spAutoFit/>
          </a:bodyPr>
          <a:lstStyle/>
          <a:p>
            <a:r>
              <a:rPr lang="en-US" sz="2400" b="1" dirty="0">
                <a:latin typeface="+mj-lt"/>
              </a:rPr>
              <a:t>Group Members</a:t>
            </a:r>
          </a:p>
          <a:p>
            <a:endParaRPr lang="en-US" sz="2400" b="1" dirty="0">
              <a:latin typeface="+mj-lt"/>
            </a:endParaRPr>
          </a:p>
          <a:p>
            <a:pPr marL="342900" indent="-342900">
              <a:buAutoNum type="arabicPeriod"/>
            </a:pPr>
            <a:r>
              <a:rPr lang="en-US" sz="2400" b="1" dirty="0">
                <a:latin typeface="+mj-lt"/>
              </a:rPr>
              <a:t>Manikanta Allanki (G42549699)</a:t>
            </a:r>
          </a:p>
          <a:p>
            <a:pPr marL="342900" indent="-342900">
              <a:buAutoNum type="arabicPeriod"/>
            </a:pPr>
            <a:r>
              <a:rPr lang="en-US" sz="2400" b="1" dirty="0">
                <a:latin typeface="+mj-lt"/>
              </a:rPr>
              <a:t>Shashank Bopanna (G33584567)</a:t>
            </a:r>
          </a:p>
          <a:p>
            <a:pPr marL="342900" indent="-342900">
              <a:buAutoNum type="arabicPeriod"/>
            </a:pPr>
            <a:r>
              <a:rPr lang="en-US" sz="2400" b="1" dirty="0">
                <a:latin typeface="+mj-lt"/>
              </a:rPr>
              <a:t>Shrishail Ravi Terni (G28972385)</a:t>
            </a: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7CF0-0ABA-BCD5-36E5-0BF5F09E1166}"/>
              </a:ext>
            </a:extLst>
          </p:cNvPr>
          <p:cNvSpPr>
            <a:spLocks noGrp="1"/>
          </p:cNvSpPr>
          <p:nvPr>
            <p:ph type="title"/>
          </p:nvPr>
        </p:nvSpPr>
        <p:spPr>
          <a:xfrm>
            <a:off x="5230906" y="533401"/>
            <a:ext cx="6427694" cy="1111254"/>
          </a:xfrm>
        </p:spPr>
        <p:txBody>
          <a:bodyPr vert="horz" lIns="91440" tIns="45720" rIns="91440" bIns="45720" rtlCol="0" anchor="ctr">
            <a:normAutofit/>
          </a:bodyPr>
          <a:lstStyle/>
          <a:p>
            <a:pPr algn="ctr"/>
            <a:r>
              <a:rPr lang="en-US" sz="3200" dirty="0"/>
              <a:t>Exploratory data analysis</a:t>
            </a:r>
          </a:p>
        </p:txBody>
      </p:sp>
      <p:sp>
        <p:nvSpPr>
          <p:cNvPr id="4" name="Content Placeholder 3">
            <a:extLst>
              <a:ext uri="{FF2B5EF4-FFF2-40B4-BE49-F238E27FC236}">
                <a16:creationId xmlns:a16="http://schemas.microsoft.com/office/drawing/2014/main" id="{1C5F3223-7469-E585-68AD-7E7B6FDE0B71}"/>
              </a:ext>
            </a:extLst>
          </p:cNvPr>
          <p:cNvSpPr>
            <a:spLocks noGrp="1"/>
          </p:cNvSpPr>
          <p:nvPr>
            <p:ph sz="half" idx="2"/>
          </p:nvPr>
        </p:nvSpPr>
        <p:spPr>
          <a:xfrm>
            <a:off x="5049839" y="1754841"/>
            <a:ext cx="6481170" cy="4569758"/>
          </a:xfrm>
        </p:spPr>
        <p:txBody>
          <a:bodyPr vert="horz" lIns="91440" tIns="45720" rIns="91440" bIns="45720" rtlCol="0" anchor="ctr">
            <a:normAutofit/>
          </a:bodyPr>
          <a:lstStyle/>
          <a:p>
            <a:r>
              <a:rPr lang="en-US" sz="2800" dirty="0"/>
              <a:t>Filtering the rows based on the number of times reviewed</a:t>
            </a:r>
          </a:p>
          <a:p>
            <a:endParaRPr lang="en-US" sz="3200" dirty="0"/>
          </a:p>
          <a:p>
            <a:endParaRPr lang="en-US" sz="3200" dirty="0"/>
          </a:p>
          <a:p>
            <a:r>
              <a:rPr lang="en-US" sz="2800" dirty="0"/>
              <a:t>Query to get the log count of the users</a:t>
            </a:r>
          </a:p>
          <a:p>
            <a:endParaRPr lang="en-US" sz="3200" dirty="0"/>
          </a:p>
          <a:p>
            <a:endParaRPr lang="en-US" sz="3200" dirty="0"/>
          </a:p>
        </p:txBody>
      </p:sp>
      <p:pic>
        <p:nvPicPr>
          <p:cNvPr id="6" name="Picture 5" descr="A close-up of a red background&#10;&#10;Description automatically generated">
            <a:extLst>
              <a:ext uri="{FF2B5EF4-FFF2-40B4-BE49-F238E27FC236}">
                <a16:creationId xmlns:a16="http://schemas.microsoft.com/office/drawing/2014/main" id="{9261FBEE-A8E3-4937-9ECB-324CA89072E9}"/>
              </a:ext>
            </a:extLst>
          </p:cNvPr>
          <p:cNvPicPr>
            <a:picLocks noChangeAspect="1"/>
          </p:cNvPicPr>
          <p:nvPr/>
        </p:nvPicPr>
        <p:blipFill rotWithShape="1">
          <a:blip r:embed="rId2"/>
          <a:srcRect l="51033"/>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28" name="Straight Connector 2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7CC331C-21AE-620C-2EE4-A6682E45CF9C}"/>
              </a:ext>
            </a:extLst>
          </p:cNvPr>
          <p:cNvPicPr>
            <a:picLocks noChangeAspect="1"/>
          </p:cNvPicPr>
          <p:nvPr/>
        </p:nvPicPr>
        <p:blipFill>
          <a:blip r:embed="rId3"/>
          <a:stretch>
            <a:fillRect/>
          </a:stretch>
        </p:blipFill>
        <p:spPr>
          <a:xfrm>
            <a:off x="5037690" y="2517222"/>
            <a:ext cx="6430272" cy="1609950"/>
          </a:xfrm>
          <a:prstGeom prst="rect">
            <a:avLst/>
          </a:prstGeom>
        </p:spPr>
      </p:pic>
      <p:pic>
        <p:nvPicPr>
          <p:cNvPr id="11" name="Picture 10">
            <a:extLst>
              <a:ext uri="{FF2B5EF4-FFF2-40B4-BE49-F238E27FC236}">
                <a16:creationId xmlns:a16="http://schemas.microsoft.com/office/drawing/2014/main" id="{2865B3E8-FD6D-A7B6-1563-C7A60E115D8C}"/>
              </a:ext>
            </a:extLst>
          </p:cNvPr>
          <p:cNvPicPr>
            <a:picLocks noChangeAspect="1"/>
          </p:cNvPicPr>
          <p:nvPr/>
        </p:nvPicPr>
        <p:blipFill>
          <a:blip r:embed="rId4"/>
          <a:stretch>
            <a:fillRect/>
          </a:stretch>
        </p:blipFill>
        <p:spPr>
          <a:xfrm>
            <a:off x="5061988" y="4991274"/>
            <a:ext cx="4982270" cy="1105054"/>
          </a:xfrm>
          <a:prstGeom prst="rect">
            <a:avLst/>
          </a:prstGeom>
        </p:spPr>
      </p:pic>
    </p:spTree>
    <p:extLst>
      <p:ext uri="{BB962C8B-B14F-4D97-AF65-F5344CB8AC3E}">
        <p14:creationId xmlns:p14="http://schemas.microsoft.com/office/powerpoint/2010/main" val="28253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7CF0-0ABA-BCD5-36E5-0BF5F09E1166}"/>
              </a:ext>
            </a:extLst>
          </p:cNvPr>
          <p:cNvSpPr>
            <a:spLocks noGrp="1"/>
          </p:cNvSpPr>
          <p:nvPr>
            <p:ph type="title"/>
          </p:nvPr>
        </p:nvSpPr>
        <p:spPr>
          <a:xfrm>
            <a:off x="5230906" y="533401"/>
            <a:ext cx="6427694" cy="1111254"/>
          </a:xfrm>
        </p:spPr>
        <p:txBody>
          <a:bodyPr vert="horz" lIns="91440" tIns="45720" rIns="91440" bIns="45720" rtlCol="0" anchor="ctr">
            <a:normAutofit/>
          </a:bodyPr>
          <a:lstStyle/>
          <a:p>
            <a:pPr algn="ctr"/>
            <a:r>
              <a:rPr lang="en-US" sz="3200" dirty="0"/>
              <a:t>Exploratory data analysis</a:t>
            </a:r>
          </a:p>
        </p:txBody>
      </p:sp>
      <p:pic>
        <p:nvPicPr>
          <p:cNvPr id="6" name="Picture 5" descr="A close-up of a red background&#10;&#10;Description automatically generated">
            <a:extLst>
              <a:ext uri="{FF2B5EF4-FFF2-40B4-BE49-F238E27FC236}">
                <a16:creationId xmlns:a16="http://schemas.microsoft.com/office/drawing/2014/main" id="{9261FBEE-A8E3-4937-9ECB-324CA89072E9}"/>
              </a:ext>
            </a:extLst>
          </p:cNvPr>
          <p:cNvPicPr>
            <a:picLocks noChangeAspect="1"/>
          </p:cNvPicPr>
          <p:nvPr/>
        </p:nvPicPr>
        <p:blipFill rotWithShape="1">
          <a:blip r:embed="rId2"/>
          <a:srcRect l="51033"/>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28" name="Straight Connector 2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95717A8-2A9C-CC48-AB8D-5678971FFA6C}"/>
              </a:ext>
            </a:extLst>
          </p:cNvPr>
          <p:cNvSpPr>
            <a:spLocks noGrp="1"/>
          </p:cNvSpPr>
          <p:nvPr>
            <p:ph sz="half" idx="2"/>
          </p:nvPr>
        </p:nvSpPr>
        <p:spPr/>
        <p:txBody>
          <a:bodyPr/>
          <a:lstStyle/>
          <a:p>
            <a:endParaRPr lang="en-US" dirty="0"/>
          </a:p>
        </p:txBody>
      </p:sp>
      <p:pic>
        <p:nvPicPr>
          <p:cNvPr id="8" name="Picture 7">
            <a:extLst>
              <a:ext uri="{FF2B5EF4-FFF2-40B4-BE49-F238E27FC236}">
                <a16:creationId xmlns:a16="http://schemas.microsoft.com/office/drawing/2014/main" id="{2EB61B93-D2ED-F7FB-073A-262F4A86AEFC}"/>
              </a:ext>
            </a:extLst>
          </p:cNvPr>
          <p:cNvPicPr>
            <a:picLocks noChangeAspect="1"/>
          </p:cNvPicPr>
          <p:nvPr/>
        </p:nvPicPr>
        <p:blipFill>
          <a:blip r:embed="rId3"/>
          <a:stretch>
            <a:fillRect/>
          </a:stretch>
        </p:blipFill>
        <p:spPr>
          <a:xfrm>
            <a:off x="4978719" y="2022394"/>
            <a:ext cx="5487166" cy="4248743"/>
          </a:xfrm>
          <a:prstGeom prst="rect">
            <a:avLst/>
          </a:prstGeom>
        </p:spPr>
      </p:pic>
    </p:spTree>
    <p:extLst>
      <p:ext uri="{BB962C8B-B14F-4D97-AF65-F5344CB8AC3E}">
        <p14:creationId xmlns:p14="http://schemas.microsoft.com/office/powerpoint/2010/main" val="102316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536127" y="383051"/>
            <a:ext cx="6238688" cy="962025"/>
          </a:xfrm>
        </p:spPr>
        <p:txBody>
          <a:bodyPr vert="horz" lIns="91440" tIns="45720" rIns="91440" bIns="45720" rtlCol="0" anchor="ctr">
            <a:normAutofit/>
          </a:bodyPr>
          <a:lstStyle/>
          <a:p>
            <a:r>
              <a:rPr lang="en-US" sz="4400" dirty="0"/>
              <a:t>Embeddings</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7261" r="-2"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146158" y="1352520"/>
            <a:ext cx="6238687" cy="4972079"/>
          </a:xfrm>
        </p:spPr>
        <p:txBody>
          <a:bodyPr vert="horz" lIns="91440" tIns="45720" rIns="91440" bIns="45720" rtlCol="0">
            <a:normAutofit/>
          </a:bodyPr>
          <a:lstStyle/>
          <a:p>
            <a:r>
              <a:rPr lang="en-US" sz="2800" dirty="0"/>
              <a:t>Histogram of the length of review texts</a:t>
            </a:r>
          </a:p>
          <a:p>
            <a:endParaRPr lang="en-US" sz="2800" dirty="0"/>
          </a:p>
        </p:txBody>
      </p:sp>
      <p:cxnSp>
        <p:nvCxnSpPr>
          <p:cNvPr id="41" name="Straight Connector 4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68266F4-7668-3ED1-6B10-D61170A761D2}"/>
              </a:ext>
            </a:extLst>
          </p:cNvPr>
          <p:cNvPicPr>
            <a:picLocks noChangeAspect="1"/>
          </p:cNvPicPr>
          <p:nvPr/>
        </p:nvPicPr>
        <p:blipFill>
          <a:blip r:embed="rId4"/>
          <a:stretch>
            <a:fillRect/>
          </a:stretch>
        </p:blipFill>
        <p:spPr>
          <a:xfrm>
            <a:off x="4980059" y="2079185"/>
            <a:ext cx="5515745" cy="3953427"/>
          </a:xfrm>
          <a:prstGeom prst="rect">
            <a:avLst/>
          </a:prstGeom>
        </p:spPr>
      </p:pic>
    </p:spTree>
    <p:extLst>
      <p:ext uri="{BB962C8B-B14F-4D97-AF65-F5344CB8AC3E}">
        <p14:creationId xmlns:p14="http://schemas.microsoft.com/office/powerpoint/2010/main" val="2068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536127" y="383051"/>
            <a:ext cx="6238688" cy="962025"/>
          </a:xfrm>
        </p:spPr>
        <p:txBody>
          <a:bodyPr vert="horz" lIns="91440" tIns="45720" rIns="91440" bIns="45720" rtlCol="0" anchor="ctr">
            <a:normAutofit/>
          </a:bodyPr>
          <a:lstStyle/>
          <a:p>
            <a:r>
              <a:rPr lang="en-US" sz="4400" dirty="0"/>
              <a:t>Embeddings</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7261" r="-2"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146158" y="1352520"/>
            <a:ext cx="6238687" cy="4972079"/>
          </a:xfrm>
        </p:spPr>
        <p:txBody>
          <a:bodyPr vert="horz" lIns="91440" tIns="45720" rIns="91440" bIns="45720" rtlCol="0">
            <a:normAutofit/>
          </a:bodyPr>
          <a:lstStyle/>
          <a:p>
            <a:r>
              <a:rPr lang="en-US" sz="2800" dirty="0"/>
              <a:t>Used a sentence transformer to generate embeddings of the review texts</a:t>
            </a:r>
          </a:p>
          <a:p>
            <a:endParaRPr lang="en-US" sz="2800" dirty="0"/>
          </a:p>
        </p:txBody>
      </p:sp>
      <p:cxnSp>
        <p:nvCxnSpPr>
          <p:cNvPr id="41" name="Straight Connector 4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77F36A1-9471-72C5-CD2D-B9C1AE12AEE7}"/>
              </a:ext>
            </a:extLst>
          </p:cNvPr>
          <p:cNvPicPr>
            <a:picLocks noChangeAspect="1"/>
          </p:cNvPicPr>
          <p:nvPr/>
        </p:nvPicPr>
        <p:blipFill>
          <a:blip r:embed="rId4"/>
          <a:stretch>
            <a:fillRect/>
          </a:stretch>
        </p:blipFill>
        <p:spPr>
          <a:xfrm>
            <a:off x="5121137" y="2470392"/>
            <a:ext cx="4839375" cy="743054"/>
          </a:xfrm>
          <a:prstGeom prst="rect">
            <a:avLst/>
          </a:prstGeom>
        </p:spPr>
      </p:pic>
      <p:pic>
        <p:nvPicPr>
          <p:cNvPr id="8" name="Picture 7">
            <a:extLst>
              <a:ext uri="{FF2B5EF4-FFF2-40B4-BE49-F238E27FC236}">
                <a16:creationId xmlns:a16="http://schemas.microsoft.com/office/drawing/2014/main" id="{129EFF81-7B1C-789D-3A0D-CEFA139C1A9E}"/>
              </a:ext>
            </a:extLst>
          </p:cNvPr>
          <p:cNvPicPr>
            <a:picLocks noChangeAspect="1"/>
          </p:cNvPicPr>
          <p:nvPr/>
        </p:nvPicPr>
        <p:blipFill>
          <a:blip r:embed="rId5"/>
          <a:stretch>
            <a:fillRect/>
          </a:stretch>
        </p:blipFill>
        <p:spPr>
          <a:xfrm>
            <a:off x="4998654" y="3551970"/>
            <a:ext cx="7135221" cy="2534004"/>
          </a:xfrm>
          <a:prstGeom prst="rect">
            <a:avLst/>
          </a:prstGeom>
        </p:spPr>
      </p:pic>
    </p:spTree>
    <p:extLst>
      <p:ext uri="{BB962C8B-B14F-4D97-AF65-F5344CB8AC3E}">
        <p14:creationId xmlns:p14="http://schemas.microsoft.com/office/powerpoint/2010/main" val="98192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18576E04-BA34-4597-8F97-B162CC6EB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143000" y="533400"/>
            <a:ext cx="7183093" cy="1700213"/>
          </a:xfrm>
        </p:spPr>
        <p:txBody>
          <a:bodyPr vert="horz" lIns="91440" tIns="45720" rIns="91440" bIns="45720" rtlCol="0" anchor="ctr">
            <a:normAutofit/>
          </a:bodyPr>
          <a:lstStyle/>
          <a:p>
            <a:r>
              <a:rPr lang="en-US" sz="4400"/>
              <a:t>Embeddings</a:t>
            </a:r>
            <a:endParaRPr lang="en-US" sz="4400" dirty="0"/>
          </a:p>
        </p:txBody>
      </p:sp>
      <p:cxnSp>
        <p:nvCxnSpPr>
          <p:cNvPr id="122" name="Straight Connector 121">
            <a:extLst>
              <a:ext uri="{FF2B5EF4-FFF2-40B4-BE49-F238E27FC236}">
                <a16:creationId xmlns:a16="http://schemas.microsoft.com/office/drawing/2014/main" id="{A02EC712-0AB7-4B03-9231-5A495F816C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675313" y="5104016"/>
            <a:ext cx="9516687" cy="179208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143002" y="2466784"/>
            <a:ext cx="7183092" cy="3838097"/>
          </a:xfrm>
        </p:spPr>
        <p:txBody>
          <a:bodyPr vert="horz" lIns="91440" tIns="45720" rIns="91440" bIns="45720" rtlCol="0">
            <a:normAutofit/>
          </a:bodyPr>
          <a:lstStyle/>
          <a:p>
            <a:pPr indent="-228600">
              <a:buFont typeface="Arial" panose="020B0604020202020204" pitchFamily="34" charset="0"/>
              <a:buChar char="•"/>
            </a:pPr>
            <a:endParaRPr lang="en-US"/>
          </a:p>
          <a:p>
            <a:pPr indent="-228600">
              <a:buFont typeface="Arial" panose="020B0604020202020204" pitchFamily="34" charset="0"/>
              <a:buChar char="•"/>
            </a:pPr>
            <a:endParaRPr lang="en-US"/>
          </a:p>
        </p:txBody>
      </p:sp>
      <p:cxnSp>
        <p:nvCxnSpPr>
          <p:cNvPr id="123" name="Straight Connector 122">
            <a:extLst>
              <a:ext uri="{FF2B5EF4-FFF2-40B4-BE49-F238E27FC236}">
                <a16:creationId xmlns:a16="http://schemas.microsoft.com/office/drawing/2014/main" id="{2FE1A681-EC02-4412-A64B-CEC7D08451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703724" y="0"/>
            <a:ext cx="166254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8E5CC75-ECC7-26AC-379C-F5437EDDBBC5}"/>
              </a:ext>
            </a:extLst>
          </p:cNvPr>
          <p:cNvPicPr>
            <a:picLocks noChangeAspect="1"/>
          </p:cNvPicPr>
          <p:nvPr/>
        </p:nvPicPr>
        <p:blipFill>
          <a:blip r:embed="rId3"/>
          <a:stretch>
            <a:fillRect/>
          </a:stretch>
        </p:blipFill>
        <p:spPr>
          <a:xfrm>
            <a:off x="221901" y="1929615"/>
            <a:ext cx="10782342" cy="3024386"/>
          </a:xfrm>
          <a:prstGeom prst="rect">
            <a:avLst/>
          </a:prstGeom>
        </p:spPr>
      </p:pic>
    </p:spTree>
    <p:extLst>
      <p:ext uri="{BB962C8B-B14F-4D97-AF65-F5344CB8AC3E}">
        <p14:creationId xmlns:p14="http://schemas.microsoft.com/office/powerpoint/2010/main" val="272388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97442" y="265797"/>
            <a:ext cx="8692116" cy="1700213"/>
          </a:xfrm>
        </p:spPr>
        <p:txBody>
          <a:bodyPr vert="horz" lIns="91440" tIns="45720" rIns="91440" bIns="45720" rtlCol="0" anchor="ctr">
            <a:normAutofit/>
          </a:bodyPr>
          <a:lstStyle/>
          <a:p>
            <a:r>
              <a:rPr lang="en-US" sz="4400" dirty="0"/>
              <a:t>Leveraging Embeddings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143002" y="2466784"/>
            <a:ext cx="7183092" cy="3838097"/>
          </a:xfrm>
        </p:spPr>
        <p:txBody>
          <a:bodyPr vert="horz" lIns="91440" tIns="45720" rIns="91440" bIns="45720" rtlCol="0">
            <a:normAutofit/>
          </a:bodyPr>
          <a:lstStyle/>
          <a:p>
            <a:pPr indent="-228600">
              <a:buFont typeface="Arial" panose="020B0604020202020204" pitchFamily="34" charset="0"/>
              <a:buChar char="•"/>
            </a:pPr>
            <a:endParaRPr lang="en-US"/>
          </a:p>
          <a:p>
            <a:pPr indent="-228600">
              <a:buFont typeface="Arial" panose="020B0604020202020204" pitchFamily="34" charset="0"/>
              <a:buChar char="•"/>
            </a:pPr>
            <a:endParaRPr lang="en-US"/>
          </a:p>
        </p:txBody>
      </p:sp>
      <p:pic>
        <p:nvPicPr>
          <p:cNvPr id="5" name="Picture 4">
            <a:extLst>
              <a:ext uri="{FF2B5EF4-FFF2-40B4-BE49-F238E27FC236}">
                <a16:creationId xmlns:a16="http://schemas.microsoft.com/office/drawing/2014/main" id="{D2D63E49-5147-500D-B48B-F116AA7863A7}"/>
              </a:ext>
            </a:extLst>
          </p:cNvPr>
          <p:cNvPicPr>
            <a:picLocks noChangeAspect="1"/>
          </p:cNvPicPr>
          <p:nvPr/>
        </p:nvPicPr>
        <p:blipFill>
          <a:blip r:embed="rId3"/>
          <a:stretch>
            <a:fillRect/>
          </a:stretch>
        </p:blipFill>
        <p:spPr>
          <a:xfrm>
            <a:off x="797442" y="2047865"/>
            <a:ext cx="4226442" cy="1381135"/>
          </a:xfrm>
          <a:prstGeom prst="rect">
            <a:avLst/>
          </a:prstGeom>
        </p:spPr>
      </p:pic>
      <p:sp>
        <p:nvSpPr>
          <p:cNvPr id="6" name="TextBox 5">
            <a:extLst>
              <a:ext uri="{FF2B5EF4-FFF2-40B4-BE49-F238E27FC236}">
                <a16:creationId xmlns:a16="http://schemas.microsoft.com/office/drawing/2014/main" id="{17767281-69B3-51D4-875F-E6090265B8D4}"/>
              </a:ext>
            </a:extLst>
          </p:cNvPr>
          <p:cNvSpPr txBox="1"/>
          <p:nvPr/>
        </p:nvSpPr>
        <p:spPr>
          <a:xfrm>
            <a:off x="733647" y="1604159"/>
            <a:ext cx="4226442" cy="369332"/>
          </a:xfrm>
          <a:prstGeom prst="rect">
            <a:avLst/>
          </a:prstGeom>
          <a:noFill/>
        </p:spPr>
        <p:txBody>
          <a:bodyPr wrap="square" rtlCol="0">
            <a:spAutoFit/>
          </a:bodyPr>
          <a:lstStyle/>
          <a:p>
            <a:r>
              <a:rPr lang="en-US" dirty="0"/>
              <a:t>Query to find the Most Liked book</a:t>
            </a:r>
          </a:p>
        </p:txBody>
      </p:sp>
      <p:pic>
        <p:nvPicPr>
          <p:cNvPr id="8" name="Picture 7">
            <a:extLst>
              <a:ext uri="{FF2B5EF4-FFF2-40B4-BE49-F238E27FC236}">
                <a16:creationId xmlns:a16="http://schemas.microsoft.com/office/drawing/2014/main" id="{5113C282-1339-C470-B9A5-7A957BE5EEB7}"/>
              </a:ext>
            </a:extLst>
          </p:cNvPr>
          <p:cNvPicPr>
            <a:picLocks noChangeAspect="1"/>
          </p:cNvPicPr>
          <p:nvPr/>
        </p:nvPicPr>
        <p:blipFill>
          <a:blip r:embed="rId4"/>
          <a:stretch>
            <a:fillRect/>
          </a:stretch>
        </p:blipFill>
        <p:spPr>
          <a:xfrm>
            <a:off x="1722474" y="3684284"/>
            <a:ext cx="1881637" cy="2105040"/>
          </a:xfrm>
          <a:prstGeom prst="rect">
            <a:avLst/>
          </a:prstGeom>
        </p:spPr>
      </p:pic>
      <p:pic>
        <p:nvPicPr>
          <p:cNvPr id="13" name="Picture 12">
            <a:extLst>
              <a:ext uri="{FF2B5EF4-FFF2-40B4-BE49-F238E27FC236}">
                <a16:creationId xmlns:a16="http://schemas.microsoft.com/office/drawing/2014/main" id="{299314C8-4830-6A0D-E496-EF3912D73D44}"/>
              </a:ext>
            </a:extLst>
          </p:cNvPr>
          <p:cNvPicPr>
            <a:picLocks noChangeAspect="1"/>
          </p:cNvPicPr>
          <p:nvPr/>
        </p:nvPicPr>
        <p:blipFill>
          <a:blip r:embed="rId5"/>
          <a:stretch>
            <a:fillRect/>
          </a:stretch>
        </p:blipFill>
        <p:spPr>
          <a:xfrm>
            <a:off x="6374219" y="2047865"/>
            <a:ext cx="4402126" cy="1533536"/>
          </a:xfrm>
          <a:prstGeom prst="rect">
            <a:avLst/>
          </a:prstGeom>
        </p:spPr>
      </p:pic>
      <p:sp>
        <p:nvSpPr>
          <p:cNvPr id="14" name="TextBox 13">
            <a:extLst>
              <a:ext uri="{FF2B5EF4-FFF2-40B4-BE49-F238E27FC236}">
                <a16:creationId xmlns:a16="http://schemas.microsoft.com/office/drawing/2014/main" id="{DBF594C8-7DFD-3951-8C10-FD7B8A97CCB7}"/>
              </a:ext>
            </a:extLst>
          </p:cNvPr>
          <p:cNvSpPr txBox="1"/>
          <p:nvPr/>
        </p:nvSpPr>
        <p:spPr>
          <a:xfrm>
            <a:off x="6212873" y="1596678"/>
            <a:ext cx="4226442" cy="369332"/>
          </a:xfrm>
          <a:prstGeom prst="rect">
            <a:avLst/>
          </a:prstGeom>
          <a:noFill/>
        </p:spPr>
        <p:txBody>
          <a:bodyPr wrap="square" rtlCol="0">
            <a:spAutoFit/>
          </a:bodyPr>
          <a:lstStyle/>
          <a:p>
            <a:r>
              <a:rPr lang="en-US" dirty="0"/>
              <a:t>Query to find the slow read book</a:t>
            </a:r>
          </a:p>
        </p:txBody>
      </p:sp>
      <p:pic>
        <p:nvPicPr>
          <p:cNvPr id="16" name="Picture 15">
            <a:extLst>
              <a:ext uri="{FF2B5EF4-FFF2-40B4-BE49-F238E27FC236}">
                <a16:creationId xmlns:a16="http://schemas.microsoft.com/office/drawing/2014/main" id="{CA5F720E-1EE8-01F8-2C31-5BF0429E5A8A}"/>
              </a:ext>
            </a:extLst>
          </p:cNvPr>
          <p:cNvPicPr>
            <a:picLocks noChangeAspect="1"/>
          </p:cNvPicPr>
          <p:nvPr/>
        </p:nvPicPr>
        <p:blipFill>
          <a:blip r:embed="rId6"/>
          <a:stretch>
            <a:fillRect/>
          </a:stretch>
        </p:blipFill>
        <p:spPr>
          <a:xfrm>
            <a:off x="5196966" y="3932378"/>
            <a:ext cx="6781850" cy="1800238"/>
          </a:xfrm>
          <a:prstGeom prst="rect">
            <a:avLst/>
          </a:prstGeom>
        </p:spPr>
      </p:pic>
    </p:spTree>
    <p:extLst>
      <p:ext uri="{BB962C8B-B14F-4D97-AF65-F5344CB8AC3E}">
        <p14:creationId xmlns:p14="http://schemas.microsoft.com/office/powerpoint/2010/main" val="623646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8223" y="265797"/>
            <a:ext cx="11871251" cy="1700213"/>
          </a:xfrm>
        </p:spPr>
        <p:txBody>
          <a:bodyPr vert="horz" lIns="91440" tIns="45720" rIns="91440" bIns="45720" rtlCol="0" anchor="ctr">
            <a:normAutofit/>
          </a:bodyPr>
          <a:lstStyle/>
          <a:p>
            <a:r>
              <a:rPr lang="en-US" sz="4400" dirty="0"/>
              <a:t>Recommendation Engine Algorithm</a:t>
            </a:r>
          </a:p>
        </p:txBody>
      </p:sp>
      <p:pic>
        <p:nvPicPr>
          <p:cNvPr id="10" name="Picture 9">
            <a:extLst>
              <a:ext uri="{FF2B5EF4-FFF2-40B4-BE49-F238E27FC236}">
                <a16:creationId xmlns:a16="http://schemas.microsoft.com/office/drawing/2014/main" id="{097EC578-AE74-A5D0-52AE-A3271ED3B79D}"/>
              </a:ext>
            </a:extLst>
          </p:cNvPr>
          <p:cNvPicPr>
            <a:picLocks noChangeAspect="1"/>
          </p:cNvPicPr>
          <p:nvPr/>
        </p:nvPicPr>
        <p:blipFill>
          <a:blip r:embed="rId3"/>
          <a:stretch>
            <a:fillRect/>
          </a:stretch>
        </p:blipFill>
        <p:spPr>
          <a:xfrm>
            <a:off x="596934" y="1966010"/>
            <a:ext cx="4405685" cy="3790978"/>
          </a:xfrm>
          <a:prstGeom prst="rect">
            <a:avLst/>
          </a:prstGeom>
        </p:spPr>
      </p:pic>
      <p:pic>
        <p:nvPicPr>
          <p:cNvPr id="12" name="Picture 11">
            <a:extLst>
              <a:ext uri="{FF2B5EF4-FFF2-40B4-BE49-F238E27FC236}">
                <a16:creationId xmlns:a16="http://schemas.microsoft.com/office/drawing/2014/main" id="{FD6060CF-2054-8943-92F5-F65D8A764707}"/>
              </a:ext>
            </a:extLst>
          </p:cNvPr>
          <p:cNvPicPr>
            <a:picLocks noChangeAspect="1"/>
          </p:cNvPicPr>
          <p:nvPr/>
        </p:nvPicPr>
        <p:blipFill>
          <a:blip r:embed="rId4"/>
          <a:stretch>
            <a:fillRect/>
          </a:stretch>
        </p:blipFill>
        <p:spPr>
          <a:xfrm>
            <a:off x="5500114" y="1966010"/>
            <a:ext cx="4850681" cy="3509757"/>
          </a:xfrm>
          <a:prstGeom prst="rect">
            <a:avLst/>
          </a:prstGeom>
        </p:spPr>
      </p:pic>
      <p:sp>
        <p:nvSpPr>
          <p:cNvPr id="15" name="TextBox 14">
            <a:extLst>
              <a:ext uri="{FF2B5EF4-FFF2-40B4-BE49-F238E27FC236}">
                <a16:creationId xmlns:a16="http://schemas.microsoft.com/office/drawing/2014/main" id="{9C760662-EAF3-00A2-C817-7EABDA65A5C2}"/>
              </a:ext>
            </a:extLst>
          </p:cNvPr>
          <p:cNvSpPr txBox="1"/>
          <p:nvPr/>
        </p:nvSpPr>
        <p:spPr>
          <a:xfrm>
            <a:off x="441252" y="1487201"/>
            <a:ext cx="4226442" cy="369332"/>
          </a:xfrm>
          <a:prstGeom prst="rect">
            <a:avLst/>
          </a:prstGeom>
          <a:noFill/>
        </p:spPr>
        <p:txBody>
          <a:bodyPr wrap="square" rtlCol="0">
            <a:spAutoFit/>
          </a:bodyPr>
          <a:lstStyle/>
          <a:p>
            <a:r>
              <a:rPr lang="en-US" dirty="0"/>
              <a:t>Query to find similar users</a:t>
            </a:r>
          </a:p>
        </p:txBody>
      </p:sp>
      <p:sp>
        <p:nvSpPr>
          <p:cNvPr id="17" name="TextBox 16">
            <a:extLst>
              <a:ext uri="{FF2B5EF4-FFF2-40B4-BE49-F238E27FC236}">
                <a16:creationId xmlns:a16="http://schemas.microsoft.com/office/drawing/2014/main" id="{FBAA0E48-694F-4200-37A7-7F69991FC1F1}"/>
              </a:ext>
            </a:extLst>
          </p:cNvPr>
          <p:cNvSpPr txBox="1"/>
          <p:nvPr/>
        </p:nvSpPr>
        <p:spPr>
          <a:xfrm>
            <a:off x="5218815" y="1487201"/>
            <a:ext cx="4226442" cy="369332"/>
          </a:xfrm>
          <a:prstGeom prst="rect">
            <a:avLst/>
          </a:prstGeom>
          <a:noFill/>
        </p:spPr>
        <p:txBody>
          <a:bodyPr wrap="square" rtlCol="0">
            <a:spAutoFit/>
          </a:bodyPr>
          <a:lstStyle/>
          <a:p>
            <a:r>
              <a:rPr lang="en-US" dirty="0"/>
              <a:t>Query to find Recommendation</a:t>
            </a:r>
          </a:p>
        </p:txBody>
      </p:sp>
    </p:spTree>
    <p:extLst>
      <p:ext uri="{BB962C8B-B14F-4D97-AF65-F5344CB8AC3E}">
        <p14:creationId xmlns:p14="http://schemas.microsoft.com/office/powerpoint/2010/main" val="77710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 Team Review-2-Rec</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20"/>
            <a:ext cx="5028566" cy="910736"/>
          </a:xfrm>
          <a:noFill/>
        </p:spPr>
        <p:txBody>
          <a:bodyPr>
            <a:noAutofit/>
          </a:bodyPr>
          <a:lstStyle/>
          <a:p>
            <a:r>
              <a:rPr lang="en-US" dirty="0"/>
              <a:t>introduction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689548" y="1633928"/>
            <a:ext cx="6895475" cy="4107305"/>
          </a:xfrm>
          <a:noFill/>
        </p:spPr>
        <p:txBody>
          <a:bodyPr anchor="t"/>
          <a:lstStyle/>
          <a:p>
            <a:r>
              <a:rPr lang="en-US" sz="2000" b="0" i="0" dirty="0">
                <a:solidFill>
                  <a:srgbClr val="1F2328"/>
                </a:solidFill>
                <a:effectLst/>
                <a:highlight>
                  <a:srgbClr val="FFFFFF"/>
                </a:highlight>
                <a:latin typeface="Berlin Sans FB" panose="020E0602020502020306" pitchFamily="34" charset="0"/>
              </a:rPr>
              <a:t>Review2Rec is a Recommendation system Leveraging textual reviews to provide the product recommendations for the Amazon Reviews. Our Approach was to find the similarities based on the metric from vector embedding of the reviews. The Project includes doing the text Analysis on text reviews, data pre-processing, and then building the recommendation engine based on the processed text reviews. Where each review is transformed to a embedding vector using pre trained model/transformers, and then searching the users with similar vectors and building the recommendation engine.</a:t>
            </a:r>
            <a:endParaRPr lang="en-US" sz="2000" b="0" dirty="0">
              <a:latin typeface="Berlin Sans FB" panose="020E0602020502020306" pitchFamily="34" charset="0"/>
            </a:endParaRP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1476-86BF-C952-61FE-1D7B10E26DAB}"/>
              </a:ext>
            </a:extLst>
          </p:cNvPr>
          <p:cNvSpPr>
            <a:spLocks noGrp="1"/>
          </p:cNvSpPr>
          <p:nvPr>
            <p:ph type="ctrTitle"/>
          </p:nvPr>
        </p:nvSpPr>
        <p:spPr>
          <a:xfrm>
            <a:off x="1215072" y="528320"/>
            <a:ext cx="5663476" cy="740538"/>
          </a:xfrm>
        </p:spPr>
        <p:txBody>
          <a:bodyPr/>
          <a:lstStyle/>
          <a:p>
            <a:r>
              <a:rPr lang="en-US" sz="4000" b="1"/>
              <a:t>Process Diagram</a:t>
            </a:r>
            <a:endParaRPr lang="en-US" sz="4000" b="1" dirty="0"/>
          </a:p>
        </p:txBody>
      </p:sp>
      <p:sp>
        <p:nvSpPr>
          <p:cNvPr id="50" name="Rectangle 49">
            <a:extLst>
              <a:ext uri="{FF2B5EF4-FFF2-40B4-BE49-F238E27FC236}">
                <a16:creationId xmlns:a16="http://schemas.microsoft.com/office/drawing/2014/main" id="{2C305D42-5204-E96B-8BA7-56771AACD073}"/>
              </a:ext>
            </a:extLst>
          </p:cNvPr>
          <p:cNvSpPr/>
          <p:nvPr/>
        </p:nvSpPr>
        <p:spPr>
          <a:xfrm>
            <a:off x="7348073" y="3973047"/>
            <a:ext cx="1979053" cy="1429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Vector Embeddings</a:t>
            </a:r>
          </a:p>
          <a:p>
            <a:pPr marL="285750" indent="-285750">
              <a:buFont typeface="Arial" panose="020B0604020202020204" pitchFamily="34" charset="0"/>
              <a:buChar char="•"/>
            </a:pPr>
            <a:r>
              <a:rPr lang="en-US" sz="1400" dirty="0">
                <a:solidFill>
                  <a:schemeClr val="tx1"/>
                </a:solidFill>
              </a:rPr>
              <a:t>Creating a vector embeddings.</a:t>
            </a:r>
          </a:p>
          <a:p>
            <a:pPr marL="285750" indent="-285750">
              <a:buFont typeface="Arial" panose="020B0604020202020204" pitchFamily="34" charset="0"/>
              <a:buChar char="•"/>
            </a:pPr>
            <a:r>
              <a:rPr lang="en-US" sz="1400" dirty="0">
                <a:solidFill>
                  <a:schemeClr val="tx1"/>
                </a:solidFill>
              </a:rPr>
              <a:t>Altering the reviews table by registering the vector embedding </a:t>
            </a:r>
          </a:p>
        </p:txBody>
      </p:sp>
      <p:sp>
        <p:nvSpPr>
          <p:cNvPr id="53" name="TextBox 52">
            <a:extLst>
              <a:ext uri="{FF2B5EF4-FFF2-40B4-BE49-F238E27FC236}">
                <a16:creationId xmlns:a16="http://schemas.microsoft.com/office/drawing/2014/main" id="{17F0EA26-FCBA-DF83-45F9-5AC329DCB739}"/>
              </a:ext>
            </a:extLst>
          </p:cNvPr>
          <p:cNvSpPr txBox="1"/>
          <p:nvPr/>
        </p:nvSpPr>
        <p:spPr>
          <a:xfrm>
            <a:off x="8268763" y="3214904"/>
            <a:ext cx="1193742" cy="523220"/>
          </a:xfrm>
          <a:prstGeom prst="rect">
            <a:avLst/>
          </a:prstGeom>
          <a:noFill/>
        </p:spPr>
        <p:txBody>
          <a:bodyPr wrap="square" rtlCol="0">
            <a:spAutoFit/>
          </a:bodyPr>
          <a:lstStyle/>
          <a:p>
            <a:r>
              <a:rPr lang="en-US" sz="1400" b="1" dirty="0"/>
              <a:t>Embeddings to existing table</a:t>
            </a:r>
          </a:p>
        </p:txBody>
      </p:sp>
      <p:sp>
        <p:nvSpPr>
          <p:cNvPr id="66" name="Rectangle 65">
            <a:extLst>
              <a:ext uri="{FF2B5EF4-FFF2-40B4-BE49-F238E27FC236}">
                <a16:creationId xmlns:a16="http://schemas.microsoft.com/office/drawing/2014/main" id="{5F916F1D-2497-D926-059C-44ACD8344FE7}"/>
              </a:ext>
            </a:extLst>
          </p:cNvPr>
          <p:cNvSpPr/>
          <p:nvPr/>
        </p:nvSpPr>
        <p:spPr>
          <a:xfrm>
            <a:off x="4145718" y="3961056"/>
            <a:ext cx="1979053" cy="1429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Analysis</a:t>
            </a:r>
          </a:p>
          <a:p>
            <a:pPr marL="285750" indent="-285750">
              <a:buFont typeface="Arial" panose="020B0604020202020204" pitchFamily="34" charset="0"/>
              <a:buChar char="•"/>
            </a:pPr>
            <a:r>
              <a:rPr lang="en-US" sz="1200" dirty="0">
                <a:solidFill>
                  <a:schemeClr val="tx1"/>
                </a:solidFill>
              </a:rPr>
              <a:t>Doing some analysis based on the review text which is the most liked book.</a:t>
            </a:r>
          </a:p>
          <a:p>
            <a:pPr marL="285750" indent="-285750">
              <a:buFont typeface="Arial" panose="020B0604020202020204" pitchFamily="34" charset="0"/>
              <a:buChar char="•"/>
            </a:pPr>
            <a:r>
              <a:rPr lang="en-US" sz="1200" dirty="0">
                <a:solidFill>
                  <a:schemeClr val="tx1"/>
                </a:solidFill>
              </a:rPr>
              <a:t>And the books which are slow read</a:t>
            </a:r>
          </a:p>
          <a:p>
            <a:endParaRPr lang="en-US" sz="1400" dirty="0">
              <a:solidFill>
                <a:schemeClr val="tx1"/>
              </a:solidFill>
            </a:endParaRPr>
          </a:p>
        </p:txBody>
      </p:sp>
      <p:grpSp>
        <p:nvGrpSpPr>
          <p:cNvPr id="83" name="Group 82">
            <a:extLst>
              <a:ext uri="{FF2B5EF4-FFF2-40B4-BE49-F238E27FC236}">
                <a16:creationId xmlns:a16="http://schemas.microsoft.com/office/drawing/2014/main" id="{87E65504-7B8B-EF8B-7530-02A2E8CACBFF}"/>
              </a:ext>
            </a:extLst>
          </p:cNvPr>
          <p:cNvGrpSpPr/>
          <p:nvPr/>
        </p:nvGrpSpPr>
        <p:grpSpPr>
          <a:xfrm>
            <a:off x="1040210" y="1455399"/>
            <a:ext cx="8104961" cy="1504572"/>
            <a:chOff x="621647" y="1461839"/>
            <a:chExt cx="8104961" cy="1504572"/>
          </a:xfrm>
        </p:grpSpPr>
        <p:pic>
          <p:nvPicPr>
            <p:cNvPr id="8" name="Picture 7">
              <a:extLst>
                <a:ext uri="{FF2B5EF4-FFF2-40B4-BE49-F238E27FC236}">
                  <a16:creationId xmlns:a16="http://schemas.microsoft.com/office/drawing/2014/main" id="{1D61915A-DA27-167E-390B-F41FF498D8B6}"/>
                </a:ext>
              </a:extLst>
            </p:cNvPr>
            <p:cNvPicPr>
              <a:picLocks noChangeAspect="1"/>
            </p:cNvPicPr>
            <p:nvPr/>
          </p:nvPicPr>
          <p:blipFill>
            <a:blip r:embed="rId2"/>
            <a:stretch>
              <a:fillRect/>
            </a:stretch>
          </p:blipFill>
          <p:spPr>
            <a:xfrm>
              <a:off x="3169952" y="1773047"/>
              <a:ext cx="969022" cy="897242"/>
            </a:xfrm>
            <a:prstGeom prst="rect">
              <a:avLst/>
            </a:prstGeom>
          </p:spPr>
        </p:pic>
        <p:sp>
          <p:nvSpPr>
            <p:cNvPr id="9" name="TextBox 8">
              <a:extLst>
                <a:ext uri="{FF2B5EF4-FFF2-40B4-BE49-F238E27FC236}">
                  <a16:creationId xmlns:a16="http://schemas.microsoft.com/office/drawing/2014/main" id="{0633F5AE-8E39-F5FC-679B-1DF602DB2435}"/>
                </a:ext>
              </a:extLst>
            </p:cNvPr>
            <p:cNvSpPr txBox="1"/>
            <p:nvPr/>
          </p:nvSpPr>
          <p:spPr>
            <a:xfrm>
              <a:off x="3256741" y="2595608"/>
              <a:ext cx="790069" cy="307777"/>
            </a:xfrm>
            <a:prstGeom prst="rect">
              <a:avLst/>
            </a:prstGeom>
            <a:noFill/>
          </p:spPr>
          <p:txBody>
            <a:bodyPr wrap="square" rtlCol="0">
              <a:spAutoFit/>
            </a:bodyPr>
            <a:lstStyle/>
            <a:p>
              <a:r>
                <a:rPr lang="en-US" sz="1400" b="1" dirty="0"/>
                <a:t>Json file</a:t>
              </a:r>
            </a:p>
          </p:txBody>
        </p:sp>
        <p:sp>
          <p:nvSpPr>
            <p:cNvPr id="15" name="TextBox 14">
              <a:extLst>
                <a:ext uri="{FF2B5EF4-FFF2-40B4-BE49-F238E27FC236}">
                  <a16:creationId xmlns:a16="http://schemas.microsoft.com/office/drawing/2014/main" id="{EA275408-C5FD-6500-7643-6552B70D2788}"/>
                </a:ext>
              </a:extLst>
            </p:cNvPr>
            <p:cNvSpPr txBox="1"/>
            <p:nvPr/>
          </p:nvSpPr>
          <p:spPr>
            <a:xfrm>
              <a:off x="4070023" y="2184832"/>
              <a:ext cx="1193742" cy="523220"/>
            </a:xfrm>
            <a:prstGeom prst="rect">
              <a:avLst/>
            </a:prstGeom>
            <a:noFill/>
          </p:spPr>
          <p:txBody>
            <a:bodyPr wrap="square" rtlCol="0">
              <a:spAutoFit/>
            </a:bodyPr>
            <a:lstStyle/>
            <a:p>
              <a:r>
                <a:rPr lang="en-US" sz="1400" b="1" dirty="0"/>
                <a:t>Processing &amp; Normalization</a:t>
              </a:r>
            </a:p>
          </p:txBody>
        </p:sp>
        <p:sp>
          <p:nvSpPr>
            <p:cNvPr id="17" name="Cylinder 16">
              <a:extLst>
                <a:ext uri="{FF2B5EF4-FFF2-40B4-BE49-F238E27FC236}">
                  <a16:creationId xmlns:a16="http://schemas.microsoft.com/office/drawing/2014/main" id="{E5464A28-12E4-09E1-FFD2-4417F8E43F09}"/>
                </a:ext>
              </a:extLst>
            </p:cNvPr>
            <p:cNvSpPr/>
            <p:nvPr/>
          </p:nvSpPr>
          <p:spPr>
            <a:xfrm>
              <a:off x="5149005" y="1737723"/>
              <a:ext cx="792051" cy="846631"/>
            </a:xfrm>
            <a:prstGeom prst="ca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SQL DB</a:t>
              </a:r>
            </a:p>
          </p:txBody>
        </p:sp>
        <p:sp>
          <p:nvSpPr>
            <p:cNvPr id="27" name="Rectangle 26">
              <a:extLst>
                <a:ext uri="{FF2B5EF4-FFF2-40B4-BE49-F238E27FC236}">
                  <a16:creationId xmlns:a16="http://schemas.microsoft.com/office/drawing/2014/main" id="{DC69CFEC-3E0E-FB35-1064-EA98304CC8A4}"/>
                </a:ext>
              </a:extLst>
            </p:cNvPr>
            <p:cNvSpPr/>
            <p:nvPr/>
          </p:nvSpPr>
          <p:spPr>
            <a:xfrm>
              <a:off x="7111466" y="1461839"/>
              <a:ext cx="1615142" cy="1429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Filtering DB</a:t>
              </a:r>
            </a:p>
            <a:p>
              <a:pPr marL="285750" indent="-285750">
                <a:buFont typeface="Arial" panose="020B0604020202020204" pitchFamily="34" charset="0"/>
                <a:buChar char="•"/>
              </a:pPr>
              <a:r>
                <a:rPr lang="en-US" sz="1200" dirty="0">
                  <a:solidFill>
                    <a:schemeClr val="tx1"/>
                  </a:solidFill>
                </a:rPr>
                <a:t>Filtering based on helpfulness</a:t>
              </a:r>
            </a:p>
            <a:p>
              <a:pPr marL="285750" indent="-285750">
                <a:buFont typeface="Arial" panose="020B0604020202020204" pitchFamily="34" charset="0"/>
                <a:buChar char="•"/>
              </a:pPr>
              <a:r>
                <a:rPr lang="en-US" sz="1200" dirty="0">
                  <a:solidFill>
                    <a:schemeClr val="tx1"/>
                  </a:solidFill>
                </a:rPr>
                <a:t>Filtering based on frequency of items and users reviewed</a:t>
              </a:r>
            </a:p>
            <a:p>
              <a:pPr marL="285750" indent="-285750">
                <a:buFont typeface="Arial" panose="020B0604020202020204" pitchFamily="34" charset="0"/>
                <a:buChar char="•"/>
              </a:pPr>
              <a:endParaRPr lang="en-US" sz="1400" b="1" dirty="0">
                <a:solidFill>
                  <a:schemeClr val="tx1"/>
                </a:solidFill>
              </a:endParaRPr>
            </a:p>
          </p:txBody>
        </p:sp>
        <p:sp>
          <p:nvSpPr>
            <p:cNvPr id="45" name="TextBox 44">
              <a:extLst>
                <a:ext uri="{FF2B5EF4-FFF2-40B4-BE49-F238E27FC236}">
                  <a16:creationId xmlns:a16="http://schemas.microsoft.com/office/drawing/2014/main" id="{ED0B5CFC-BC5B-C222-60C7-79FF477BE13D}"/>
                </a:ext>
              </a:extLst>
            </p:cNvPr>
            <p:cNvSpPr txBox="1"/>
            <p:nvPr/>
          </p:nvSpPr>
          <p:spPr>
            <a:xfrm>
              <a:off x="5967098" y="2176616"/>
              <a:ext cx="1193742" cy="523220"/>
            </a:xfrm>
            <a:prstGeom prst="rect">
              <a:avLst/>
            </a:prstGeom>
            <a:noFill/>
          </p:spPr>
          <p:txBody>
            <a:bodyPr wrap="square" rtlCol="0">
              <a:spAutoFit/>
            </a:bodyPr>
            <a:lstStyle/>
            <a:p>
              <a:r>
                <a:rPr lang="en-US" sz="1400" b="1" dirty="0"/>
                <a:t>Exploratory Data Analysis</a:t>
              </a:r>
            </a:p>
          </p:txBody>
        </p:sp>
        <p:sp>
          <p:nvSpPr>
            <p:cNvPr id="46" name="Rectangle 45">
              <a:extLst>
                <a:ext uri="{FF2B5EF4-FFF2-40B4-BE49-F238E27FC236}">
                  <a16:creationId xmlns:a16="http://schemas.microsoft.com/office/drawing/2014/main" id="{7ABCC81A-8572-D148-EABC-229779F33D0B}"/>
                </a:ext>
              </a:extLst>
            </p:cNvPr>
            <p:cNvSpPr/>
            <p:nvPr/>
          </p:nvSpPr>
          <p:spPr>
            <a:xfrm>
              <a:off x="621647" y="1476925"/>
              <a:ext cx="1979053" cy="14894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Database hosting</a:t>
              </a:r>
            </a:p>
            <a:p>
              <a:pPr marL="285750" indent="-285750">
                <a:buFont typeface="Arial" panose="020B0604020202020204" pitchFamily="34" charset="0"/>
                <a:buChar char="•"/>
              </a:pPr>
              <a:r>
                <a:rPr lang="en-US" sz="1200" dirty="0">
                  <a:solidFill>
                    <a:schemeClr val="tx1"/>
                  </a:solidFill>
                </a:rPr>
                <a:t>We hosted  our database on Docker container</a:t>
              </a:r>
            </a:p>
            <a:p>
              <a:pPr marL="285750" indent="-285750">
                <a:buFont typeface="Arial" panose="020B0604020202020204" pitchFamily="34" charset="0"/>
                <a:buChar char="•"/>
              </a:pPr>
              <a:r>
                <a:rPr lang="en-US" sz="1200" dirty="0">
                  <a:solidFill>
                    <a:schemeClr val="tx1"/>
                  </a:solidFill>
                </a:rPr>
                <a:t>Pulling the pgvector image from docker hub which is an extension of Postgres.</a:t>
              </a:r>
            </a:p>
            <a:p>
              <a:pPr marL="285750" indent="-285750">
                <a:buFont typeface="Arial" panose="020B0604020202020204" pitchFamily="34" charset="0"/>
                <a:buChar char="•"/>
              </a:pPr>
              <a:endParaRPr lang="en-US" sz="1400" dirty="0">
                <a:solidFill>
                  <a:schemeClr val="tx1"/>
                </a:solidFill>
              </a:endParaRPr>
            </a:p>
          </p:txBody>
        </p:sp>
        <p:cxnSp>
          <p:nvCxnSpPr>
            <p:cNvPr id="74" name="Straight Arrow Connector 73">
              <a:extLst>
                <a:ext uri="{FF2B5EF4-FFF2-40B4-BE49-F238E27FC236}">
                  <a16:creationId xmlns:a16="http://schemas.microsoft.com/office/drawing/2014/main" id="{CB98692C-8605-8DFE-2B08-799E2A21C351}"/>
                </a:ext>
              </a:extLst>
            </p:cNvPr>
            <p:cNvCxnSpPr>
              <a:stCxn id="46" idx="3"/>
              <a:endCxn id="8" idx="1"/>
            </p:cNvCxnSpPr>
            <p:nvPr/>
          </p:nvCxnSpPr>
          <p:spPr>
            <a:xfrm>
              <a:off x="2600700" y="2221668"/>
              <a:ext cx="569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A5F2B6-A17E-9E9F-CC45-86515ACA90D9}"/>
                </a:ext>
              </a:extLst>
            </p:cNvPr>
            <p:cNvCxnSpPr>
              <a:cxnSpLocks/>
            </p:cNvCxnSpPr>
            <p:nvPr/>
          </p:nvCxnSpPr>
          <p:spPr>
            <a:xfrm>
              <a:off x="4095242" y="2176617"/>
              <a:ext cx="1040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1098854-0202-56AE-734D-CB1A1652471B}"/>
                </a:ext>
              </a:extLst>
            </p:cNvPr>
            <p:cNvCxnSpPr>
              <a:cxnSpLocks/>
            </p:cNvCxnSpPr>
            <p:nvPr/>
          </p:nvCxnSpPr>
          <p:spPr>
            <a:xfrm>
              <a:off x="5936944" y="2161038"/>
              <a:ext cx="1170410" cy="1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a:extLst>
              <a:ext uri="{FF2B5EF4-FFF2-40B4-BE49-F238E27FC236}">
                <a16:creationId xmlns:a16="http://schemas.microsoft.com/office/drawing/2014/main" id="{DCAB4246-993A-215B-3B1C-2BA1B6D93597}"/>
              </a:ext>
            </a:extLst>
          </p:cNvPr>
          <p:cNvCxnSpPr>
            <a:cxnSpLocks/>
            <a:stCxn id="27" idx="2"/>
            <a:endCxn id="50" idx="0"/>
          </p:cNvCxnSpPr>
          <p:nvPr/>
        </p:nvCxnSpPr>
        <p:spPr>
          <a:xfrm>
            <a:off x="8337600" y="2884954"/>
            <a:ext cx="0" cy="108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C011BCF-0D12-C4D4-A9F5-204D53A59216}"/>
              </a:ext>
            </a:extLst>
          </p:cNvPr>
          <p:cNvCxnSpPr>
            <a:stCxn id="50" idx="1"/>
            <a:endCxn id="66" idx="3"/>
          </p:cNvCxnSpPr>
          <p:nvPr/>
        </p:nvCxnSpPr>
        <p:spPr>
          <a:xfrm flipH="1" flipV="1">
            <a:off x="6124771" y="4675834"/>
            <a:ext cx="1223302" cy="1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3D5AF304-E830-C72A-E516-2888F80A4BC6}"/>
              </a:ext>
            </a:extLst>
          </p:cNvPr>
          <p:cNvSpPr/>
          <p:nvPr/>
        </p:nvSpPr>
        <p:spPr>
          <a:xfrm>
            <a:off x="1022500" y="3837009"/>
            <a:ext cx="1979053" cy="16776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Recommendation Engine</a:t>
            </a:r>
          </a:p>
          <a:p>
            <a:pPr marL="285750" indent="-285750">
              <a:buFont typeface="Arial" panose="020B0604020202020204" pitchFamily="34" charset="0"/>
              <a:buChar char="•"/>
            </a:pPr>
            <a:r>
              <a:rPr lang="en-US" sz="1200" dirty="0">
                <a:solidFill>
                  <a:schemeClr val="tx1"/>
                </a:solidFill>
              </a:rPr>
              <a:t>Recommendation query using the vector embedding to find the similar users.</a:t>
            </a:r>
          </a:p>
          <a:p>
            <a:pPr marL="285750" indent="-285750">
              <a:buFont typeface="Arial" panose="020B0604020202020204" pitchFamily="34" charset="0"/>
              <a:buChar char="•"/>
            </a:pPr>
            <a:r>
              <a:rPr lang="en-US" sz="1200" dirty="0">
                <a:solidFill>
                  <a:schemeClr val="tx1"/>
                </a:solidFill>
              </a:rPr>
              <a:t>Giving the recommendation of those books which similar users liked and user didn’t read</a:t>
            </a:r>
            <a:endParaRPr lang="en-US" sz="1400" dirty="0">
              <a:solidFill>
                <a:schemeClr val="tx1"/>
              </a:solidFill>
            </a:endParaRPr>
          </a:p>
        </p:txBody>
      </p:sp>
      <p:cxnSp>
        <p:nvCxnSpPr>
          <p:cNvPr id="94" name="Straight Arrow Connector 93">
            <a:extLst>
              <a:ext uri="{FF2B5EF4-FFF2-40B4-BE49-F238E27FC236}">
                <a16:creationId xmlns:a16="http://schemas.microsoft.com/office/drawing/2014/main" id="{9CB4B276-AF61-746D-62D9-F743B18975C7}"/>
              </a:ext>
            </a:extLst>
          </p:cNvPr>
          <p:cNvCxnSpPr>
            <a:stCxn id="66" idx="1"/>
            <a:endCxn id="92" idx="3"/>
          </p:cNvCxnSpPr>
          <p:nvPr/>
        </p:nvCxnSpPr>
        <p:spPr>
          <a:xfrm flipH="1" flipV="1">
            <a:off x="3001553" y="4675833"/>
            <a:ext cx="11441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47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185092" y="483017"/>
            <a:ext cx="5028566" cy="854439"/>
          </a:xfrm>
          <a:noFill/>
        </p:spPr>
        <p:txBody>
          <a:bodyPr>
            <a:noAutofit/>
          </a:bodyPr>
          <a:lstStyle/>
          <a:p>
            <a:r>
              <a:rPr lang="en-US" sz="3300" b="1" dirty="0"/>
              <a:t>DATASET DESCRIPTION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689548" y="1633928"/>
            <a:ext cx="6895475" cy="4107305"/>
          </a:xfrm>
          <a:noFill/>
        </p:spPr>
        <p:txBody>
          <a:bodyPr anchor="t"/>
          <a:lstStyle/>
          <a:p>
            <a:r>
              <a:rPr lang="en-US" sz="2000" b="0" dirty="0">
                <a:solidFill>
                  <a:schemeClr val="tx1"/>
                </a:solidFill>
              </a:rPr>
              <a:t>asin :- ID of the product, like B000FA64PK</a:t>
            </a:r>
          </a:p>
          <a:p>
            <a:r>
              <a:rPr lang="en-US" sz="2000" b="0" dirty="0">
                <a:solidFill>
                  <a:schemeClr val="tx1"/>
                </a:solidFill>
              </a:rPr>
              <a:t>overall :- rating of the product.</a:t>
            </a:r>
          </a:p>
          <a:p>
            <a:r>
              <a:rPr lang="en-US" sz="2000" b="0" dirty="0">
                <a:solidFill>
                  <a:schemeClr val="tx1"/>
                </a:solidFill>
              </a:rPr>
              <a:t>Review Text :- text of the review (heading).</a:t>
            </a:r>
          </a:p>
          <a:p>
            <a:r>
              <a:rPr lang="en-US" sz="2000" b="0" dirty="0">
                <a:solidFill>
                  <a:schemeClr val="tx1"/>
                </a:solidFill>
              </a:rPr>
              <a:t>Review Time :- time of the review (raw).</a:t>
            </a:r>
          </a:p>
          <a:p>
            <a:r>
              <a:rPr lang="en-US" sz="2000" b="0" dirty="0">
                <a:solidFill>
                  <a:schemeClr val="tx1"/>
                </a:solidFill>
              </a:rPr>
              <a:t>Reviewer ID :- ID of the reviewer, like A3SPTOKDG7WBLN</a:t>
            </a:r>
          </a:p>
          <a:p>
            <a:r>
              <a:rPr lang="en-US" sz="2000" b="0" dirty="0">
                <a:solidFill>
                  <a:schemeClr val="tx1"/>
                </a:solidFill>
              </a:rPr>
              <a:t>reviewerName :- name of the reviewer.</a:t>
            </a:r>
          </a:p>
          <a:p>
            <a:r>
              <a:rPr lang="en-US" sz="2000" b="0" dirty="0">
                <a:solidFill>
                  <a:schemeClr val="tx1"/>
                </a:solidFill>
              </a:rPr>
              <a:t>summary :- summary of the review (description).</a:t>
            </a:r>
          </a:p>
          <a:p>
            <a:r>
              <a:rPr lang="en-US" sz="2000" b="0" dirty="0">
                <a:solidFill>
                  <a:schemeClr val="tx1"/>
                </a:solidFill>
              </a:rPr>
              <a:t>Unix Review Time :- </a:t>
            </a:r>
            <a:r>
              <a:rPr lang="en-US" sz="2000" b="0" dirty="0" err="1">
                <a:solidFill>
                  <a:schemeClr val="tx1"/>
                </a:solidFill>
              </a:rPr>
              <a:t>unix</a:t>
            </a:r>
            <a:r>
              <a:rPr lang="en-US" sz="2000" b="0" dirty="0">
                <a:solidFill>
                  <a:schemeClr val="tx1"/>
                </a:solidFill>
              </a:rPr>
              <a:t> timestamp.</a:t>
            </a:r>
          </a:p>
          <a:p>
            <a:r>
              <a:rPr lang="en-US" sz="2000" b="0" dirty="0">
                <a:solidFill>
                  <a:schemeClr val="tx1"/>
                </a:solidFill>
              </a:rPr>
              <a:t>Helpful: - helpfulness rating of the review - example: [2,3].</a:t>
            </a:r>
          </a:p>
          <a:p>
            <a:endParaRPr lang="en-US" sz="2000" b="0" dirty="0">
              <a:solidFill>
                <a:schemeClr val="tx1"/>
              </a:solidFill>
            </a:endParaRP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22726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970117" y="185196"/>
            <a:ext cx="6930838" cy="879106"/>
          </a:xfrm>
          <a:noFill/>
        </p:spPr>
        <p:txBody>
          <a:bodyPr/>
          <a:lstStyle/>
          <a:p>
            <a:r>
              <a:rPr lang="en-US" dirty="0"/>
              <a:t>Database translation</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59252" y="1280160"/>
            <a:ext cx="6941703" cy="4297680"/>
          </a:xfrm>
          <a:noFill/>
        </p:spPr>
        <p:txBody>
          <a:bodyPr vert="horz" lIns="91440" tIns="45720" rIns="91440" bIns="45720" rtlCol="0" anchor="t">
            <a:normAutofit/>
          </a:bodyPr>
          <a:lstStyle/>
          <a:p>
            <a:pPr marL="0" indent="0">
              <a:buNone/>
            </a:pPr>
            <a:r>
              <a:rPr lang="en-US" sz="2400" b="1" dirty="0"/>
              <a:t>  JSON dictionary to SQL Database</a:t>
            </a:r>
          </a:p>
          <a:p>
            <a:pPr marL="0" indent="0">
              <a:buNone/>
            </a:pPr>
            <a:endParaRPr lang="en-US" sz="2400" b="1" dirty="0"/>
          </a:p>
          <a:p>
            <a:pPr marL="0" indent="0" algn="r">
              <a:buNone/>
            </a:pPr>
            <a:endParaRPr lang="en-US" sz="2400" b="1" dirty="0"/>
          </a:p>
          <a:p>
            <a:pPr marL="0" indent="0">
              <a:buNone/>
            </a:pPr>
            <a:endParaRPr lang="en-US" sz="2400" b="1" dirty="0"/>
          </a:p>
        </p:txBody>
      </p:sp>
      <p:pic>
        <p:nvPicPr>
          <p:cNvPr id="5" name="Picture 4">
            <a:extLst>
              <a:ext uri="{FF2B5EF4-FFF2-40B4-BE49-F238E27FC236}">
                <a16:creationId xmlns:a16="http://schemas.microsoft.com/office/drawing/2014/main" id="{884C7D04-F21B-A3A6-D282-8CAC920420C5}"/>
              </a:ext>
            </a:extLst>
          </p:cNvPr>
          <p:cNvPicPr>
            <a:picLocks noChangeAspect="1"/>
          </p:cNvPicPr>
          <p:nvPr/>
        </p:nvPicPr>
        <p:blipFill>
          <a:blip r:embed="rId4"/>
          <a:stretch>
            <a:fillRect/>
          </a:stretch>
        </p:blipFill>
        <p:spPr>
          <a:xfrm>
            <a:off x="3833497" y="3897589"/>
            <a:ext cx="4525701" cy="1680251"/>
          </a:xfrm>
          <a:prstGeom prst="rect">
            <a:avLst/>
          </a:prstGeom>
        </p:spPr>
      </p:pic>
      <p:pic>
        <p:nvPicPr>
          <p:cNvPr id="7" name="Picture 6">
            <a:extLst>
              <a:ext uri="{FF2B5EF4-FFF2-40B4-BE49-F238E27FC236}">
                <a16:creationId xmlns:a16="http://schemas.microsoft.com/office/drawing/2014/main" id="{E70D710F-2132-C83B-DF5A-4A3F84D02CC7}"/>
              </a:ext>
            </a:extLst>
          </p:cNvPr>
          <p:cNvPicPr>
            <a:picLocks noChangeAspect="1"/>
          </p:cNvPicPr>
          <p:nvPr/>
        </p:nvPicPr>
        <p:blipFill>
          <a:blip r:embed="rId5"/>
          <a:stretch>
            <a:fillRect/>
          </a:stretch>
        </p:blipFill>
        <p:spPr>
          <a:xfrm>
            <a:off x="3833497" y="1655294"/>
            <a:ext cx="4525006" cy="1867161"/>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970117" y="185196"/>
            <a:ext cx="6930838" cy="879106"/>
          </a:xfrm>
          <a:noFill/>
        </p:spPr>
        <p:txBody>
          <a:bodyPr/>
          <a:lstStyle/>
          <a:p>
            <a:r>
              <a:rPr lang="en-US" dirty="0"/>
              <a:t>Database translation</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59252" y="1280160"/>
            <a:ext cx="6941703" cy="4297680"/>
          </a:xfrm>
          <a:noFill/>
        </p:spPr>
        <p:txBody>
          <a:bodyPr vert="horz" lIns="91440" tIns="45720" rIns="91440" bIns="45720" rtlCol="0" anchor="t">
            <a:normAutofit/>
          </a:bodyPr>
          <a:lstStyle/>
          <a:p>
            <a:pPr marL="0" indent="0">
              <a:buNone/>
            </a:pPr>
            <a:r>
              <a:rPr lang="en-US" sz="2400" b="1" dirty="0"/>
              <a:t>  Sanitizing the input and inserting records</a:t>
            </a:r>
          </a:p>
          <a:p>
            <a:pPr marL="0" indent="0">
              <a:buNone/>
            </a:pPr>
            <a:endParaRPr lang="en-US" sz="2400" b="1" dirty="0"/>
          </a:p>
          <a:p>
            <a:pPr marL="0" indent="0" algn="r">
              <a:buNone/>
            </a:pPr>
            <a:endParaRPr lang="en-US" sz="2400" b="1" dirty="0"/>
          </a:p>
          <a:p>
            <a:pPr marL="0" indent="0">
              <a:buNone/>
            </a:pPr>
            <a:endParaRPr lang="en-US" sz="2400" b="1" dirty="0"/>
          </a:p>
        </p:txBody>
      </p:sp>
      <p:pic>
        <p:nvPicPr>
          <p:cNvPr id="6" name="Picture 5">
            <a:extLst>
              <a:ext uri="{FF2B5EF4-FFF2-40B4-BE49-F238E27FC236}">
                <a16:creationId xmlns:a16="http://schemas.microsoft.com/office/drawing/2014/main" id="{7B3CD38B-1301-3A74-1A4F-D39A01215FB6}"/>
              </a:ext>
            </a:extLst>
          </p:cNvPr>
          <p:cNvPicPr>
            <a:picLocks noChangeAspect="1"/>
          </p:cNvPicPr>
          <p:nvPr/>
        </p:nvPicPr>
        <p:blipFill>
          <a:blip r:embed="rId4"/>
          <a:stretch>
            <a:fillRect/>
          </a:stretch>
        </p:blipFill>
        <p:spPr>
          <a:xfrm>
            <a:off x="3627830" y="1841058"/>
            <a:ext cx="8394281" cy="1465965"/>
          </a:xfrm>
          <a:prstGeom prst="rect">
            <a:avLst/>
          </a:prstGeom>
        </p:spPr>
      </p:pic>
      <p:pic>
        <p:nvPicPr>
          <p:cNvPr id="9" name="Picture 8">
            <a:extLst>
              <a:ext uri="{FF2B5EF4-FFF2-40B4-BE49-F238E27FC236}">
                <a16:creationId xmlns:a16="http://schemas.microsoft.com/office/drawing/2014/main" id="{A1D68EB1-2DD6-54F2-09C1-2C5A49D19D2E}"/>
              </a:ext>
            </a:extLst>
          </p:cNvPr>
          <p:cNvPicPr>
            <a:picLocks noChangeAspect="1"/>
          </p:cNvPicPr>
          <p:nvPr/>
        </p:nvPicPr>
        <p:blipFill>
          <a:blip r:embed="rId5"/>
          <a:stretch>
            <a:fillRect/>
          </a:stretch>
        </p:blipFill>
        <p:spPr>
          <a:xfrm>
            <a:off x="3627831" y="3521456"/>
            <a:ext cx="8289350" cy="2257562"/>
          </a:xfrm>
          <a:prstGeom prst="rect">
            <a:avLst/>
          </a:prstGeom>
        </p:spPr>
      </p:pic>
    </p:spTree>
    <p:extLst>
      <p:ext uri="{BB962C8B-B14F-4D97-AF65-F5344CB8AC3E}">
        <p14:creationId xmlns:p14="http://schemas.microsoft.com/office/powerpoint/2010/main" val="390495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970117" y="185196"/>
            <a:ext cx="6930838" cy="879106"/>
          </a:xfrm>
          <a:noFill/>
        </p:spPr>
        <p:txBody>
          <a:bodyPr/>
          <a:lstStyle/>
          <a:p>
            <a:r>
              <a:rPr lang="en-US" dirty="0"/>
              <a:t>Database translation</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59252" y="1280160"/>
            <a:ext cx="6941703" cy="4297680"/>
          </a:xfrm>
          <a:noFill/>
        </p:spPr>
        <p:txBody>
          <a:bodyPr vert="horz" lIns="91440" tIns="45720" rIns="91440" bIns="45720" rtlCol="0" anchor="t">
            <a:normAutofit/>
          </a:bodyPr>
          <a:lstStyle/>
          <a:p>
            <a:pPr marL="0" indent="0">
              <a:buNone/>
            </a:pPr>
            <a:r>
              <a:rPr lang="en-US" sz="2400" b="1" dirty="0"/>
              <a:t>Normalization of Tables</a:t>
            </a:r>
          </a:p>
          <a:p>
            <a:pPr marL="0" indent="0">
              <a:buNone/>
            </a:pPr>
            <a:r>
              <a:rPr lang="en-US" sz="2400" b="1" dirty="0"/>
              <a:t>We divided the data into 2 tables :-</a:t>
            </a:r>
          </a:p>
          <a:p>
            <a:r>
              <a:rPr lang="en-US" sz="2400" b="1" dirty="0"/>
              <a:t>Table which only contains reviews</a:t>
            </a:r>
          </a:p>
          <a:p>
            <a:pPr marL="0" indent="0">
              <a:buNone/>
            </a:pPr>
            <a:endParaRPr lang="en-US" sz="2400" b="1" dirty="0"/>
          </a:p>
          <a:p>
            <a:pPr marL="0" indent="0" algn="r">
              <a:buNone/>
            </a:pPr>
            <a:endParaRPr lang="en-US" sz="2400" b="1" dirty="0"/>
          </a:p>
          <a:p>
            <a:r>
              <a:rPr lang="en-US" sz="2400" b="1" dirty="0"/>
              <a:t>Table which only contains reviewers</a:t>
            </a:r>
          </a:p>
          <a:p>
            <a:endParaRPr lang="en-US" sz="2400" b="1" dirty="0"/>
          </a:p>
          <a:p>
            <a:endParaRPr lang="en-US" sz="2400" b="1" dirty="0"/>
          </a:p>
        </p:txBody>
      </p:sp>
      <p:pic>
        <p:nvPicPr>
          <p:cNvPr id="5" name="Picture 4">
            <a:extLst>
              <a:ext uri="{FF2B5EF4-FFF2-40B4-BE49-F238E27FC236}">
                <a16:creationId xmlns:a16="http://schemas.microsoft.com/office/drawing/2014/main" id="{6EC2AA4F-6EF8-9AF1-853A-C97F09613FCE}"/>
              </a:ext>
            </a:extLst>
          </p:cNvPr>
          <p:cNvPicPr>
            <a:picLocks noChangeAspect="1"/>
          </p:cNvPicPr>
          <p:nvPr/>
        </p:nvPicPr>
        <p:blipFill>
          <a:blip r:embed="rId4"/>
          <a:stretch>
            <a:fillRect/>
          </a:stretch>
        </p:blipFill>
        <p:spPr>
          <a:xfrm>
            <a:off x="4183411" y="3204892"/>
            <a:ext cx="6599707" cy="1397653"/>
          </a:xfrm>
          <a:prstGeom prst="rect">
            <a:avLst/>
          </a:prstGeom>
        </p:spPr>
      </p:pic>
      <p:pic>
        <p:nvPicPr>
          <p:cNvPr id="8" name="Picture 7">
            <a:extLst>
              <a:ext uri="{FF2B5EF4-FFF2-40B4-BE49-F238E27FC236}">
                <a16:creationId xmlns:a16="http://schemas.microsoft.com/office/drawing/2014/main" id="{48A4EB95-737E-0D61-D03A-BE2C1607917B}"/>
              </a:ext>
            </a:extLst>
          </p:cNvPr>
          <p:cNvPicPr>
            <a:picLocks noChangeAspect="1"/>
          </p:cNvPicPr>
          <p:nvPr/>
        </p:nvPicPr>
        <p:blipFill>
          <a:blip r:embed="rId5"/>
          <a:stretch>
            <a:fillRect/>
          </a:stretch>
        </p:blipFill>
        <p:spPr>
          <a:xfrm>
            <a:off x="4130249" y="5124208"/>
            <a:ext cx="3705742" cy="1733792"/>
          </a:xfrm>
          <a:prstGeom prst="rect">
            <a:avLst/>
          </a:prstGeom>
        </p:spPr>
      </p:pic>
    </p:spTree>
    <p:extLst>
      <p:ext uri="{BB962C8B-B14F-4D97-AF65-F5344CB8AC3E}">
        <p14:creationId xmlns:p14="http://schemas.microsoft.com/office/powerpoint/2010/main" val="96585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7CF0-0ABA-BCD5-36E5-0BF5F09E1166}"/>
              </a:ext>
            </a:extLst>
          </p:cNvPr>
          <p:cNvSpPr>
            <a:spLocks noGrp="1"/>
          </p:cNvSpPr>
          <p:nvPr>
            <p:ph type="title"/>
          </p:nvPr>
        </p:nvSpPr>
        <p:spPr>
          <a:xfrm>
            <a:off x="5230906" y="533401"/>
            <a:ext cx="6427694" cy="1111254"/>
          </a:xfrm>
        </p:spPr>
        <p:txBody>
          <a:bodyPr vert="horz" lIns="91440" tIns="45720" rIns="91440" bIns="45720" rtlCol="0" anchor="ctr">
            <a:normAutofit/>
          </a:bodyPr>
          <a:lstStyle/>
          <a:p>
            <a:pPr algn="ctr"/>
            <a:r>
              <a:rPr lang="en-US" sz="3200" dirty="0"/>
              <a:t>Exploratory data analysis</a:t>
            </a:r>
          </a:p>
        </p:txBody>
      </p:sp>
      <p:sp>
        <p:nvSpPr>
          <p:cNvPr id="4" name="Content Placeholder 3">
            <a:extLst>
              <a:ext uri="{FF2B5EF4-FFF2-40B4-BE49-F238E27FC236}">
                <a16:creationId xmlns:a16="http://schemas.microsoft.com/office/drawing/2014/main" id="{1C5F3223-7469-E585-68AD-7E7B6FDE0B71}"/>
              </a:ext>
            </a:extLst>
          </p:cNvPr>
          <p:cNvSpPr>
            <a:spLocks noGrp="1"/>
          </p:cNvSpPr>
          <p:nvPr>
            <p:ph sz="half" idx="2"/>
          </p:nvPr>
        </p:nvSpPr>
        <p:spPr>
          <a:xfrm>
            <a:off x="5049839" y="1754841"/>
            <a:ext cx="6481170" cy="4569758"/>
          </a:xfrm>
        </p:spPr>
        <p:txBody>
          <a:bodyPr vert="horz" lIns="91440" tIns="45720" rIns="91440" bIns="45720" rtlCol="0" anchor="ctr">
            <a:normAutofit/>
          </a:bodyPr>
          <a:lstStyle/>
          <a:p>
            <a:r>
              <a:rPr lang="en-US" sz="2800" dirty="0"/>
              <a:t>Filtering the rows based on helpfulness</a:t>
            </a:r>
          </a:p>
          <a:p>
            <a:endParaRPr lang="en-US" sz="3200" dirty="0"/>
          </a:p>
          <a:p>
            <a:endParaRPr lang="en-US" sz="3200" dirty="0"/>
          </a:p>
          <a:p>
            <a:endParaRPr lang="en-US" sz="2800" dirty="0"/>
          </a:p>
          <a:p>
            <a:r>
              <a:rPr lang="en-US" sz="2800" dirty="0"/>
              <a:t>Query to get the frequency of product count</a:t>
            </a:r>
          </a:p>
          <a:p>
            <a:endParaRPr lang="en-US" sz="3200" dirty="0"/>
          </a:p>
          <a:p>
            <a:endParaRPr lang="en-US" sz="3200" dirty="0"/>
          </a:p>
        </p:txBody>
      </p:sp>
      <p:pic>
        <p:nvPicPr>
          <p:cNvPr id="6" name="Picture 5" descr="A close-up of a red background&#10;&#10;Description automatically generated">
            <a:extLst>
              <a:ext uri="{FF2B5EF4-FFF2-40B4-BE49-F238E27FC236}">
                <a16:creationId xmlns:a16="http://schemas.microsoft.com/office/drawing/2014/main" id="{9261FBEE-A8E3-4937-9ECB-324CA89072E9}"/>
              </a:ext>
            </a:extLst>
          </p:cNvPr>
          <p:cNvPicPr>
            <a:picLocks noChangeAspect="1"/>
          </p:cNvPicPr>
          <p:nvPr/>
        </p:nvPicPr>
        <p:blipFill rotWithShape="1">
          <a:blip r:embed="rId2"/>
          <a:srcRect l="51033"/>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28" name="Straight Connector 2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A1A3E48-8163-AD25-6F1F-7FD670E440DC}"/>
              </a:ext>
            </a:extLst>
          </p:cNvPr>
          <p:cNvPicPr>
            <a:picLocks noChangeAspect="1"/>
          </p:cNvPicPr>
          <p:nvPr/>
        </p:nvPicPr>
        <p:blipFill>
          <a:blip r:embed="rId3"/>
          <a:stretch>
            <a:fillRect/>
          </a:stretch>
        </p:blipFill>
        <p:spPr>
          <a:xfrm>
            <a:off x="5031211" y="2393816"/>
            <a:ext cx="5569276" cy="1830401"/>
          </a:xfrm>
          <a:prstGeom prst="rect">
            <a:avLst/>
          </a:prstGeom>
        </p:spPr>
      </p:pic>
      <p:pic>
        <p:nvPicPr>
          <p:cNvPr id="9" name="Picture 8">
            <a:extLst>
              <a:ext uri="{FF2B5EF4-FFF2-40B4-BE49-F238E27FC236}">
                <a16:creationId xmlns:a16="http://schemas.microsoft.com/office/drawing/2014/main" id="{2E031E48-083F-FC79-D5D1-A1D5A49083C5}"/>
              </a:ext>
            </a:extLst>
          </p:cNvPr>
          <p:cNvPicPr>
            <a:picLocks noChangeAspect="1"/>
          </p:cNvPicPr>
          <p:nvPr/>
        </p:nvPicPr>
        <p:blipFill>
          <a:blip r:embed="rId4"/>
          <a:stretch>
            <a:fillRect/>
          </a:stretch>
        </p:blipFill>
        <p:spPr>
          <a:xfrm>
            <a:off x="5031211" y="5119481"/>
            <a:ext cx="5096586" cy="981212"/>
          </a:xfrm>
          <a:prstGeom prst="rect">
            <a:avLst/>
          </a:prstGeom>
        </p:spPr>
      </p:pic>
    </p:spTree>
    <p:extLst>
      <p:ext uri="{BB962C8B-B14F-4D97-AF65-F5344CB8AC3E}">
        <p14:creationId xmlns:p14="http://schemas.microsoft.com/office/powerpoint/2010/main" val="229454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7CF0-0ABA-BCD5-36E5-0BF5F09E1166}"/>
              </a:ext>
            </a:extLst>
          </p:cNvPr>
          <p:cNvSpPr>
            <a:spLocks noGrp="1"/>
          </p:cNvSpPr>
          <p:nvPr>
            <p:ph type="title"/>
          </p:nvPr>
        </p:nvSpPr>
        <p:spPr>
          <a:xfrm>
            <a:off x="5230906" y="533401"/>
            <a:ext cx="6427694" cy="1111254"/>
          </a:xfrm>
        </p:spPr>
        <p:txBody>
          <a:bodyPr vert="horz" lIns="91440" tIns="45720" rIns="91440" bIns="45720" rtlCol="0" anchor="ctr">
            <a:normAutofit/>
          </a:bodyPr>
          <a:lstStyle/>
          <a:p>
            <a:pPr algn="ctr"/>
            <a:r>
              <a:rPr lang="en-US" sz="3200" dirty="0"/>
              <a:t>Exploratory data analysis</a:t>
            </a:r>
          </a:p>
        </p:txBody>
      </p:sp>
      <p:pic>
        <p:nvPicPr>
          <p:cNvPr id="5" name="Content Placeholder 4">
            <a:extLst>
              <a:ext uri="{FF2B5EF4-FFF2-40B4-BE49-F238E27FC236}">
                <a16:creationId xmlns:a16="http://schemas.microsoft.com/office/drawing/2014/main" id="{E67D83E1-6B63-22B1-851E-C640B2C900D5}"/>
              </a:ext>
            </a:extLst>
          </p:cNvPr>
          <p:cNvPicPr>
            <a:picLocks noGrp="1" noChangeAspect="1"/>
          </p:cNvPicPr>
          <p:nvPr>
            <p:ph sz="half" idx="2"/>
          </p:nvPr>
        </p:nvPicPr>
        <p:blipFill>
          <a:blip r:embed="rId2"/>
          <a:stretch>
            <a:fillRect/>
          </a:stretch>
        </p:blipFill>
        <p:spPr>
          <a:xfrm>
            <a:off x="5155934" y="1624661"/>
            <a:ext cx="5772956" cy="4124901"/>
          </a:xfrm>
        </p:spPr>
      </p:pic>
      <p:pic>
        <p:nvPicPr>
          <p:cNvPr id="6" name="Picture 5" descr="A close-up of a red background&#10;&#10;Description automatically generated">
            <a:extLst>
              <a:ext uri="{FF2B5EF4-FFF2-40B4-BE49-F238E27FC236}">
                <a16:creationId xmlns:a16="http://schemas.microsoft.com/office/drawing/2014/main" id="{9261FBEE-A8E3-4937-9ECB-324CA89072E9}"/>
              </a:ext>
            </a:extLst>
          </p:cNvPr>
          <p:cNvPicPr>
            <a:picLocks noChangeAspect="1"/>
          </p:cNvPicPr>
          <p:nvPr/>
        </p:nvPicPr>
        <p:blipFill rotWithShape="1">
          <a:blip r:embed="rId3"/>
          <a:srcRect l="51033"/>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28" name="Straight Connector 2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90075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{739CF8C2-5860-44EB-BB46-FD5AA88E0EDF}tf22797433_win32</Template>
  <TotalTime>446</TotalTime>
  <Words>472</Words>
  <Application>Microsoft Office PowerPoint</Application>
  <PresentationFormat>Widescreen</PresentationFormat>
  <Paragraphs>90</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Berlin Sans FB</vt:lpstr>
      <vt:lpstr>Calibri</vt:lpstr>
      <vt:lpstr>Univers Condensed Light</vt:lpstr>
      <vt:lpstr>Walbaum Display Light</vt:lpstr>
      <vt:lpstr>AngleLinesVTI</vt:lpstr>
      <vt:lpstr>  Review-2-rec</vt:lpstr>
      <vt:lpstr>introduction</vt:lpstr>
      <vt:lpstr>Process Diagram</vt:lpstr>
      <vt:lpstr>DATASET DESCRIPTION</vt:lpstr>
      <vt:lpstr>Database translation</vt:lpstr>
      <vt:lpstr>Database translation</vt:lpstr>
      <vt:lpstr>Database translation</vt:lpstr>
      <vt:lpstr>Exploratory data analysis</vt:lpstr>
      <vt:lpstr>Exploratory data analysis</vt:lpstr>
      <vt:lpstr>Exploratory data analysis</vt:lpstr>
      <vt:lpstr>Exploratory data analysis</vt:lpstr>
      <vt:lpstr>Embeddings</vt:lpstr>
      <vt:lpstr>Embeddings</vt:lpstr>
      <vt:lpstr>Embeddings</vt:lpstr>
      <vt:lpstr>Leveraging Embeddings</vt:lpstr>
      <vt:lpstr>Recommendation Engine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Review-2-rec</dc:title>
  <dc:creator>Shrishail Terni</dc:creator>
  <cp:lastModifiedBy>Manikanta Allanki</cp:lastModifiedBy>
  <cp:revision>5</cp:revision>
  <dcterms:created xsi:type="dcterms:W3CDTF">2024-04-28T21:17:56Z</dcterms:created>
  <dcterms:modified xsi:type="dcterms:W3CDTF">2024-04-29T21:56:04Z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