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0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0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  <p15:guide id="4294967295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31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  <p15:guide id="4294967295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  <p15:guide id="4294967295" pos="2124">
          <p15:clr>
            <a:srgbClr val="F26B43"/>
          </p15:clr>
        </p15:guide>
        <p15:guide id="4294967295" pos="36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ridia.ulb.ac.be/~mdorigo/ACO/AC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68218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733550" algn="l">
              <a:lnSpc>
                <a:spcPct val="100000"/>
              </a:lnSpc>
              <a:spcBef>
                <a:spcPts val="215"/>
              </a:spcBef>
            </a:pPr>
            <a:r>
              <a:rPr spc="-114" dirty="0"/>
              <a:t>Ant </a:t>
            </a:r>
            <a:r>
              <a:rPr spc="-25" dirty="0"/>
              <a:t>System </a:t>
            </a:r>
            <a:r>
              <a:rPr spc="-70" dirty="0"/>
              <a:t>(AS) </a:t>
            </a:r>
            <a:r>
              <a:rPr spc="-140" dirty="0"/>
              <a:t>for</a:t>
            </a:r>
            <a:r>
              <a:rPr spc="180" dirty="0"/>
              <a:t> </a:t>
            </a:r>
            <a:r>
              <a:rPr spc="-30" dirty="0"/>
              <a:t>TSP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533400" y="942547"/>
            <a:ext cx="4686299" cy="5655156"/>
          </a:xfrm>
          <a:prstGeom prst="rect">
            <a:avLst/>
          </a:prstGeom>
        </p:spPr>
        <p:txBody>
          <a:bodyPr vert="horz" wrap="square" lIns="0" tIns="1865248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SzPct val="95454"/>
              <a:buFont typeface="Symbol"/>
              <a:buChar char=""/>
              <a:tabLst>
                <a:tab pos="756920" algn="l"/>
              </a:tabLst>
            </a:pPr>
            <a:r>
              <a:rPr sz="2200" i="1" spc="70" dirty="0">
                <a:latin typeface="Times New Roman"/>
                <a:cs typeface="Times New Roman"/>
              </a:rPr>
              <a:t>m </a:t>
            </a:r>
            <a:r>
              <a:rPr sz="2100" b="0" spc="-75" dirty="0">
                <a:latin typeface="Times New Roman"/>
                <a:cs typeface="Times New Roman"/>
              </a:rPr>
              <a:t>is </a:t>
            </a:r>
            <a:r>
              <a:rPr sz="2100" b="0" dirty="0">
                <a:latin typeface="Times New Roman"/>
                <a:cs typeface="Times New Roman"/>
              </a:rPr>
              <a:t>the </a:t>
            </a:r>
            <a:r>
              <a:rPr sz="2100" b="0" spc="-5" dirty="0">
                <a:latin typeface="Times New Roman"/>
                <a:cs typeface="Times New Roman"/>
              </a:rPr>
              <a:t>number </a:t>
            </a:r>
            <a:r>
              <a:rPr sz="2100" b="0" dirty="0">
                <a:latin typeface="Times New Roman"/>
                <a:cs typeface="Times New Roman"/>
              </a:rPr>
              <a:t>of</a:t>
            </a:r>
            <a:r>
              <a:rPr sz="2100" b="0" spc="-215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Times New Roman"/>
                <a:cs typeface="Times New Roman"/>
              </a:rPr>
              <a:t>ants</a:t>
            </a:r>
            <a:endParaRPr sz="21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405"/>
              </a:spcBef>
              <a:buSzPct val="95454"/>
              <a:buFont typeface="Symbol"/>
              <a:buChar char=""/>
              <a:tabLst>
                <a:tab pos="756920" algn="l"/>
              </a:tabLst>
            </a:pPr>
            <a:r>
              <a:rPr sz="2200" i="1" dirty="0">
                <a:latin typeface="Symbol"/>
                <a:cs typeface="Symbol"/>
              </a:rPr>
              <a:t></a:t>
            </a:r>
            <a:r>
              <a:rPr sz="2175" i="1" baseline="-19157" dirty="0">
                <a:latin typeface="Times New Roman"/>
                <a:cs typeface="Times New Roman"/>
              </a:rPr>
              <a:t>ij</a:t>
            </a:r>
            <a:r>
              <a:rPr sz="2100" dirty="0"/>
              <a:t>(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100" dirty="0"/>
              <a:t>) </a:t>
            </a:r>
            <a:r>
              <a:rPr sz="2100" b="0" spc="-75" dirty="0">
                <a:latin typeface="Times New Roman"/>
                <a:cs typeface="Times New Roman"/>
              </a:rPr>
              <a:t>is </a:t>
            </a:r>
            <a:r>
              <a:rPr sz="2100" b="0" dirty="0">
                <a:latin typeface="Times New Roman"/>
                <a:cs typeface="Times New Roman"/>
              </a:rPr>
              <a:t>the </a:t>
            </a:r>
            <a:r>
              <a:rPr sz="2100" b="0" spc="-45" dirty="0">
                <a:latin typeface="Times New Roman"/>
                <a:cs typeface="Times New Roman"/>
              </a:rPr>
              <a:t>intensity </a:t>
            </a:r>
            <a:r>
              <a:rPr sz="2100" b="0" dirty="0">
                <a:latin typeface="Times New Roman"/>
                <a:cs typeface="Times New Roman"/>
              </a:rPr>
              <a:t>of pheromone </a:t>
            </a:r>
            <a:r>
              <a:rPr sz="2100" b="0" spc="25" dirty="0">
                <a:latin typeface="Times New Roman"/>
                <a:cs typeface="Times New Roman"/>
              </a:rPr>
              <a:t>on </a:t>
            </a:r>
            <a:r>
              <a:rPr sz="2100" b="0" dirty="0">
                <a:latin typeface="Times New Roman"/>
                <a:cs typeface="Times New Roman"/>
              </a:rPr>
              <a:t>the </a:t>
            </a:r>
            <a:r>
              <a:rPr sz="2100" b="0" spc="-65" dirty="0">
                <a:latin typeface="Times New Roman"/>
                <a:cs typeface="Times New Roman"/>
              </a:rPr>
              <a:t>link </a:t>
            </a:r>
            <a:r>
              <a:rPr sz="2100" b="0" spc="-85" dirty="0">
                <a:latin typeface="Times New Roman"/>
                <a:cs typeface="Times New Roman"/>
              </a:rPr>
              <a:t>(</a:t>
            </a:r>
            <a:r>
              <a:rPr sz="2100" b="0" i="1" spc="-85" dirty="0">
                <a:latin typeface="Times New Roman"/>
                <a:cs typeface="Times New Roman"/>
              </a:rPr>
              <a:t>i</a:t>
            </a:r>
            <a:r>
              <a:rPr sz="2100" b="0" spc="-85" dirty="0">
                <a:latin typeface="Times New Roman"/>
                <a:cs typeface="Times New Roman"/>
              </a:rPr>
              <a:t>, </a:t>
            </a:r>
            <a:r>
              <a:rPr sz="2100" b="0" i="1" spc="-120" dirty="0">
                <a:latin typeface="Times New Roman"/>
                <a:cs typeface="Times New Roman"/>
              </a:rPr>
              <a:t>j</a:t>
            </a:r>
            <a:r>
              <a:rPr sz="2100" b="0" spc="-120" dirty="0">
                <a:latin typeface="Times New Roman"/>
                <a:cs typeface="Times New Roman"/>
              </a:rPr>
              <a:t>) </a:t>
            </a:r>
            <a:r>
              <a:rPr sz="2100" b="0" spc="-40" dirty="0">
                <a:latin typeface="Times New Roman"/>
                <a:cs typeface="Times New Roman"/>
              </a:rPr>
              <a:t>in </a:t>
            </a:r>
            <a:r>
              <a:rPr sz="2100" b="0" spc="-30" dirty="0">
                <a:latin typeface="Times New Roman"/>
                <a:cs typeface="Times New Roman"/>
              </a:rPr>
              <a:t>time</a:t>
            </a:r>
            <a:r>
              <a:rPr sz="2100" b="0" spc="190" dirty="0">
                <a:latin typeface="Times New Roman"/>
                <a:cs typeface="Times New Roman"/>
              </a:rPr>
              <a:t> </a:t>
            </a:r>
            <a:r>
              <a:rPr sz="2100" b="0" i="1" spc="-60" dirty="0">
                <a:latin typeface="Times New Roman"/>
                <a:cs typeface="Times New Roman"/>
              </a:rPr>
              <a:t>t</a:t>
            </a:r>
            <a:endParaRPr sz="21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100" b="0" spc="5" dirty="0">
                <a:latin typeface="Symbol"/>
                <a:cs typeface="Symbol"/>
              </a:rPr>
              <a:t></a:t>
            </a:r>
            <a:endParaRPr sz="2100" dirty="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100" b="0" spc="5" dirty="0">
                <a:latin typeface="Symbol"/>
                <a:cs typeface="Symbol"/>
              </a:rPr>
              <a:t></a:t>
            </a:r>
            <a:endParaRPr sz="2100" dirty="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100" b="0" spc="5" dirty="0">
                <a:latin typeface="Symbol"/>
                <a:cs typeface="Symbol"/>
              </a:rPr>
              <a:t>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53795"/>
            <a:ext cx="727900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63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100" b="1" spc="-35" dirty="0">
                <a:latin typeface="Times New Roman"/>
                <a:cs typeface="Times New Roman"/>
              </a:rPr>
              <a:t>Problem: </a:t>
            </a:r>
            <a:r>
              <a:rPr sz="2100" spc="-20" dirty="0">
                <a:latin typeface="Times New Roman"/>
                <a:cs typeface="Times New Roman"/>
              </a:rPr>
              <a:t>Given </a:t>
            </a:r>
            <a:r>
              <a:rPr sz="2200" b="1" i="1" spc="-60" dirty="0">
                <a:latin typeface="Times New Roman"/>
                <a:cs typeface="Times New Roman"/>
              </a:rPr>
              <a:t>n </a:t>
            </a:r>
            <a:r>
              <a:rPr sz="2100" spc="-55" dirty="0">
                <a:latin typeface="Times New Roman"/>
                <a:cs typeface="Times New Roman"/>
              </a:rPr>
              <a:t>cities,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70" dirty="0">
                <a:latin typeface="Times New Roman"/>
                <a:cs typeface="Times New Roman"/>
              </a:rPr>
              <a:t>goal </a:t>
            </a:r>
            <a:r>
              <a:rPr sz="2100" spc="-75" dirty="0">
                <a:latin typeface="Times New Roman"/>
                <a:cs typeface="Times New Roman"/>
              </a:rPr>
              <a:t>is </a:t>
            </a:r>
            <a:r>
              <a:rPr sz="2100" spc="30" dirty="0">
                <a:latin typeface="Times New Roman"/>
                <a:cs typeface="Times New Roman"/>
              </a:rPr>
              <a:t>to </a:t>
            </a:r>
            <a:r>
              <a:rPr sz="2100" spc="-25" dirty="0">
                <a:latin typeface="Times New Roman"/>
                <a:cs typeface="Times New Roman"/>
              </a:rPr>
              <a:t>find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shortest </a:t>
            </a:r>
            <a:r>
              <a:rPr sz="2100" dirty="0">
                <a:latin typeface="Times New Roman"/>
                <a:cs typeface="Times New Roman"/>
              </a:rPr>
              <a:t>path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going</a:t>
            </a:r>
            <a:endParaRPr sz="2100">
              <a:latin typeface="Times New Roman"/>
              <a:cs typeface="Times New Roman"/>
            </a:endParaRPr>
          </a:p>
          <a:p>
            <a:pPr marL="356870">
              <a:lnSpc>
                <a:spcPts val="2510"/>
              </a:lnSpc>
            </a:pPr>
            <a:r>
              <a:rPr sz="2100" spc="-5" dirty="0">
                <a:latin typeface="Times New Roman"/>
                <a:cs typeface="Times New Roman"/>
              </a:rPr>
              <a:t>through </a:t>
            </a:r>
            <a:r>
              <a:rPr sz="2100" spc="-95" dirty="0">
                <a:latin typeface="Times New Roman"/>
                <a:cs typeface="Times New Roman"/>
              </a:rPr>
              <a:t>all </a:t>
            </a:r>
            <a:r>
              <a:rPr sz="2100" spc="-55" dirty="0">
                <a:latin typeface="Times New Roman"/>
                <a:cs typeface="Times New Roman"/>
              </a:rPr>
              <a:t>cities </a:t>
            </a:r>
            <a:r>
              <a:rPr sz="2100" spc="-15" dirty="0">
                <a:latin typeface="Times New Roman"/>
                <a:cs typeface="Times New Roman"/>
              </a:rPr>
              <a:t>and </a:t>
            </a:r>
            <a:r>
              <a:rPr sz="2100" spc="-60" dirty="0">
                <a:latin typeface="Times New Roman"/>
                <a:cs typeface="Times New Roman"/>
              </a:rPr>
              <a:t>visiting </a:t>
            </a:r>
            <a:r>
              <a:rPr sz="2100" spc="-35" dirty="0">
                <a:latin typeface="Times New Roman"/>
                <a:cs typeface="Times New Roman"/>
              </a:rPr>
              <a:t>each </a:t>
            </a:r>
            <a:r>
              <a:rPr sz="2100" spc="-70" dirty="0">
                <a:latin typeface="Times New Roman"/>
                <a:cs typeface="Times New Roman"/>
              </a:rPr>
              <a:t>exactly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once.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870836"/>
            <a:ext cx="297370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Symbol"/>
              <a:buChar char=""/>
              <a:tabLst>
                <a:tab pos="299720" algn="l"/>
              </a:tabLst>
            </a:pPr>
            <a:r>
              <a:rPr sz="2100" spc="-30" dirty="0">
                <a:latin typeface="Times New Roman"/>
                <a:cs typeface="Times New Roman"/>
              </a:rPr>
              <a:t>Consider </a:t>
            </a:r>
            <a:r>
              <a:rPr sz="2100" spc="-25" dirty="0">
                <a:latin typeface="Times New Roman"/>
                <a:cs typeface="Times New Roman"/>
              </a:rPr>
              <a:t>complete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graph.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100" spc="5" dirty="0">
                <a:latin typeface="Symbol"/>
                <a:cs typeface="Symbol"/>
              </a:rPr>
              <a:t>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905" y="2260853"/>
            <a:ext cx="26860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i="1" spc="104" baseline="12626" dirty="0">
                <a:latin typeface="Times New Roman"/>
                <a:cs typeface="Times New Roman"/>
              </a:rPr>
              <a:t>d</a:t>
            </a:r>
            <a:r>
              <a:rPr sz="1450" b="1" i="1" spc="-40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5191" y="2209165"/>
            <a:ext cx="414591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75" dirty="0">
                <a:latin typeface="Times New Roman"/>
                <a:cs typeface="Times New Roman"/>
              </a:rPr>
              <a:t>is </a:t>
            </a:r>
            <a:r>
              <a:rPr sz="2100" spc="-30" dirty="0">
                <a:latin typeface="Times New Roman"/>
                <a:cs typeface="Times New Roman"/>
              </a:rPr>
              <a:t>Euclidean </a:t>
            </a:r>
            <a:r>
              <a:rPr sz="2100" spc="-35" dirty="0">
                <a:latin typeface="Times New Roman"/>
                <a:cs typeface="Times New Roman"/>
              </a:rPr>
              <a:t>distance </a:t>
            </a:r>
            <a:r>
              <a:rPr sz="2100" spc="-5" dirty="0">
                <a:latin typeface="Times New Roman"/>
                <a:cs typeface="Times New Roman"/>
              </a:rPr>
              <a:t>from </a:t>
            </a:r>
            <a:r>
              <a:rPr sz="2100" spc="-75" dirty="0">
                <a:latin typeface="Times New Roman"/>
                <a:cs typeface="Times New Roman"/>
              </a:rPr>
              <a:t>city </a:t>
            </a:r>
            <a:r>
              <a:rPr sz="2100" i="1" spc="-100" dirty="0">
                <a:latin typeface="Times New Roman"/>
                <a:cs typeface="Times New Roman"/>
              </a:rPr>
              <a:t>i </a:t>
            </a:r>
            <a:r>
              <a:rPr sz="2100" spc="30" dirty="0">
                <a:latin typeface="Times New Roman"/>
                <a:cs typeface="Times New Roman"/>
              </a:rPr>
              <a:t>to </a:t>
            </a:r>
            <a:r>
              <a:rPr sz="2100" spc="-75" dirty="0">
                <a:latin typeface="Times New Roman"/>
                <a:cs typeface="Times New Roman"/>
              </a:rPr>
              <a:t>city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spc="-145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2590543"/>
            <a:ext cx="153606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100" b="1" spc="15" dirty="0">
                <a:latin typeface="Times New Roman"/>
                <a:cs typeface="Times New Roman"/>
              </a:rPr>
              <a:t>Definition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905" y="3864609"/>
            <a:ext cx="28448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i="1" spc="-52" baseline="12626" dirty="0">
                <a:latin typeface="Symbol"/>
                <a:cs typeface="Symbol"/>
              </a:rPr>
              <a:t></a:t>
            </a:r>
            <a:r>
              <a:rPr sz="1450" b="1" i="1" spc="-40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7382" y="3800602"/>
            <a:ext cx="545528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80" dirty="0">
                <a:latin typeface="Times New Roman"/>
                <a:cs typeface="Times New Roman"/>
              </a:rPr>
              <a:t>is </a:t>
            </a:r>
            <a:r>
              <a:rPr sz="2100" spc="-75" dirty="0">
                <a:latin typeface="Times New Roman"/>
                <a:cs typeface="Times New Roman"/>
              </a:rPr>
              <a:t>visibility </a:t>
            </a:r>
            <a:r>
              <a:rPr sz="2100" spc="-40" dirty="0">
                <a:latin typeface="Times New Roman"/>
                <a:cs typeface="Times New Roman"/>
              </a:rPr>
              <a:t>(heuristic </a:t>
            </a:r>
            <a:r>
              <a:rPr sz="2100" spc="-25" dirty="0">
                <a:latin typeface="Times New Roman"/>
                <a:cs typeface="Times New Roman"/>
              </a:rPr>
              <a:t>information) </a:t>
            </a:r>
            <a:r>
              <a:rPr sz="2100" spc="-35" dirty="0">
                <a:latin typeface="Times New Roman"/>
                <a:cs typeface="Times New Roman"/>
              </a:rPr>
              <a:t>expressed </a:t>
            </a:r>
            <a:r>
              <a:rPr sz="2100" spc="-75" dirty="0">
                <a:latin typeface="Times New Roman"/>
                <a:cs typeface="Times New Roman"/>
              </a:rPr>
              <a:t>by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1/</a:t>
            </a:r>
            <a:r>
              <a:rPr sz="2200" b="1" i="1" spc="80" dirty="0">
                <a:latin typeface="Times New Roman"/>
                <a:cs typeface="Times New Roman"/>
              </a:rPr>
              <a:t>d</a:t>
            </a:r>
            <a:r>
              <a:rPr sz="2175" b="1" i="1" spc="120" baseline="-19157" dirty="0">
                <a:latin typeface="Times New Roman"/>
                <a:cs typeface="Times New Roman"/>
              </a:rPr>
              <a:t>ij</a:t>
            </a:r>
            <a:endParaRPr sz="2175" baseline="-1915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4162856"/>
            <a:ext cx="7332980" cy="21672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70"/>
              </a:spcBef>
            </a:pPr>
            <a:r>
              <a:rPr sz="2100" b="1" spc="-35" dirty="0">
                <a:latin typeface="Times New Roman"/>
                <a:cs typeface="Times New Roman"/>
              </a:rPr>
              <a:t>(1-</a:t>
            </a:r>
            <a:r>
              <a:rPr sz="2200" b="1" i="1" spc="-35" dirty="0">
                <a:latin typeface="Symbol"/>
                <a:cs typeface="Symbol"/>
              </a:rPr>
              <a:t></a:t>
            </a:r>
            <a:r>
              <a:rPr sz="2100" b="1" spc="-35" dirty="0">
                <a:latin typeface="Times New Roman"/>
                <a:cs typeface="Times New Roman"/>
              </a:rPr>
              <a:t>) </a:t>
            </a:r>
            <a:r>
              <a:rPr sz="2100" spc="-25" dirty="0">
                <a:latin typeface="Times New Roman"/>
                <a:cs typeface="Times New Roman"/>
              </a:rPr>
              <a:t>evaporation </a:t>
            </a:r>
            <a:r>
              <a:rPr sz="2100" spc="-20" dirty="0">
                <a:latin typeface="Times New Roman"/>
                <a:cs typeface="Times New Roman"/>
              </a:rPr>
              <a:t>factor, </a:t>
            </a:r>
            <a:r>
              <a:rPr sz="2200" i="1" spc="-50" dirty="0">
                <a:latin typeface="Symbol"/>
                <a:cs typeface="Symbol"/>
              </a:rPr>
              <a:t>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is </a:t>
            </a:r>
            <a:r>
              <a:rPr sz="2100" spc="-5" dirty="0">
                <a:latin typeface="Times New Roman"/>
                <a:cs typeface="Times New Roman"/>
              </a:rPr>
              <a:t>constant </a:t>
            </a:r>
            <a:r>
              <a:rPr sz="2100" dirty="0">
                <a:latin typeface="Times New Roman"/>
                <a:cs typeface="Times New Roman"/>
              </a:rPr>
              <a:t>for the </a:t>
            </a:r>
            <a:r>
              <a:rPr sz="2100" spc="-45" dirty="0">
                <a:latin typeface="Times New Roman"/>
                <a:cs typeface="Times New Roman"/>
              </a:rPr>
              <a:t>whole </a:t>
            </a:r>
            <a:r>
              <a:rPr sz="2100" spc="5" dirty="0">
                <a:latin typeface="Times New Roman"/>
                <a:cs typeface="Times New Roman"/>
              </a:rPr>
              <a:t>opt.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process</a:t>
            </a:r>
            <a:endParaRPr sz="2100" dirty="0">
              <a:latin typeface="Times New Roman"/>
              <a:cs typeface="Times New Roman"/>
            </a:endParaRPr>
          </a:p>
          <a:p>
            <a:pPr marL="299085">
              <a:lnSpc>
                <a:spcPts val="2630"/>
              </a:lnSpc>
              <a:spcBef>
                <a:spcPts val="360"/>
              </a:spcBef>
            </a:pPr>
            <a:r>
              <a:rPr sz="2200" b="1" i="1" dirty="0">
                <a:latin typeface="Times New Roman"/>
                <a:cs typeface="Times New Roman"/>
              </a:rPr>
              <a:t>tabu</a:t>
            </a:r>
            <a:r>
              <a:rPr sz="2175" b="1" i="1" baseline="-19157" dirty="0">
                <a:latin typeface="Times New Roman"/>
                <a:cs typeface="Times New Roman"/>
              </a:rPr>
              <a:t>k   </a:t>
            </a:r>
            <a:r>
              <a:rPr sz="2100" spc="-75" dirty="0">
                <a:latin typeface="Times New Roman"/>
                <a:cs typeface="Times New Roman"/>
              </a:rPr>
              <a:t>is dynamically </a:t>
            </a:r>
            <a:r>
              <a:rPr sz="2100" spc="-55" dirty="0">
                <a:latin typeface="Times New Roman"/>
                <a:cs typeface="Times New Roman"/>
              </a:rPr>
              <a:t>growing </a:t>
            </a:r>
            <a:r>
              <a:rPr sz="2100" spc="-20" dirty="0">
                <a:latin typeface="Times New Roman"/>
                <a:cs typeface="Times New Roman"/>
              </a:rPr>
              <a:t>vector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5" dirty="0">
                <a:latin typeface="Times New Roman"/>
                <a:cs typeface="Times New Roman"/>
              </a:rPr>
              <a:t>cities </a:t>
            </a:r>
            <a:r>
              <a:rPr sz="2100" spc="5" dirty="0">
                <a:latin typeface="Times New Roman"/>
                <a:cs typeface="Times New Roman"/>
              </a:rPr>
              <a:t>that </a:t>
            </a:r>
            <a:r>
              <a:rPr sz="2100" spc="-45" dirty="0">
                <a:latin typeface="Times New Roman"/>
                <a:cs typeface="Times New Roman"/>
              </a:rPr>
              <a:t>have </a:t>
            </a:r>
            <a:r>
              <a:rPr sz="2100" spc="-70" dirty="0">
                <a:latin typeface="Times New Roman"/>
                <a:cs typeface="Times New Roman"/>
              </a:rPr>
              <a:t>already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been</a:t>
            </a:r>
            <a:endParaRPr sz="2100" dirty="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sz="2100" spc="-50" dirty="0">
                <a:latin typeface="Times New Roman"/>
                <a:cs typeface="Times New Roman"/>
              </a:rPr>
              <a:t>visited </a:t>
            </a:r>
            <a:r>
              <a:rPr sz="2100" spc="-75" dirty="0">
                <a:latin typeface="Times New Roman"/>
                <a:cs typeface="Times New Roman"/>
              </a:rPr>
              <a:t>by </a:t>
            </a:r>
            <a:r>
              <a:rPr sz="2100" spc="-10" dirty="0">
                <a:latin typeface="Times New Roman"/>
                <a:cs typeface="Times New Roman"/>
              </a:rPr>
              <a:t>k-th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ant</a:t>
            </a:r>
            <a:endParaRPr sz="21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Symbol"/>
              <a:buChar char=""/>
              <a:tabLst>
                <a:tab pos="299720" algn="l"/>
              </a:tabLst>
            </a:pPr>
            <a:r>
              <a:rPr sz="2100" b="1" spc="-114" dirty="0">
                <a:latin typeface="Times New Roman"/>
                <a:cs typeface="Times New Roman"/>
              </a:rPr>
              <a:t>AS </a:t>
            </a:r>
            <a:r>
              <a:rPr sz="2100" b="1" spc="-25" dirty="0">
                <a:latin typeface="Times New Roman"/>
                <a:cs typeface="Times New Roman"/>
              </a:rPr>
              <a:t>iteration </a:t>
            </a:r>
            <a:r>
              <a:rPr sz="2100" spc="-40" dirty="0">
                <a:latin typeface="Times New Roman"/>
                <a:cs typeface="Times New Roman"/>
              </a:rPr>
              <a:t>- </a:t>
            </a:r>
            <a:r>
              <a:rPr sz="2100" spc="-35" dirty="0">
                <a:latin typeface="Times New Roman"/>
                <a:cs typeface="Times New Roman"/>
              </a:rPr>
              <a:t>each </a:t>
            </a:r>
            <a:r>
              <a:rPr sz="2100" spc="-10" dirty="0">
                <a:latin typeface="Times New Roman"/>
                <a:cs typeface="Times New Roman"/>
              </a:rPr>
              <a:t>ant </a:t>
            </a:r>
            <a:r>
              <a:rPr sz="2100" spc="-30" dirty="0">
                <a:latin typeface="Times New Roman"/>
                <a:cs typeface="Times New Roman"/>
              </a:rPr>
              <a:t>adds </a:t>
            </a:r>
            <a:r>
              <a:rPr sz="2100" spc="-5" dirty="0">
                <a:latin typeface="Times New Roman"/>
                <a:cs typeface="Times New Roman"/>
              </a:rPr>
              <a:t>one </a:t>
            </a:r>
            <a:r>
              <a:rPr sz="2100" spc="-75" dirty="0">
                <a:latin typeface="Times New Roman"/>
                <a:cs typeface="Times New Roman"/>
              </a:rPr>
              <a:t>city </a:t>
            </a:r>
            <a:r>
              <a:rPr sz="2100" spc="30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35" dirty="0">
                <a:latin typeface="Times New Roman"/>
                <a:cs typeface="Times New Roman"/>
              </a:rPr>
              <a:t>built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route</a:t>
            </a:r>
            <a:endParaRPr sz="21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Symbol"/>
              <a:buChar char=""/>
              <a:tabLst>
                <a:tab pos="299720" algn="l"/>
              </a:tabLst>
            </a:pPr>
            <a:r>
              <a:rPr sz="2100" b="1" spc="-114" dirty="0">
                <a:latin typeface="Times New Roman"/>
                <a:cs typeface="Times New Roman"/>
              </a:rPr>
              <a:t>AS </a:t>
            </a:r>
            <a:r>
              <a:rPr sz="2100" b="1" spc="5" dirty="0">
                <a:latin typeface="Times New Roman"/>
                <a:cs typeface="Times New Roman"/>
              </a:rPr>
              <a:t>cycle </a:t>
            </a:r>
            <a:r>
              <a:rPr sz="2100" spc="5" dirty="0">
                <a:latin typeface="Times New Roman"/>
                <a:cs typeface="Times New Roman"/>
              </a:rPr>
              <a:t>– </a:t>
            </a:r>
            <a:r>
              <a:rPr sz="2100" spc="-10" dirty="0">
                <a:latin typeface="Times New Roman"/>
                <a:cs typeface="Times New Roman"/>
              </a:rPr>
              <a:t>composed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i="1" spc="-150" dirty="0">
                <a:latin typeface="Times New Roman"/>
                <a:cs typeface="Times New Roman"/>
              </a:rPr>
              <a:t>n </a:t>
            </a:r>
            <a:r>
              <a:rPr sz="2100" spc="-25" dirty="0">
                <a:latin typeface="Times New Roman"/>
                <a:cs typeface="Times New Roman"/>
              </a:rPr>
              <a:t>iterations </a:t>
            </a:r>
            <a:r>
              <a:rPr sz="2100" spc="-35" dirty="0">
                <a:latin typeface="Times New Roman"/>
                <a:cs typeface="Times New Roman"/>
              </a:rPr>
              <a:t>during </a:t>
            </a:r>
            <a:r>
              <a:rPr sz="2100" spc="-45" dirty="0">
                <a:latin typeface="Times New Roman"/>
                <a:cs typeface="Times New Roman"/>
              </a:rPr>
              <a:t>which </a:t>
            </a:r>
            <a:r>
              <a:rPr sz="2100" spc="-95" dirty="0">
                <a:latin typeface="Times New Roman"/>
                <a:cs typeface="Times New Roman"/>
              </a:rPr>
              <a:t>all </a:t>
            </a:r>
            <a:r>
              <a:rPr sz="2100" spc="-20" dirty="0">
                <a:latin typeface="Times New Roman"/>
                <a:cs typeface="Times New Roman"/>
              </a:rPr>
              <a:t>ants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complete</a:t>
            </a:r>
            <a:endParaRPr sz="21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100" spc="-20" dirty="0">
                <a:latin typeface="Times New Roman"/>
                <a:cs typeface="Times New Roman"/>
              </a:rPr>
              <a:t>their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routes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267700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483360" algn="l">
              <a:lnSpc>
                <a:spcPct val="100000"/>
              </a:lnSpc>
              <a:spcBef>
                <a:spcPts val="215"/>
              </a:spcBef>
            </a:pPr>
            <a:r>
              <a:rPr spc="-225" dirty="0"/>
              <a:t>AS: </a:t>
            </a:r>
            <a:r>
              <a:rPr spc="-5" dirty="0"/>
              <a:t>Pheromone</a:t>
            </a:r>
            <a:r>
              <a:rPr spc="140" dirty="0"/>
              <a:t> </a:t>
            </a:r>
            <a:r>
              <a:rPr spc="40" dirty="0"/>
              <a:t>Deposition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59383"/>
            <a:ext cx="7785734" cy="537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200" spc="10" dirty="0">
                <a:latin typeface="Times New Roman"/>
                <a:cs typeface="Times New Roman"/>
              </a:rPr>
              <a:t>•	</a:t>
            </a:r>
            <a:r>
              <a:rPr sz="2300" i="1" spc="-80" dirty="0">
                <a:latin typeface="Symbol"/>
                <a:cs typeface="Symbol"/>
              </a:rPr>
              <a:t></a:t>
            </a:r>
            <a:r>
              <a:rPr sz="2175" i="1" spc="-120" baseline="-7662" dirty="0">
                <a:latin typeface="Times New Roman"/>
                <a:cs typeface="Times New Roman"/>
              </a:rPr>
              <a:t>ij</a:t>
            </a:r>
            <a:r>
              <a:rPr sz="2200" spc="-80" dirty="0">
                <a:latin typeface="Times New Roman"/>
                <a:cs typeface="Times New Roman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t+n</a:t>
            </a:r>
            <a:r>
              <a:rPr sz="2200" spc="-80" dirty="0">
                <a:latin typeface="Times New Roman"/>
                <a:cs typeface="Times New Roman"/>
              </a:rPr>
              <a:t>) </a:t>
            </a:r>
            <a:r>
              <a:rPr sz="2200" spc="229" dirty="0">
                <a:latin typeface="Times New Roman"/>
                <a:cs typeface="Times New Roman"/>
              </a:rPr>
              <a:t>= </a:t>
            </a:r>
            <a:r>
              <a:rPr sz="2300" i="1" spc="-75" dirty="0">
                <a:latin typeface="Symbol"/>
                <a:cs typeface="Symbol"/>
              </a:rPr>
              <a:t></a:t>
            </a:r>
            <a:r>
              <a:rPr sz="2175" i="1" spc="-112" baseline="-7662" dirty="0">
                <a:latin typeface="Times New Roman"/>
                <a:cs typeface="Times New Roman"/>
              </a:rPr>
              <a:t>ij</a:t>
            </a:r>
            <a:r>
              <a:rPr sz="2200" spc="-75" dirty="0">
                <a:latin typeface="Times New Roman"/>
                <a:cs typeface="Times New Roman"/>
              </a:rPr>
              <a:t>(</a:t>
            </a:r>
            <a:r>
              <a:rPr sz="2200" i="1" spc="-75" dirty="0">
                <a:latin typeface="Times New Roman"/>
                <a:cs typeface="Times New Roman"/>
              </a:rPr>
              <a:t>t</a:t>
            </a:r>
            <a:r>
              <a:rPr sz="2200" spc="-75" dirty="0">
                <a:latin typeface="Times New Roman"/>
                <a:cs typeface="Times New Roman"/>
              </a:rPr>
              <a:t>)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+Δ</a:t>
            </a:r>
            <a:r>
              <a:rPr sz="2300" i="1" spc="-5" dirty="0">
                <a:latin typeface="Symbol"/>
                <a:cs typeface="Symbol"/>
              </a:rPr>
              <a:t></a:t>
            </a:r>
            <a:r>
              <a:rPr sz="2175" i="1" spc="-7" baseline="-7662" dirty="0">
                <a:latin typeface="Times New Roman"/>
                <a:cs typeface="Times New Roman"/>
              </a:rPr>
              <a:t>ij</a:t>
            </a:r>
            <a:endParaRPr sz="2175" baseline="-7662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har char="•"/>
              <a:tabLst>
                <a:tab pos="357505" algn="l"/>
              </a:tabLst>
            </a:pPr>
            <a:r>
              <a:rPr sz="2200" spc="-65" dirty="0">
                <a:latin typeface="Times New Roman"/>
                <a:cs typeface="Times New Roman"/>
              </a:rPr>
              <a:t>Δ</a:t>
            </a:r>
            <a:r>
              <a:rPr sz="2300" i="1" spc="-65" dirty="0">
                <a:latin typeface="Symbol"/>
                <a:cs typeface="Symbol"/>
              </a:rPr>
              <a:t></a:t>
            </a:r>
            <a:r>
              <a:rPr sz="2175" i="1" spc="-97" baseline="-7662" dirty="0">
                <a:latin typeface="Times New Roman"/>
                <a:cs typeface="Times New Roman"/>
              </a:rPr>
              <a:t>ij  </a:t>
            </a:r>
            <a:r>
              <a:rPr sz="2200" i="1" spc="-15" dirty="0">
                <a:latin typeface="Times New Roman"/>
                <a:cs typeface="Times New Roman"/>
              </a:rPr>
              <a:t>= </a:t>
            </a:r>
            <a:r>
              <a:rPr sz="2200" spc="65" dirty="0">
                <a:latin typeface="Symbol"/>
                <a:cs typeface="Symbol"/>
              </a:rPr>
              <a:t></a:t>
            </a:r>
            <a:r>
              <a:rPr sz="2175" i="1" spc="97" baseline="-24904" dirty="0">
                <a:latin typeface="Times New Roman"/>
                <a:cs typeface="Times New Roman"/>
              </a:rPr>
              <a:t>k</a:t>
            </a:r>
            <a:r>
              <a:rPr sz="2175" i="1" spc="30" baseline="-24904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Δ</a:t>
            </a:r>
            <a:r>
              <a:rPr sz="2300" i="1" spc="-25" dirty="0">
                <a:latin typeface="Symbol"/>
                <a:cs typeface="Symbol"/>
              </a:rPr>
              <a:t></a:t>
            </a:r>
            <a:r>
              <a:rPr sz="2175" i="1" spc="-37" baseline="-7662" dirty="0">
                <a:latin typeface="Times New Roman"/>
                <a:cs typeface="Times New Roman"/>
              </a:rPr>
              <a:t>ij</a:t>
            </a:r>
            <a:r>
              <a:rPr sz="2175" i="1" spc="-37" baseline="24904" dirty="0">
                <a:latin typeface="Times New Roman"/>
                <a:cs typeface="Times New Roman"/>
              </a:rPr>
              <a:t>k</a:t>
            </a:r>
            <a:endParaRPr sz="2175" baseline="24904" dirty="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1660"/>
              </a:spcBef>
            </a:pPr>
            <a:r>
              <a:rPr sz="2200" i="1" spc="125" dirty="0">
                <a:latin typeface="Times New Roman"/>
                <a:cs typeface="Times New Roman"/>
              </a:rPr>
              <a:t>Q</a:t>
            </a:r>
            <a:r>
              <a:rPr sz="2200" spc="125" dirty="0">
                <a:latin typeface="Times New Roman"/>
                <a:cs typeface="Times New Roman"/>
              </a:rPr>
              <a:t>/</a:t>
            </a:r>
            <a:r>
              <a:rPr sz="2200" i="1" spc="125" dirty="0">
                <a:latin typeface="Times New Roman"/>
                <a:cs typeface="Times New Roman"/>
              </a:rPr>
              <a:t>L</a:t>
            </a:r>
            <a:r>
              <a:rPr sz="2175" i="1" spc="187" baseline="-21072" dirty="0">
                <a:latin typeface="Times New Roman"/>
                <a:cs typeface="Times New Roman"/>
              </a:rPr>
              <a:t>k</a:t>
            </a:r>
            <a:r>
              <a:rPr sz="2200" spc="125" dirty="0">
                <a:latin typeface="Times New Roman"/>
                <a:cs typeface="Times New Roman"/>
              </a:rPr>
              <a:t>, </a:t>
            </a:r>
            <a:r>
              <a:rPr sz="2200" spc="-70" dirty="0">
                <a:latin typeface="Times New Roman"/>
                <a:cs typeface="Times New Roman"/>
              </a:rPr>
              <a:t>if </a:t>
            </a:r>
            <a:r>
              <a:rPr sz="2200" i="1" spc="45" dirty="0">
                <a:latin typeface="Times New Roman"/>
                <a:cs typeface="Times New Roman"/>
              </a:rPr>
              <a:t>k</a:t>
            </a:r>
            <a:r>
              <a:rPr sz="2200" spc="45" dirty="0">
                <a:latin typeface="Times New Roman"/>
                <a:cs typeface="Times New Roman"/>
              </a:rPr>
              <a:t>-th </a:t>
            </a:r>
            <a:r>
              <a:rPr sz="2200" spc="-15" dirty="0">
                <a:latin typeface="Times New Roman"/>
                <a:cs typeface="Times New Roman"/>
              </a:rPr>
              <a:t>ant </a:t>
            </a:r>
            <a:r>
              <a:rPr sz="2200" spc="-35" dirty="0">
                <a:latin typeface="Times New Roman"/>
                <a:cs typeface="Times New Roman"/>
              </a:rPr>
              <a:t>used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edge </a:t>
            </a:r>
            <a:r>
              <a:rPr sz="2200" spc="-90" dirty="0">
                <a:latin typeface="Times New Roman"/>
                <a:cs typeface="Times New Roman"/>
              </a:rPr>
              <a:t>(</a:t>
            </a:r>
            <a:r>
              <a:rPr sz="2200" i="1" spc="-90" dirty="0">
                <a:latin typeface="Times New Roman"/>
                <a:cs typeface="Times New Roman"/>
              </a:rPr>
              <a:t>i</a:t>
            </a:r>
            <a:r>
              <a:rPr sz="2200" spc="-90" dirty="0">
                <a:latin typeface="Times New Roman"/>
                <a:cs typeface="Times New Roman"/>
              </a:rPr>
              <a:t>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i="1" spc="-125" dirty="0">
                <a:latin typeface="Times New Roman"/>
                <a:cs typeface="Times New Roman"/>
              </a:rPr>
              <a:t>j</a:t>
            </a:r>
            <a:r>
              <a:rPr sz="2200" spc="-12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Char char="•"/>
              <a:tabLst>
                <a:tab pos="357505" algn="l"/>
              </a:tabLst>
            </a:pPr>
            <a:r>
              <a:rPr sz="2200" spc="-25" dirty="0">
                <a:latin typeface="Times New Roman"/>
                <a:cs typeface="Times New Roman"/>
              </a:rPr>
              <a:t>Δ</a:t>
            </a:r>
            <a:r>
              <a:rPr sz="2300" i="1" spc="-25" dirty="0">
                <a:latin typeface="Symbol"/>
                <a:cs typeface="Symbol"/>
              </a:rPr>
              <a:t></a:t>
            </a:r>
            <a:r>
              <a:rPr sz="2175" i="1" spc="-37" baseline="-7662" dirty="0">
                <a:latin typeface="Times New Roman"/>
                <a:cs typeface="Times New Roman"/>
              </a:rPr>
              <a:t>ij</a:t>
            </a:r>
            <a:r>
              <a:rPr sz="2175" i="1" spc="-37" baseline="24904" dirty="0">
                <a:latin typeface="Times New Roman"/>
                <a:cs typeface="Times New Roman"/>
              </a:rPr>
              <a:t>k</a:t>
            </a:r>
            <a:r>
              <a:rPr sz="2175" i="1" spc="75" baseline="24904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endParaRPr sz="2200" dirty="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340"/>
              </a:spcBef>
            </a:pPr>
            <a:r>
              <a:rPr sz="2200" spc="-70" dirty="0">
                <a:latin typeface="Times New Roman"/>
                <a:cs typeface="Times New Roman"/>
              </a:rPr>
              <a:t>0,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otherwise.</a:t>
            </a: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200" spc="-45" dirty="0">
                <a:latin typeface="Times New Roman"/>
                <a:cs typeface="Times New Roman"/>
              </a:rPr>
              <a:t>where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ts val="2725"/>
              </a:lnSpc>
              <a:spcBef>
                <a:spcPts val="475"/>
              </a:spcBef>
              <a:tabLst>
                <a:tab pos="1405890" algn="l"/>
              </a:tabLst>
            </a:pPr>
            <a:r>
              <a:rPr sz="2200" b="1" spc="-40" dirty="0">
                <a:latin typeface="Arial"/>
                <a:cs typeface="Arial"/>
              </a:rPr>
              <a:t>Δ</a:t>
            </a:r>
            <a:r>
              <a:rPr sz="2300" b="1" i="1" spc="-40" dirty="0">
                <a:latin typeface="Symbol"/>
                <a:cs typeface="Symbol"/>
              </a:rPr>
              <a:t></a:t>
            </a:r>
            <a:r>
              <a:rPr sz="2325" b="1" i="1" spc="-60" baseline="-7168" dirty="0">
                <a:latin typeface="Times New Roman"/>
                <a:cs typeface="Times New Roman"/>
              </a:rPr>
              <a:t>ij</a:t>
            </a:r>
            <a:r>
              <a:rPr sz="2325" b="1" i="1" spc="-60" baseline="23297" dirty="0">
                <a:latin typeface="Times New Roman"/>
                <a:cs typeface="Times New Roman"/>
              </a:rPr>
              <a:t>k	</a:t>
            </a:r>
            <a:r>
              <a:rPr sz="2200" spc="-80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amount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pheromone </a:t>
            </a:r>
            <a:r>
              <a:rPr sz="2200" spc="-25" dirty="0">
                <a:latin typeface="Times New Roman"/>
                <a:cs typeface="Times New Roman"/>
              </a:rPr>
              <a:t>deposited </a:t>
            </a:r>
            <a:r>
              <a:rPr sz="2200" spc="25" dirty="0">
                <a:latin typeface="Times New Roman"/>
                <a:cs typeface="Times New Roman"/>
              </a:rPr>
              <a:t>on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edge </a:t>
            </a:r>
            <a:r>
              <a:rPr sz="2200" spc="-90" dirty="0">
                <a:latin typeface="Times New Roman"/>
                <a:cs typeface="Times New Roman"/>
              </a:rPr>
              <a:t>(</a:t>
            </a:r>
            <a:r>
              <a:rPr sz="2200" i="1" spc="-90" dirty="0">
                <a:latin typeface="Times New Roman"/>
                <a:cs typeface="Times New Roman"/>
              </a:rPr>
              <a:t>i</a:t>
            </a:r>
            <a:r>
              <a:rPr sz="2200" spc="-90" dirty="0">
                <a:latin typeface="Times New Roman"/>
                <a:cs typeface="Times New Roman"/>
              </a:rPr>
              <a:t>, </a:t>
            </a:r>
            <a:r>
              <a:rPr sz="2200" i="1" spc="-125" dirty="0">
                <a:latin typeface="Times New Roman"/>
                <a:cs typeface="Times New Roman"/>
              </a:rPr>
              <a:t>j</a:t>
            </a:r>
            <a:r>
              <a:rPr sz="2200" spc="-125" dirty="0">
                <a:latin typeface="Times New Roman"/>
                <a:cs typeface="Times New Roman"/>
              </a:rPr>
              <a:t>)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by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ts val="2605"/>
              </a:lnSpc>
            </a:pPr>
            <a:r>
              <a:rPr sz="2200" i="1" spc="45" dirty="0">
                <a:latin typeface="Times New Roman"/>
                <a:cs typeface="Times New Roman"/>
              </a:rPr>
              <a:t>k</a:t>
            </a:r>
            <a:r>
              <a:rPr sz="2200" spc="45" dirty="0">
                <a:latin typeface="Times New Roman"/>
                <a:cs typeface="Times New Roman"/>
              </a:rPr>
              <a:t>-th </a:t>
            </a:r>
            <a:r>
              <a:rPr sz="2200" spc="-15" dirty="0">
                <a:latin typeface="Times New Roman"/>
                <a:cs typeface="Times New Roman"/>
              </a:rPr>
              <a:t>ant </a:t>
            </a:r>
            <a:r>
              <a:rPr sz="2200" spc="-45" dirty="0">
                <a:latin typeface="Times New Roman"/>
                <a:cs typeface="Times New Roman"/>
              </a:rPr>
              <a:t>within </a:t>
            </a:r>
            <a:r>
              <a:rPr sz="2200" spc="-80" dirty="0">
                <a:latin typeface="Times New Roman"/>
                <a:cs typeface="Times New Roman"/>
              </a:rPr>
              <a:t>a </a:t>
            </a:r>
            <a:r>
              <a:rPr sz="2200" spc="-35" dirty="0">
                <a:latin typeface="Times New Roman"/>
                <a:cs typeface="Times New Roman"/>
              </a:rPr>
              <a:t>time </a:t>
            </a:r>
            <a:r>
              <a:rPr sz="2200" spc="-45" dirty="0">
                <a:latin typeface="Times New Roman"/>
                <a:cs typeface="Times New Roman"/>
              </a:rPr>
              <a:t>interval </a:t>
            </a:r>
            <a:r>
              <a:rPr sz="2200" spc="-75" dirty="0">
                <a:latin typeface="Times New Roman"/>
                <a:cs typeface="Times New Roman"/>
              </a:rPr>
              <a:t>(</a:t>
            </a:r>
            <a:r>
              <a:rPr sz="2200" i="1" spc="-75" dirty="0">
                <a:latin typeface="Times New Roman"/>
                <a:cs typeface="Times New Roman"/>
              </a:rPr>
              <a:t>t,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85" dirty="0">
                <a:latin typeface="Times New Roman"/>
                <a:cs typeface="Times New Roman"/>
              </a:rPr>
              <a:t>t+n</a:t>
            </a:r>
            <a:r>
              <a:rPr sz="2200" spc="-8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30"/>
              </a:spcBef>
            </a:pPr>
            <a:r>
              <a:rPr sz="2300" b="1" i="1" spc="85" dirty="0">
                <a:latin typeface="Times New Roman"/>
                <a:cs typeface="Times New Roman"/>
              </a:rPr>
              <a:t>Q </a:t>
            </a:r>
            <a:r>
              <a:rPr sz="2200" spc="-80" dirty="0">
                <a:latin typeface="Times New Roman"/>
                <a:cs typeface="Times New Roman"/>
              </a:rPr>
              <a:t>is 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constant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05"/>
              </a:spcBef>
            </a:pPr>
            <a:r>
              <a:rPr sz="2300" b="1" i="1" spc="-5" dirty="0">
                <a:latin typeface="Times New Roman"/>
                <a:cs typeface="Times New Roman"/>
              </a:rPr>
              <a:t>L</a:t>
            </a:r>
            <a:r>
              <a:rPr sz="2325" b="1" i="1" spc="-7" baseline="-19713" dirty="0">
                <a:latin typeface="Times New Roman"/>
                <a:cs typeface="Times New Roman"/>
              </a:rPr>
              <a:t>k </a:t>
            </a:r>
            <a:r>
              <a:rPr sz="2200" spc="-80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40" dirty="0">
                <a:latin typeface="Times New Roman"/>
                <a:cs typeface="Times New Roman"/>
              </a:rPr>
              <a:t>length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route </a:t>
            </a:r>
            <a:r>
              <a:rPr sz="2200" spc="-15" dirty="0">
                <a:latin typeface="Times New Roman"/>
                <a:cs typeface="Times New Roman"/>
              </a:rPr>
              <a:t>constructed </a:t>
            </a:r>
            <a:r>
              <a:rPr sz="2200" spc="-80" dirty="0">
                <a:latin typeface="Times New Roman"/>
                <a:cs typeface="Times New Roman"/>
              </a:rPr>
              <a:t>by </a:t>
            </a:r>
            <a:r>
              <a:rPr sz="2200" i="1" spc="50" dirty="0">
                <a:latin typeface="Times New Roman"/>
                <a:cs typeface="Times New Roman"/>
              </a:rPr>
              <a:t>k</a:t>
            </a:r>
            <a:r>
              <a:rPr sz="2200" spc="50" dirty="0">
                <a:latin typeface="Times New Roman"/>
                <a:cs typeface="Times New Roman"/>
              </a:rPr>
              <a:t>-th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ant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ts val="2725"/>
              </a:lnSpc>
              <a:spcBef>
                <a:spcPts val="455"/>
              </a:spcBef>
              <a:tabLst>
                <a:tab pos="1045844" algn="l"/>
              </a:tabLst>
            </a:pPr>
            <a:r>
              <a:rPr sz="2300" b="1" i="1" spc="-55" dirty="0">
                <a:latin typeface="Symbol"/>
                <a:cs typeface="Symbol"/>
              </a:rPr>
              <a:t></a:t>
            </a:r>
            <a:r>
              <a:rPr sz="2300" b="1" i="1" spc="-5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must </a:t>
            </a:r>
            <a:r>
              <a:rPr sz="2200" spc="-20" dirty="0">
                <a:latin typeface="Times New Roman"/>
                <a:cs typeface="Times New Roman"/>
              </a:rPr>
              <a:t>be </a:t>
            </a:r>
            <a:r>
              <a:rPr sz="2200" spc="-60" dirty="0">
                <a:latin typeface="Times New Roman"/>
                <a:cs typeface="Times New Roman"/>
              </a:rPr>
              <a:t>smaller </a:t>
            </a:r>
            <a:r>
              <a:rPr sz="2200" dirty="0">
                <a:latin typeface="Times New Roman"/>
                <a:cs typeface="Times New Roman"/>
              </a:rPr>
              <a:t>than </a:t>
            </a:r>
            <a:r>
              <a:rPr sz="2200" spc="-70" dirty="0">
                <a:latin typeface="Times New Roman"/>
                <a:cs typeface="Times New Roman"/>
              </a:rPr>
              <a:t>1, </a:t>
            </a:r>
            <a:r>
              <a:rPr sz="2200" spc="-35" dirty="0">
                <a:latin typeface="Times New Roman"/>
                <a:cs typeface="Times New Roman"/>
              </a:rPr>
              <a:t>otherwise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pheromone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would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ts val="2605"/>
              </a:lnSpc>
            </a:pPr>
            <a:r>
              <a:rPr sz="2200" spc="-50" dirty="0">
                <a:latin typeface="Times New Roman"/>
                <a:cs typeface="Times New Roman"/>
              </a:rPr>
              <a:t>accumulate </a:t>
            </a:r>
            <a:r>
              <a:rPr sz="2200" spc="-25" dirty="0">
                <a:latin typeface="Times New Roman"/>
                <a:cs typeface="Times New Roman"/>
              </a:rPr>
              <a:t>unboundedly </a:t>
            </a:r>
            <a:r>
              <a:rPr sz="2200" spc="-30" dirty="0">
                <a:latin typeface="Times New Roman"/>
                <a:cs typeface="Times New Roman"/>
              </a:rPr>
              <a:t>(recommended </a:t>
            </a:r>
            <a:r>
              <a:rPr sz="2200" spc="-8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0.5)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75"/>
              </a:spcBef>
            </a:pPr>
            <a:r>
              <a:rPr sz="2300" b="1" i="1" spc="-15" dirty="0">
                <a:latin typeface="Symbol"/>
                <a:cs typeface="Symbol"/>
              </a:rPr>
              <a:t></a:t>
            </a:r>
            <a:r>
              <a:rPr sz="2325" b="1" i="1" spc="-22" baseline="-7168" dirty="0">
                <a:latin typeface="Times New Roman"/>
                <a:cs typeface="Times New Roman"/>
              </a:rPr>
              <a:t>ij</a:t>
            </a:r>
            <a:r>
              <a:rPr sz="2200" b="1" spc="-15" dirty="0">
                <a:latin typeface="Times New Roman"/>
                <a:cs typeface="Times New Roman"/>
              </a:rPr>
              <a:t>(0) </a:t>
            </a:r>
            <a:r>
              <a:rPr sz="2200" spc="-80" dirty="0">
                <a:latin typeface="Times New Roman"/>
                <a:cs typeface="Times New Roman"/>
              </a:rPr>
              <a:t>is </a:t>
            </a:r>
            <a:r>
              <a:rPr sz="2200" spc="-30" dirty="0">
                <a:latin typeface="Times New Roman"/>
                <a:cs typeface="Times New Roman"/>
              </a:rPr>
              <a:t>set </a:t>
            </a:r>
            <a:r>
              <a:rPr sz="2200" spc="25" dirty="0">
                <a:latin typeface="Times New Roman"/>
                <a:cs typeface="Times New Roman"/>
              </a:rPr>
              <a:t>to </a:t>
            </a:r>
            <a:r>
              <a:rPr sz="2200" spc="-75" dirty="0">
                <a:latin typeface="Times New Roman"/>
                <a:cs typeface="Times New Roman"/>
              </a:rPr>
              <a:t>small </a:t>
            </a:r>
            <a:r>
              <a:rPr sz="2200" spc="-40" dirty="0">
                <a:latin typeface="Times New Roman"/>
                <a:cs typeface="Times New Roman"/>
              </a:rPr>
              <a:t>positive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values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438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2819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420100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70255" algn="l">
              <a:lnSpc>
                <a:spcPct val="100000"/>
              </a:lnSpc>
              <a:spcBef>
                <a:spcPts val="215"/>
              </a:spcBef>
            </a:pPr>
            <a:r>
              <a:rPr spc="-225" dirty="0"/>
              <a:t>AS: </a:t>
            </a:r>
            <a:r>
              <a:rPr spc="-25" dirty="0"/>
              <a:t>Probabilistic </a:t>
            </a:r>
            <a:r>
              <a:rPr spc="65" dirty="0"/>
              <a:t>Decision</a:t>
            </a:r>
            <a:r>
              <a:rPr spc="175" dirty="0"/>
              <a:t> </a:t>
            </a:r>
            <a:r>
              <a:rPr spc="-25" dirty="0"/>
              <a:t>Making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48283"/>
            <a:ext cx="8038465" cy="5024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200" spc="-45" dirty="0">
                <a:latin typeface="Times New Roman"/>
                <a:cs typeface="Times New Roman"/>
              </a:rPr>
              <a:t>Probability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0" dirty="0">
                <a:latin typeface="Times New Roman"/>
                <a:cs typeface="Times New Roman"/>
              </a:rPr>
              <a:t>adding </a:t>
            </a:r>
            <a:r>
              <a:rPr sz="2200" spc="-80" dirty="0">
                <a:latin typeface="Times New Roman"/>
                <a:cs typeface="Times New Roman"/>
              </a:rPr>
              <a:t>a </a:t>
            </a:r>
            <a:r>
              <a:rPr sz="2200" spc="-65" dirty="0">
                <a:latin typeface="Times New Roman"/>
                <a:cs typeface="Times New Roman"/>
              </a:rPr>
              <a:t>link </a:t>
            </a:r>
            <a:r>
              <a:rPr sz="2200" i="1" spc="-100" dirty="0">
                <a:latin typeface="Times New Roman"/>
                <a:cs typeface="Times New Roman"/>
              </a:rPr>
              <a:t>i</a:t>
            </a:r>
            <a:r>
              <a:rPr sz="2200" spc="-100" dirty="0">
                <a:latin typeface="Times New Roman"/>
                <a:cs typeface="Times New Roman"/>
              </a:rPr>
              <a:t>-</a:t>
            </a:r>
            <a:r>
              <a:rPr sz="2200" i="1" spc="-100" dirty="0">
                <a:latin typeface="Times New Roman"/>
                <a:cs typeface="Times New Roman"/>
              </a:rPr>
              <a:t>j </a:t>
            </a:r>
            <a:r>
              <a:rPr sz="2200" spc="-55" dirty="0">
                <a:latin typeface="Times New Roman"/>
                <a:cs typeface="Times New Roman"/>
              </a:rPr>
              <a:t>(where </a:t>
            </a:r>
            <a:r>
              <a:rPr sz="2200" i="1" spc="20" dirty="0">
                <a:latin typeface="Times New Roman"/>
                <a:cs typeface="Times New Roman"/>
              </a:rPr>
              <a:t>j</a:t>
            </a:r>
            <a:r>
              <a:rPr sz="2200" spc="20" dirty="0">
                <a:latin typeface="Symbol"/>
                <a:cs typeface="Symbol"/>
              </a:rPr>
              <a:t></a:t>
            </a:r>
            <a:r>
              <a:rPr sz="2200" spc="20" dirty="0">
                <a:latin typeface="Times New Roman"/>
                <a:cs typeface="Times New Roman"/>
              </a:rPr>
              <a:t>{</a:t>
            </a:r>
            <a:r>
              <a:rPr sz="2200" i="1" spc="20" dirty="0">
                <a:latin typeface="Times New Roman"/>
                <a:cs typeface="Times New Roman"/>
              </a:rPr>
              <a:t>N </a:t>
            </a:r>
            <a:r>
              <a:rPr sz="2200" spc="-45" dirty="0">
                <a:latin typeface="Times New Roman"/>
                <a:cs typeface="Times New Roman"/>
              </a:rPr>
              <a:t>- </a:t>
            </a:r>
            <a:r>
              <a:rPr sz="2200" i="1" spc="-90" dirty="0">
                <a:latin typeface="Times New Roman"/>
                <a:cs typeface="Times New Roman"/>
              </a:rPr>
              <a:t>tabu</a:t>
            </a:r>
            <a:r>
              <a:rPr sz="2175" i="1" spc="-135" baseline="-21072" dirty="0">
                <a:latin typeface="Times New Roman"/>
                <a:cs typeface="Times New Roman"/>
              </a:rPr>
              <a:t>k</a:t>
            </a:r>
            <a:r>
              <a:rPr sz="2200" spc="-90" dirty="0">
                <a:latin typeface="Times New Roman"/>
                <a:cs typeface="Times New Roman"/>
              </a:rPr>
              <a:t>}) </a:t>
            </a:r>
            <a:r>
              <a:rPr sz="2200" spc="-5" dirty="0">
                <a:latin typeface="Times New Roman"/>
                <a:cs typeface="Times New Roman"/>
              </a:rPr>
              <a:t>into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route</a:t>
            </a:r>
            <a:endParaRPr sz="2200" dirty="0">
              <a:latin typeface="Times New Roman"/>
              <a:cs typeface="Times New Roman"/>
            </a:endParaRPr>
          </a:p>
          <a:p>
            <a:pPr marL="1442085">
              <a:lnSpc>
                <a:spcPct val="100000"/>
              </a:lnSpc>
              <a:spcBef>
                <a:spcPts val="1340"/>
              </a:spcBef>
              <a:tabLst>
                <a:tab pos="4796155" algn="l"/>
              </a:tabLst>
            </a:pPr>
            <a:r>
              <a:rPr sz="2200" spc="-85" dirty="0">
                <a:latin typeface="Times New Roman"/>
                <a:cs typeface="Times New Roman"/>
              </a:rPr>
              <a:t>[</a:t>
            </a:r>
            <a:r>
              <a:rPr sz="2300" i="1" spc="-85" dirty="0">
                <a:latin typeface="Symbol"/>
                <a:cs typeface="Symbol"/>
              </a:rPr>
              <a:t></a:t>
            </a:r>
            <a:r>
              <a:rPr sz="2175" i="1" spc="-127" baseline="-7662" dirty="0">
                <a:latin typeface="Times New Roman"/>
                <a:cs typeface="Times New Roman"/>
              </a:rPr>
              <a:t>ij</a:t>
            </a:r>
            <a:r>
              <a:rPr sz="2200" spc="-85" dirty="0">
                <a:latin typeface="Times New Roman"/>
                <a:cs typeface="Times New Roman"/>
              </a:rPr>
              <a:t>(</a:t>
            </a:r>
            <a:r>
              <a:rPr sz="2200" i="1" spc="-85" dirty="0">
                <a:latin typeface="Times New Roman"/>
                <a:cs typeface="Times New Roman"/>
              </a:rPr>
              <a:t>t</a:t>
            </a:r>
            <a:r>
              <a:rPr sz="2200" spc="-85" dirty="0">
                <a:latin typeface="Times New Roman"/>
                <a:cs typeface="Times New Roman"/>
              </a:rPr>
              <a:t>)]</a:t>
            </a:r>
            <a:r>
              <a:rPr sz="2325" i="1" spc="-127" baseline="23297" dirty="0">
                <a:latin typeface="Symbol"/>
                <a:cs typeface="Symbol"/>
              </a:rPr>
              <a:t></a:t>
            </a:r>
            <a:r>
              <a:rPr sz="2200" spc="-85" dirty="0">
                <a:latin typeface="Symbol"/>
                <a:cs typeface="Symbol"/>
              </a:rPr>
              <a:t></a:t>
            </a:r>
            <a:r>
              <a:rPr sz="2200" spc="-85" dirty="0">
                <a:latin typeface="Times New Roman"/>
                <a:cs typeface="Times New Roman"/>
              </a:rPr>
              <a:t>[</a:t>
            </a:r>
            <a:r>
              <a:rPr sz="2300" i="1" spc="-85" dirty="0">
                <a:latin typeface="Symbol"/>
                <a:cs typeface="Symbol"/>
              </a:rPr>
              <a:t></a:t>
            </a:r>
            <a:r>
              <a:rPr sz="2175" i="1" spc="-127" baseline="-9578" dirty="0">
                <a:latin typeface="Times New Roman"/>
                <a:cs typeface="Times New Roman"/>
              </a:rPr>
              <a:t>ij   </a:t>
            </a:r>
            <a:r>
              <a:rPr sz="2200" spc="-90" dirty="0">
                <a:latin typeface="Times New Roman"/>
                <a:cs typeface="Times New Roman"/>
              </a:rPr>
              <a:t>]</a:t>
            </a:r>
            <a:r>
              <a:rPr sz="2325" i="1" spc="-135" baseline="23297" dirty="0">
                <a:latin typeface="Symbol"/>
                <a:cs typeface="Symbol"/>
              </a:rPr>
              <a:t></a:t>
            </a:r>
            <a:r>
              <a:rPr sz="2325" i="1" spc="-135" baseline="23297" dirty="0">
                <a:latin typeface="Times New Roman"/>
                <a:cs typeface="Times New Roman"/>
              </a:rPr>
              <a:t>   </a:t>
            </a:r>
            <a:r>
              <a:rPr sz="2200" spc="490" dirty="0">
                <a:latin typeface="Times New Roman"/>
                <a:cs typeface="Times New Roman"/>
              </a:rPr>
              <a:t>/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Symbol"/>
                <a:cs typeface="Symbol"/>
              </a:rPr>
              <a:t></a:t>
            </a:r>
            <a:r>
              <a:rPr sz="2175" i="1" spc="-120" baseline="-24904" dirty="0">
                <a:latin typeface="Times New Roman"/>
                <a:cs typeface="Times New Roman"/>
              </a:rPr>
              <a:t>l</a:t>
            </a:r>
            <a:r>
              <a:rPr sz="2200" spc="-80" dirty="0">
                <a:latin typeface="Times New Roman"/>
                <a:cs typeface="Times New Roman"/>
              </a:rPr>
              <a:t>[</a:t>
            </a:r>
            <a:r>
              <a:rPr sz="2300" i="1" spc="-80" dirty="0">
                <a:latin typeface="Symbol"/>
                <a:cs typeface="Symbol"/>
              </a:rPr>
              <a:t></a:t>
            </a:r>
            <a:r>
              <a:rPr sz="2175" i="1" spc="-120" baseline="-7662" dirty="0">
                <a:latin typeface="Times New Roman"/>
                <a:cs typeface="Times New Roman"/>
              </a:rPr>
              <a:t>ij</a:t>
            </a:r>
            <a:r>
              <a:rPr sz="2200" spc="-80" dirty="0">
                <a:latin typeface="Times New Roman"/>
                <a:cs typeface="Times New Roman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)]</a:t>
            </a:r>
            <a:r>
              <a:rPr sz="2325" i="1" spc="-120" baseline="23297" dirty="0">
                <a:latin typeface="Symbol"/>
                <a:cs typeface="Symbol"/>
              </a:rPr>
              <a:t></a:t>
            </a:r>
            <a:r>
              <a:rPr sz="2200" spc="-80" dirty="0">
                <a:latin typeface="Symbol"/>
                <a:cs typeface="Symbol"/>
              </a:rPr>
              <a:t></a:t>
            </a:r>
            <a:r>
              <a:rPr sz="2200" spc="-80" dirty="0">
                <a:latin typeface="Times New Roman"/>
                <a:cs typeface="Times New Roman"/>
              </a:rPr>
              <a:t>[</a:t>
            </a:r>
            <a:r>
              <a:rPr sz="2300" i="1" spc="-80" dirty="0">
                <a:latin typeface="Symbol"/>
                <a:cs typeface="Symbol"/>
              </a:rPr>
              <a:t></a:t>
            </a:r>
            <a:r>
              <a:rPr sz="2175" i="1" spc="-120" baseline="-9578" dirty="0">
                <a:latin typeface="Times New Roman"/>
                <a:cs typeface="Times New Roman"/>
              </a:rPr>
              <a:t>ij </a:t>
            </a:r>
            <a:r>
              <a:rPr sz="2175" i="1" spc="277" baseline="-9578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]</a:t>
            </a:r>
            <a:r>
              <a:rPr sz="2325" i="1" spc="-135" baseline="23297" dirty="0">
                <a:latin typeface="Symbol"/>
                <a:cs typeface="Symbol"/>
              </a:rPr>
              <a:t></a:t>
            </a:r>
            <a:r>
              <a:rPr sz="2325" i="1" spc="-135" baseline="23297" dirty="0"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Times New Roman"/>
                <a:cs typeface="Times New Roman"/>
              </a:rPr>
              <a:t>, </a:t>
            </a:r>
            <a:r>
              <a:rPr sz="2200" spc="-65" dirty="0">
                <a:latin typeface="Times New Roman"/>
                <a:cs typeface="Times New Roman"/>
              </a:rPr>
              <a:t>if </a:t>
            </a:r>
            <a:r>
              <a:rPr sz="2200" i="1" spc="20" dirty="0">
                <a:latin typeface="Times New Roman"/>
                <a:cs typeface="Times New Roman"/>
              </a:rPr>
              <a:t>j</a:t>
            </a:r>
            <a:r>
              <a:rPr sz="2200" spc="20" dirty="0">
                <a:latin typeface="Symbol"/>
                <a:cs typeface="Symbol"/>
              </a:rPr>
              <a:t></a:t>
            </a:r>
            <a:r>
              <a:rPr sz="2200" spc="20" dirty="0">
                <a:latin typeface="Times New Roman"/>
                <a:cs typeface="Times New Roman"/>
              </a:rPr>
              <a:t>{</a:t>
            </a:r>
            <a:r>
              <a:rPr sz="2200" i="1" spc="20" dirty="0">
                <a:latin typeface="Times New Roman"/>
                <a:cs typeface="Times New Roman"/>
              </a:rPr>
              <a:t>N </a:t>
            </a:r>
            <a:r>
              <a:rPr sz="2200" spc="-45" dirty="0">
                <a:latin typeface="Times New Roman"/>
                <a:cs typeface="Times New Roman"/>
              </a:rPr>
              <a:t>-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tabu</a:t>
            </a:r>
            <a:r>
              <a:rPr sz="2175" i="1" spc="-135" baseline="-21072" dirty="0">
                <a:latin typeface="Times New Roman"/>
                <a:cs typeface="Times New Roman"/>
              </a:rPr>
              <a:t>k</a:t>
            </a:r>
            <a:r>
              <a:rPr sz="2200" spc="-90" dirty="0"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400"/>
              </a:spcBef>
            </a:pPr>
            <a:r>
              <a:rPr sz="2200" i="1" spc="-75" dirty="0">
                <a:latin typeface="Times New Roman"/>
                <a:cs typeface="Times New Roman"/>
              </a:rPr>
              <a:t>p</a:t>
            </a:r>
            <a:r>
              <a:rPr sz="2175" i="1" spc="-112" baseline="-21072" dirty="0">
                <a:latin typeface="Times New Roman"/>
                <a:cs typeface="Times New Roman"/>
              </a:rPr>
              <a:t>ij</a:t>
            </a:r>
            <a:r>
              <a:rPr sz="2175" i="1" spc="-112" baseline="24904" dirty="0">
                <a:latin typeface="Times New Roman"/>
                <a:cs typeface="Times New Roman"/>
              </a:rPr>
              <a:t>k</a:t>
            </a:r>
            <a:r>
              <a:rPr sz="2200" spc="-75" dirty="0">
                <a:latin typeface="Times New Roman"/>
                <a:cs typeface="Times New Roman"/>
              </a:rPr>
              <a:t>(</a:t>
            </a:r>
            <a:r>
              <a:rPr sz="2200" i="1" spc="-75" dirty="0">
                <a:latin typeface="Times New Roman"/>
                <a:cs typeface="Times New Roman"/>
              </a:rPr>
              <a:t>t</a:t>
            </a:r>
            <a:r>
              <a:rPr sz="2200" spc="-75" dirty="0">
                <a:latin typeface="Times New Roman"/>
                <a:cs typeface="Times New Roman"/>
              </a:rPr>
              <a:t>)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endParaRPr sz="2200" dirty="0">
              <a:latin typeface="Times New Roman"/>
              <a:cs typeface="Times New Roman"/>
            </a:endParaRPr>
          </a:p>
          <a:p>
            <a:pPr marL="1442085">
              <a:lnSpc>
                <a:spcPct val="100000"/>
              </a:lnSpc>
              <a:spcBef>
                <a:spcPts val="1055"/>
              </a:spcBef>
            </a:pPr>
            <a:r>
              <a:rPr sz="2200" spc="-70" dirty="0">
                <a:latin typeface="Times New Roman"/>
                <a:cs typeface="Times New Roman"/>
              </a:rPr>
              <a:t>0,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otherwise.</a:t>
            </a: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055"/>
              </a:spcBef>
            </a:pPr>
            <a:r>
              <a:rPr sz="2200" spc="-45" dirty="0">
                <a:latin typeface="Times New Roman"/>
                <a:cs typeface="Times New Roman"/>
              </a:rPr>
              <a:t>where</a:t>
            </a:r>
            <a:endParaRPr sz="2200" dirty="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310"/>
              </a:spcBef>
            </a:pPr>
            <a:r>
              <a:rPr sz="2200" i="1" spc="25" dirty="0">
                <a:latin typeface="Times New Roman"/>
                <a:cs typeface="Times New Roman"/>
              </a:rPr>
              <a:t>l</a:t>
            </a:r>
            <a:r>
              <a:rPr sz="2200" spc="25" dirty="0">
                <a:latin typeface="Symbol"/>
                <a:cs typeface="Symbol"/>
              </a:rPr>
              <a:t></a:t>
            </a:r>
            <a:r>
              <a:rPr sz="2200" spc="25" dirty="0">
                <a:latin typeface="Times New Roman"/>
                <a:cs typeface="Times New Roman"/>
              </a:rPr>
              <a:t>{</a:t>
            </a:r>
            <a:r>
              <a:rPr sz="2200" i="1" spc="25" dirty="0">
                <a:latin typeface="Times New Roman"/>
                <a:cs typeface="Times New Roman"/>
              </a:rPr>
              <a:t>N </a:t>
            </a:r>
            <a:r>
              <a:rPr sz="2200" spc="-45" dirty="0">
                <a:latin typeface="Times New Roman"/>
                <a:cs typeface="Times New Roman"/>
              </a:rPr>
              <a:t>-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tabu</a:t>
            </a:r>
            <a:r>
              <a:rPr sz="2175" i="1" spc="-135" baseline="-21072" dirty="0">
                <a:latin typeface="Times New Roman"/>
                <a:cs typeface="Times New Roman"/>
              </a:rPr>
              <a:t>k</a:t>
            </a:r>
            <a:r>
              <a:rPr sz="2200" spc="-90" dirty="0"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430"/>
              </a:spcBef>
              <a:tabLst>
                <a:tab pos="1326515" algn="l"/>
              </a:tabLst>
            </a:pPr>
            <a:r>
              <a:rPr sz="2300" i="1" spc="-80" dirty="0">
                <a:latin typeface="Symbol"/>
                <a:cs typeface="Symbol"/>
              </a:rPr>
              <a:t></a:t>
            </a:r>
            <a:r>
              <a:rPr sz="2200" i="1" spc="-80" dirty="0">
                <a:latin typeface="Times New Roman"/>
                <a:cs typeface="Times New Roman"/>
              </a:rPr>
              <a:t>,  </a:t>
            </a:r>
            <a:r>
              <a:rPr sz="2300" i="1" spc="-55" dirty="0" smtClean="0">
                <a:latin typeface="Symbol"/>
                <a:cs typeface="Symbol"/>
              </a:rPr>
              <a:t></a:t>
            </a:r>
            <a:r>
              <a:rPr sz="2300" i="1" spc="-55" dirty="0">
                <a:latin typeface="Times New Roman"/>
                <a:cs typeface="Times New Roman"/>
              </a:rPr>
              <a:t>	</a:t>
            </a:r>
            <a:r>
              <a:rPr lang="en-US" sz="2300" i="1" spc="-55" dirty="0" smtClean="0">
                <a:latin typeface="Times New Roman"/>
                <a:cs typeface="Times New Roman"/>
              </a:rPr>
              <a:t> </a:t>
            </a:r>
            <a:r>
              <a:rPr sz="2200" spc="-40" dirty="0" smtClean="0">
                <a:latin typeface="Times New Roman"/>
                <a:cs typeface="Times New Roman"/>
              </a:rPr>
              <a:t>define </a:t>
            </a:r>
            <a:r>
              <a:rPr sz="2200" spc="-60" dirty="0">
                <a:latin typeface="Times New Roman"/>
                <a:cs typeface="Times New Roman"/>
              </a:rPr>
              <a:t>relative </a:t>
            </a:r>
            <a:r>
              <a:rPr sz="2200" spc="-25" dirty="0">
                <a:latin typeface="Times New Roman"/>
                <a:cs typeface="Times New Roman"/>
              </a:rPr>
              <a:t>importance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pheromone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visibility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200" spc="-45" dirty="0">
                <a:latin typeface="Times New Roman"/>
                <a:cs typeface="Times New Roman"/>
              </a:rPr>
              <a:t>Probability </a:t>
            </a:r>
            <a:r>
              <a:rPr sz="2200" spc="-80" dirty="0">
                <a:latin typeface="Times New Roman"/>
                <a:cs typeface="Times New Roman"/>
              </a:rPr>
              <a:t>is a </a:t>
            </a:r>
            <a:r>
              <a:rPr sz="2200" spc="-25" dirty="0">
                <a:latin typeface="Times New Roman"/>
                <a:cs typeface="Times New Roman"/>
              </a:rPr>
              <a:t>compromise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between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Font typeface="Symbol"/>
              <a:buChar char=""/>
              <a:tabLst>
                <a:tab pos="756920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visibility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25" dirty="0">
                <a:latin typeface="Times New Roman"/>
                <a:cs typeface="Times New Roman"/>
              </a:rPr>
              <a:t>prefers </a:t>
            </a:r>
            <a:r>
              <a:rPr sz="2000" spc="-45" dirty="0">
                <a:latin typeface="Times New Roman"/>
                <a:cs typeface="Times New Roman"/>
              </a:rPr>
              <a:t>closer </a:t>
            </a:r>
            <a:r>
              <a:rPr sz="2000" spc="-60" dirty="0">
                <a:latin typeface="Times New Roman"/>
                <a:cs typeface="Times New Roman"/>
              </a:rPr>
              <a:t>cities </a:t>
            </a:r>
            <a:r>
              <a:rPr sz="2000" spc="1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more </a:t>
            </a:r>
            <a:r>
              <a:rPr sz="2000" spc="-30" dirty="0">
                <a:latin typeface="Times New Roman"/>
                <a:cs typeface="Times New Roman"/>
              </a:rPr>
              <a:t>distant </a:t>
            </a:r>
            <a:r>
              <a:rPr sz="2000" spc="-25" dirty="0">
                <a:latin typeface="Times New Roman"/>
                <a:cs typeface="Times New Roman"/>
              </a:rPr>
              <a:t>ones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Symbol"/>
              <a:buChar char=""/>
              <a:tabLst>
                <a:tab pos="75692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intensity of </a:t>
            </a:r>
            <a:r>
              <a:rPr sz="2000" b="1" spc="-10" dirty="0">
                <a:latin typeface="Times New Roman"/>
                <a:cs typeface="Times New Roman"/>
              </a:rPr>
              <a:t>pheromone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25" dirty="0">
                <a:latin typeface="Times New Roman"/>
                <a:cs typeface="Times New Roman"/>
              </a:rPr>
              <a:t>prefers </a:t>
            </a:r>
            <a:r>
              <a:rPr sz="2000" spc="-20" dirty="0">
                <a:latin typeface="Times New Roman"/>
                <a:cs typeface="Times New Roman"/>
              </a:rPr>
              <a:t>more </a:t>
            </a:r>
            <a:r>
              <a:rPr sz="2000" spc="-40" dirty="0">
                <a:latin typeface="Times New Roman"/>
                <a:cs typeface="Times New Roman"/>
              </a:rPr>
              <a:t>frequently </a:t>
            </a:r>
            <a:r>
              <a:rPr sz="2000" spc="-35" dirty="0">
                <a:latin typeface="Times New Roman"/>
                <a:cs typeface="Times New Roman"/>
              </a:rPr>
              <a:t>used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edges.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2514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886700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15"/>
              </a:spcBef>
            </a:pPr>
            <a:r>
              <a:rPr spc="-225" dirty="0"/>
              <a:t>AS:</a:t>
            </a:r>
            <a:r>
              <a:rPr spc="-90" dirty="0"/>
              <a:t> </a:t>
            </a:r>
            <a:r>
              <a:rPr spc="-4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81151"/>
            <a:ext cx="6682105" cy="549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SzPct val="95238"/>
              <a:buFont typeface="Times New Roman"/>
              <a:buChar char="•"/>
              <a:tabLst>
                <a:tab pos="433705" algn="l"/>
              </a:tabLst>
            </a:pPr>
            <a:r>
              <a:rPr sz="2100" b="1" i="1" spc="-40" dirty="0">
                <a:latin typeface="Times New Roman"/>
                <a:cs typeface="Times New Roman"/>
              </a:rPr>
              <a:t>Ant-cycle</a:t>
            </a:r>
            <a:r>
              <a:rPr sz="2000" b="1" spc="-4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850900" algn="l"/>
              </a:tabLst>
            </a:pPr>
            <a:r>
              <a:rPr sz="2000" spc="-45" dirty="0">
                <a:latin typeface="Times New Roman"/>
                <a:cs typeface="Times New Roman"/>
              </a:rPr>
              <a:t>Initialization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55" dirty="0">
                <a:latin typeface="Times New Roman"/>
                <a:cs typeface="Times New Roman"/>
              </a:rPr>
              <a:t>time: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15" dirty="0">
                <a:latin typeface="Times New Roman"/>
                <a:cs typeface="Times New Roman"/>
              </a:rPr>
              <a:t>number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85" dirty="0">
                <a:latin typeface="Times New Roman"/>
                <a:cs typeface="Times New Roman"/>
              </a:rPr>
              <a:t>cycles: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NC</a:t>
            </a:r>
            <a:r>
              <a:rPr sz="2000" spc="60" dirty="0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165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20" dirty="0">
                <a:latin typeface="Times New Roman"/>
                <a:cs typeface="Times New Roman"/>
              </a:rPr>
              <a:t>pheromone: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100" i="1" spc="-80" dirty="0">
                <a:latin typeface="Symbol"/>
                <a:cs typeface="Symbol"/>
              </a:rPr>
              <a:t></a:t>
            </a:r>
            <a:r>
              <a:rPr sz="2025" i="1" spc="-120" baseline="-6172" dirty="0">
                <a:latin typeface="Times New Roman"/>
                <a:cs typeface="Times New Roman"/>
              </a:rPr>
              <a:t>ij</a:t>
            </a:r>
            <a:r>
              <a:rPr sz="2000" spc="-80" dirty="0">
                <a:latin typeface="Times New Roman"/>
                <a:cs typeface="Times New Roman"/>
              </a:rPr>
              <a:t>(</a:t>
            </a:r>
            <a:r>
              <a:rPr sz="2000" i="1" spc="-80" dirty="0">
                <a:latin typeface="Times New Roman"/>
                <a:cs typeface="Times New Roman"/>
              </a:rPr>
              <a:t>t</a:t>
            </a:r>
            <a:r>
              <a:rPr sz="2000" spc="-80" dirty="0">
                <a:latin typeface="Times New Roman"/>
                <a:cs typeface="Times New Roman"/>
              </a:rPr>
              <a:t>)=</a:t>
            </a:r>
            <a:r>
              <a:rPr sz="2000" i="1" spc="-8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195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50" dirty="0">
                <a:latin typeface="Times New Roman"/>
                <a:cs typeface="Times New Roman"/>
              </a:rPr>
              <a:t>Initial </a:t>
            </a:r>
            <a:r>
              <a:rPr sz="2000" spc="-35" dirty="0">
                <a:latin typeface="Times New Roman"/>
                <a:cs typeface="Times New Roman"/>
              </a:rPr>
              <a:t>positioning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i="1" spc="-200" dirty="0">
                <a:latin typeface="Times New Roman"/>
                <a:cs typeface="Times New Roman"/>
              </a:rPr>
              <a:t>m  </a:t>
            </a:r>
            <a:r>
              <a:rPr sz="2000" spc="-25" dirty="0">
                <a:latin typeface="Times New Roman"/>
                <a:cs typeface="Times New Roman"/>
              </a:rPr>
              <a:t>ants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i="1" spc="-150" dirty="0">
                <a:latin typeface="Times New Roman"/>
                <a:cs typeface="Times New Roman"/>
              </a:rPr>
              <a:t>n</a:t>
            </a:r>
            <a:r>
              <a:rPr sz="2000" i="1" spc="16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cities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850900" algn="l"/>
              </a:tabLst>
            </a:pPr>
            <a:r>
              <a:rPr sz="2000" spc="-45" dirty="0">
                <a:latin typeface="Times New Roman"/>
                <a:cs typeface="Times New Roman"/>
              </a:rPr>
              <a:t>Initialization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i="1" spc="-145" dirty="0">
                <a:latin typeface="Times New Roman"/>
                <a:cs typeface="Times New Roman"/>
              </a:rPr>
              <a:t>tabu</a:t>
            </a:r>
            <a:r>
              <a:rPr sz="2000" i="1" spc="1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lists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850900" algn="l"/>
              </a:tabLst>
            </a:pPr>
            <a:r>
              <a:rPr sz="2000" spc="-75" dirty="0">
                <a:latin typeface="Times New Roman"/>
                <a:cs typeface="Times New Roman"/>
              </a:rPr>
              <a:t>Ants’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action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10" dirty="0">
                <a:latin typeface="Times New Roman"/>
                <a:cs typeface="Times New Roman"/>
              </a:rPr>
              <a:t>Each </a:t>
            </a:r>
            <a:r>
              <a:rPr sz="2000" spc="-15" dirty="0">
                <a:latin typeface="Times New Roman"/>
                <a:cs typeface="Times New Roman"/>
              </a:rPr>
              <a:t>ant </a:t>
            </a:r>
            <a:r>
              <a:rPr sz="2000" spc="-65" dirty="0">
                <a:latin typeface="Times New Roman"/>
                <a:cs typeface="Times New Roman"/>
              </a:rPr>
              <a:t>iteratively </a:t>
            </a:r>
            <a:r>
              <a:rPr sz="2000" spc="-45" dirty="0">
                <a:latin typeface="Times New Roman"/>
                <a:cs typeface="Times New Roman"/>
              </a:rPr>
              <a:t>builds its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route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6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60" dirty="0">
                <a:latin typeface="Times New Roman"/>
                <a:cs typeface="Times New Roman"/>
              </a:rPr>
              <a:t>Calculate </a:t>
            </a:r>
            <a:r>
              <a:rPr sz="2000" spc="-40" dirty="0">
                <a:latin typeface="Times New Roman"/>
                <a:cs typeface="Times New Roman"/>
              </a:rPr>
              <a:t>length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routes </a:t>
            </a:r>
            <a:r>
              <a:rPr sz="2000" i="1" spc="125" dirty="0">
                <a:latin typeface="Times New Roman"/>
                <a:cs typeface="Times New Roman"/>
              </a:rPr>
              <a:t>L</a:t>
            </a:r>
            <a:r>
              <a:rPr sz="2025" i="1" spc="187" baseline="-20576" dirty="0">
                <a:latin typeface="Times New Roman"/>
                <a:cs typeface="Times New Roman"/>
              </a:rPr>
              <a:t>k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95" dirty="0">
                <a:latin typeface="Times New Roman"/>
                <a:cs typeface="Times New Roman"/>
              </a:rPr>
              <a:t>all </a:t>
            </a:r>
            <a:r>
              <a:rPr sz="2000" spc="-25" dirty="0">
                <a:latin typeface="Times New Roman"/>
                <a:cs typeface="Times New Roman"/>
              </a:rPr>
              <a:t>ants  </a:t>
            </a:r>
            <a:r>
              <a:rPr sz="2000" i="1" spc="-60" dirty="0">
                <a:latin typeface="Times New Roman"/>
                <a:cs typeface="Times New Roman"/>
              </a:rPr>
              <a:t>k</a:t>
            </a:r>
            <a:r>
              <a:rPr sz="2000" spc="-60" dirty="0">
                <a:latin typeface="Symbol"/>
                <a:cs typeface="Symbol"/>
              </a:rPr>
              <a:t></a:t>
            </a:r>
            <a:r>
              <a:rPr sz="2000" spc="-60" dirty="0">
                <a:latin typeface="Times New Roman"/>
                <a:cs typeface="Times New Roman"/>
              </a:rPr>
              <a:t>(1,...,</a:t>
            </a:r>
            <a:r>
              <a:rPr sz="2000" i="1" spc="-60" dirty="0">
                <a:latin typeface="Times New Roman"/>
                <a:cs typeface="Times New Roman"/>
              </a:rPr>
              <a:t>m</a:t>
            </a:r>
            <a:r>
              <a:rPr sz="2000" spc="-6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15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25" dirty="0">
                <a:latin typeface="Times New Roman"/>
                <a:cs typeface="Times New Roman"/>
              </a:rPr>
              <a:t>update </a:t>
            </a:r>
            <a:r>
              <a:rPr sz="2000" spc="-15" dirty="0">
                <a:latin typeface="Times New Roman"/>
                <a:cs typeface="Times New Roman"/>
              </a:rPr>
              <a:t>the shortest route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spc="-60" dirty="0">
                <a:latin typeface="Times New Roman"/>
                <a:cs typeface="Times New Roman"/>
              </a:rPr>
              <a:t>Calculate </a:t>
            </a:r>
            <a:r>
              <a:rPr sz="2000" spc="-40" dirty="0">
                <a:latin typeface="Times New Roman"/>
                <a:cs typeface="Times New Roman"/>
              </a:rPr>
              <a:t>Δ</a:t>
            </a:r>
            <a:r>
              <a:rPr sz="2100" i="1" spc="-40" dirty="0">
                <a:latin typeface="Symbol"/>
                <a:cs typeface="Symbol"/>
              </a:rPr>
              <a:t></a:t>
            </a:r>
            <a:r>
              <a:rPr sz="2025" i="1" spc="-60" baseline="-6172" dirty="0">
                <a:latin typeface="Times New Roman"/>
                <a:cs typeface="Times New Roman"/>
              </a:rPr>
              <a:t>ij</a:t>
            </a:r>
            <a:r>
              <a:rPr sz="2025" i="1" spc="-60" baseline="24691" dirty="0">
                <a:latin typeface="Times New Roman"/>
                <a:cs typeface="Times New Roman"/>
              </a:rPr>
              <a:t>k 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update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100" i="1" spc="-85" dirty="0">
                <a:latin typeface="Symbol"/>
                <a:cs typeface="Symbol"/>
              </a:rPr>
              <a:t></a:t>
            </a:r>
            <a:r>
              <a:rPr sz="2025" i="1" spc="-127" baseline="-6172" dirty="0">
                <a:latin typeface="Times New Roman"/>
                <a:cs typeface="Times New Roman"/>
              </a:rPr>
              <a:t>ij</a:t>
            </a:r>
            <a:r>
              <a:rPr sz="2000" spc="-85" dirty="0">
                <a:latin typeface="Times New Roman"/>
                <a:cs typeface="Times New Roman"/>
              </a:rPr>
              <a:t>(</a:t>
            </a:r>
            <a:r>
              <a:rPr sz="2000" i="1" spc="-85" dirty="0">
                <a:latin typeface="Times New Roman"/>
                <a:cs typeface="Times New Roman"/>
              </a:rPr>
              <a:t>t+n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50900" algn="l"/>
              </a:tabLst>
            </a:pPr>
            <a:r>
              <a:rPr sz="2000" spc="-15" dirty="0">
                <a:latin typeface="Times New Roman"/>
                <a:cs typeface="Times New Roman"/>
              </a:rPr>
              <a:t>Increment </a:t>
            </a:r>
            <a:r>
              <a:rPr sz="2000" spc="-40" dirty="0">
                <a:latin typeface="Times New Roman"/>
                <a:cs typeface="Times New Roman"/>
              </a:rPr>
              <a:t>discrete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1274445" lvl="2" indent="-34734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275080" algn="l"/>
              </a:tabLst>
            </a:pPr>
            <a:r>
              <a:rPr sz="2000" i="1" spc="-60" dirty="0">
                <a:latin typeface="Times New Roman"/>
                <a:cs typeface="Times New Roman"/>
              </a:rPr>
              <a:t>t </a:t>
            </a:r>
            <a:r>
              <a:rPr sz="2000" spc="195" dirty="0">
                <a:latin typeface="Times New Roman"/>
                <a:cs typeface="Times New Roman"/>
              </a:rPr>
              <a:t>= </a:t>
            </a:r>
            <a:r>
              <a:rPr sz="2000" i="1" spc="-2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i="1" spc="-25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, </a:t>
            </a:r>
            <a:r>
              <a:rPr sz="2000" i="1" spc="60" dirty="0">
                <a:latin typeface="Times New Roman"/>
                <a:cs typeface="Times New Roman"/>
              </a:rPr>
              <a:t>NC </a:t>
            </a:r>
            <a:r>
              <a:rPr sz="2000" spc="195" dirty="0">
                <a:latin typeface="Times New Roman"/>
                <a:cs typeface="Times New Roman"/>
              </a:rPr>
              <a:t>=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NC</a:t>
            </a:r>
            <a:r>
              <a:rPr sz="2000" spc="60" dirty="0">
                <a:latin typeface="Times New Roman"/>
                <a:cs typeface="Times New Roman"/>
              </a:rPr>
              <a:t>+1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50900" algn="l"/>
              </a:tabLst>
            </a:pPr>
            <a:r>
              <a:rPr sz="2000" spc="10" dirty="0">
                <a:latin typeface="Times New Roman"/>
                <a:cs typeface="Times New Roman"/>
              </a:rPr>
              <a:t>If(</a:t>
            </a:r>
            <a:r>
              <a:rPr sz="2000" i="1" spc="10" dirty="0">
                <a:latin typeface="Times New Roman"/>
                <a:cs typeface="Times New Roman"/>
              </a:rPr>
              <a:t>NC </a:t>
            </a:r>
            <a:r>
              <a:rPr sz="2000" spc="200" dirty="0">
                <a:latin typeface="Times New Roman"/>
                <a:cs typeface="Times New Roman"/>
              </a:rPr>
              <a:t>&lt; </a:t>
            </a:r>
            <a:r>
              <a:rPr sz="2000" i="1" spc="-25" dirty="0">
                <a:latin typeface="Times New Roman"/>
                <a:cs typeface="Times New Roman"/>
              </a:rPr>
              <a:t>NC</a:t>
            </a:r>
            <a:r>
              <a:rPr sz="2025" i="1" spc="-37" baseline="-20576" dirty="0">
                <a:latin typeface="Times New Roman"/>
                <a:cs typeface="Times New Roman"/>
              </a:rPr>
              <a:t>max</a:t>
            </a:r>
            <a:r>
              <a:rPr sz="2000" spc="-25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spc="-20" dirty="0">
                <a:latin typeface="Times New Roman"/>
                <a:cs typeface="Times New Roman"/>
              </a:rPr>
              <a:t>goto step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70" dirty="0">
                <a:latin typeface="Times New Roman"/>
                <a:cs typeface="Times New Roman"/>
              </a:rPr>
              <a:t>else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15"/>
              </a:spcBef>
            </a:pPr>
            <a:r>
              <a:rPr spc="-225" dirty="0"/>
              <a:t>AS:</a:t>
            </a:r>
            <a:r>
              <a:rPr spc="-90" dirty="0"/>
              <a:t> </a:t>
            </a:r>
            <a:r>
              <a:rPr spc="15" dirty="0"/>
              <a:t>Elitism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Font typeface="Times New Roman"/>
              <a:buChar char="•"/>
              <a:tabLst>
                <a:tab pos="433705" algn="l"/>
              </a:tabLst>
            </a:pPr>
            <a:r>
              <a:rPr sz="2200" b="0" spc="-30" dirty="0">
                <a:latin typeface="Times New Roman"/>
                <a:cs typeface="Times New Roman"/>
              </a:rPr>
              <a:t>Intensity </a:t>
            </a:r>
            <a:r>
              <a:rPr sz="2200" b="0" dirty="0">
                <a:latin typeface="Times New Roman"/>
                <a:cs typeface="Times New Roman"/>
              </a:rPr>
              <a:t>of </a:t>
            </a:r>
            <a:r>
              <a:rPr sz="2200" b="0" spc="-5" dirty="0">
                <a:latin typeface="Times New Roman"/>
                <a:cs typeface="Times New Roman"/>
              </a:rPr>
              <a:t>pheromone </a:t>
            </a:r>
            <a:r>
              <a:rPr sz="2200" b="0" spc="-80" dirty="0">
                <a:latin typeface="Times New Roman"/>
                <a:cs typeface="Times New Roman"/>
              </a:rPr>
              <a:t>is </a:t>
            </a:r>
            <a:r>
              <a:rPr sz="2200" b="0" spc="-20" dirty="0">
                <a:latin typeface="Times New Roman"/>
                <a:cs typeface="Times New Roman"/>
              </a:rPr>
              <a:t>strengthened </a:t>
            </a:r>
            <a:r>
              <a:rPr sz="2200" b="0" spc="20" dirty="0">
                <a:latin typeface="Times New Roman"/>
                <a:cs typeface="Times New Roman"/>
              </a:rPr>
              <a:t>on </a:t>
            </a:r>
            <a:r>
              <a:rPr sz="2200" b="0" spc="-60" dirty="0">
                <a:latin typeface="Times New Roman"/>
                <a:cs typeface="Times New Roman"/>
              </a:rPr>
              <a:t>edges </a:t>
            </a:r>
            <a:r>
              <a:rPr sz="2200" b="0" dirty="0">
                <a:latin typeface="Times New Roman"/>
                <a:cs typeface="Times New Roman"/>
              </a:rPr>
              <a:t>that </a:t>
            </a:r>
            <a:r>
              <a:rPr sz="2200" b="0" spc="-90" dirty="0">
                <a:latin typeface="Times New Roman"/>
                <a:cs typeface="Times New Roman"/>
              </a:rPr>
              <a:t>lie </a:t>
            </a:r>
            <a:r>
              <a:rPr sz="2200" b="0" spc="20" dirty="0">
                <a:latin typeface="Times New Roman"/>
                <a:cs typeface="Times New Roman"/>
              </a:rPr>
              <a:t>on</a:t>
            </a:r>
            <a:r>
              <a:rPr sz="2200" b="0" spc="35" dirty="0">
                <a:latin typeface="Times New Roman"/>
                <a:cs typeface="Times New Roman"/>
              </a:rPr>
              <a:t> </a:t>
            </a:r>
            <a:r>
              <a:rPr sz="2200" b="0" spc="-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</a:pPr>
            <a:r>
              <a:rPr sz="2200" b="0" spc="-5" dirty="0">
                <a:latin typeface="Times New Roman"/>
                <a:cs typeface="Times New Roman"/>
              </a:rPr>
              <a:t>shortest path </a:t>
            </a:r>
            <a:r>
              <a:rPr sz="2200" b="0" spc="10" dirty="0">
                <a:latin typeface="Times New Roman"/>
                <a:cs typeface="Times New Roman"/>
              </a:rPr>
              <a:t>out </a:t>
            </a:r>
            <a:r>
              <a:rPr sz="2200" b="0" dirty="0">
                <a:latin typeface="Times New Roman"/>
                <a:cs typeface="Times New Roman"/>
              </a:rPr>
              <a:t>of </a:t>
            </a:r>
            <a:r>
              <a:rPr sz="2200" b="0" spc="-105" dirty="0">
                <a:latin typeface="Times New Roman"/>
                <a:cs typeface="Times New Roman"/>
              </a:rPr>
              <a:t>all </a:t>
            </a:r>
            <a:r>
              <a:rPr sz="2200" b="0" spc="-40" dirty="0">
                <a:latin typeface="Times New Roman"/>
                <a:cs typeface="Times New Roman"/>
              </a:rPr>
              <a:t>generated</a:t>
            </a:r>
            <a:r>
              <a:rPr sz="2200" b="0" spc="-50" dirty="0">
                <a:latin typeface="Times New Roman"/>
                <a:cs typeface="Times New Roman"/>
              </a:rPr>
              <a:t> </a:t>
            </a:r>
            <a:r>
              <a:rPr sz="2200" b="0" spc="-15" dirty="0">
                <a:latin typeface="Times New Roman"/>
                <a:cs typeface="Times New Roman"/>
              </a:rPr>
              <a:t>paths</a:t>
            </a:r>
            <a:endParaRPr sz="22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560"/>
              </a:spcBef>
              <a:buFont typeface="Symbol"/>
              <a:buChar char=""/>
              <a:tabLst>
                <a:tab pos="850900" algn="l"/>
              </a:tabLst>
            </a:pPr>
            <a:r>
              <a:rPr sz="2000" spc="-20" dirty="0">
                <a:latin typeface="Times New Roman"/>
                <a:cs typeface="Times New Roman"/>
              </a:rPr>
              <a:t>Amount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25" dirty="0">
                <a:latin typeface="Times New Roman"/>
                <a:cs typeface="Times New Roman"/>
              </a:rPr>
              <a:t>added </a:t>
            </a:r>
            <a:r>
              <a:rPr sz="2000" spc="-20" dirty="0">
                <a:latin typeface="Times New Roman"/>
                <a:cs typeface="Times New Roman"/>
              </a:rPr>
              <a:t>pheromone: </a:t>
            </a:r>
            <a:r>
              <a:rPr sz="2000" i="1" spc="-310" dirty="0">
                <a:latin typeface="Times New Roman"/>
                <a:cs typeface="Times New Roman"/>
              </a:rPr>
              <a:t>e </a:t>
            </a:r>
            <a:r>
              <a:rPr sz="2000" i="1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105" dirty="0">
                <a:latin typeface="Times New Roman"/>
                <a:cs typeface="Times New Roman"/>
              </a:rPr>
              <a:t>Q</a:t>
            </a:r>
            <a:r>
              <a:rPr sz="2000" spc="105" dirty="0">
                <a:latin typeface="Times New Roman"/>
                <a:cs typeface="Times New Roman"/>
              </a:rPr>
              <a:t>/</a:t>
            </a:r>
            <a:r>
              <a:rPr sz="2000" i="1" spc="105" dirty="0">
                <a:latin typeface="Times New Roman"/>
                <a:cs typeface="Times New Roman"/>
              </a:rPr>
              <a:t>L</a:t>
            </a:r>
            <a:r>
              <a:rPr sz="2025" spc="157" baseline="24691" dirty="0">
                <a:latin typeface="Times New Roman"/>
                <a:cs typeface="Times New Roman"/>
              </a:rPr>
              <a:t>*</a:t>
            </a:r>
            <a:r>
              <a:rPr sz="2025" spc="322" baseline="24691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55"/>
              </a:spcBef>
            </a:pPr>
            <a:r>
              <a:rPr sz="2000" b="0" spc="-50" dirty="0">
                <a:latin typeface="Times New Roman"/>
                <a:cs typeface="Times New Roman"/>
              </a:rPr>
              <a:t>where </a:t>
            </a:r>
            <a:r>
              <a:rPr sz="2000" b="0" i="1" spc="-310" dirty="0">
                <a:latin typeface="Times New Roman"/>
                <a:cs typeface="Times New Roman"/>
              </a:rPr>
              <a:t>e </a:t>
            </a:r>
            <a:r>
              <a:rPr sz="2000" b="0" i="1" spc="-120" dirty="0">
                <a:latin typeface="Times New Roman"/>
                <a:cs typeface="Times New Roman"/>
              </a:rPr>
              <a:t> </a:t>
            </a:r>
            <a:r>
              <a:rPr sz="2000" b="0" spc="-75" dirty="0">
                <a:latin typeface="Times New Roman"/>
                <a:cs typeface="Times New Roman"/>
              </a:rPr>
              <a:t>is </a:t>
            </a:r>
            <a:r>
              <a:rPr sz="2000" b="0" spc="-80" dirty="0">
                <a:latin typeface="Times New Roman"/>
                <a:cs typeface="Times New Roman"/>
              </a:rPr>
              <a:t>a </a:t>
            </a:r>
            <a:r>
              <a:rPr sz="2000" b="0" spc="-15" dirty="0">
                <a:latin typeface="Times New Roman"/>
                <a:cs typeface="Times New Roman"/>
              </a:rPr>
              <a:t>number </a:t>
            </a:r>
            <a:r>
              <a:rPr sz="2000" b="0" spc="-5" dirty="0">
                <a:latin typeface="Times New Roman"/>
                <a:cs typeface="Times New Roman"/>
              </a:rPr>
              <a:t>of </a:t>
            </a:r>
            <a:r>
              <a:rPr sz="2000" b="0" spc="-40" dirty="0">
                <a:latin typeface="Times New Roman"/>
                <a:cs typeface="Times New Roman"/>
              </a:rPr>
              <a:t>„elite“ </a:t>
            </a:r>
            <a:r>
              <a:rPr sz="2000" b="0" spc="-30" dirty="0">
                <a:latin typeface="Times New Roman"/>
                <a:cs typeface="Times New Roman"/>
              </a:rPr>
              <a:t>ants </a:t>
            </a:r>
            <a:r>
              <a:rPr sz="2000" b="0" spc="-25" dirty="0">
                <a:latin typeface="Times New Roman"/>
                <a:cs typeface="Times New Roman"/>
              </a:rPr>
              <a:t>and </a:t>
            </a:r>
            <a:r>
              <a:rPr sz="2000" b="0" spc="-114" dirty="0">
                <a:latin typeface="Times New Roman"/>
                <a:cs typeface="Times New Roman"/>
              </a:rPr>
              <a:t>L* </a:t>
            </a:r>
            <a:r>
              <a:rPr sz="2000" b="0" spc="-75" dirty="0">
                <a:latin typeface="Times New Roman"/>
                <a:cs typeface="Times New Roman"/>
              </a:rPr>
              <a:t>is </a:t>
            </a:r>
            <a:r>
              <a:rPr sz="2000" b="0" spc="-10" dirty="0">
                <a:latin typeface="Times New Roman"/>
                <a:cs typeface="Times New Roman"/>
              </a:rPr>
              <a:t>the </a:t>
            </a:r>
            <a:r>
              <a:rPr sz="2000" b="0" spc="-15" dirty="0">
                <a:latin typeface="Times New Roman"/>
                <a:cs typeface="Times New Roman"/>
              </a:rPr>
              <a:t>shortest </a:t>
            </a:r>
            <a:r>
              <a:rPr sz="2000" b="0" spc="12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720"/>
              </a:spcBef>
              <a:buFont typeface="Symbol"/>
              <a:buChar char=""/>
              <a:tabLst>
                <a:tab pos="85090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Beware </a:t>
            </a:r>
            <a:r>
              <a:rPr sz="2000" b="1" spc="-15" dirty="0">
                <a:latin typeface="Times New Roman"/>
                <a:cs typeface="Times New Roman"/>
              </a:rPr>
              <a:t>of </a:t>
            </a:r>
            <a:r>
              <a:rPr sz="2000" b="1" spc="-45" dirty="0">
                <a:latin typeface="Times New Roman"/>
                <a:cs typeface="Times New Roman"/>
              </a:rPr>
              <a:t>premature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convergence.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44" y="313318"/>
            <a:ext cx="9105900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77520" algn="l">
              <a:lnSpc>
                <a:spcPct val="100000"/>
              </a:lnSpc>
              <a:spcBef>
                <a:spcPts val="215"/>
              </a:spcBef>
            </a:pPr>
            <a:r>
              <a:rPr spc="-225" dirty="0"/>
              <a:t>AS: </a:t>
            </a:r>
            <a:r>
              <a:rPr spc="-5" dirty="0"/>
              <a:t>Evolution </a:t>
            </a:r>
            <a:r>
              <a:rPr spc="-25" dirty="0"/>
              <a:t>of </a:t>
            </a:r>
            <a:r>
              <a:rPr spc="-20" dirty="0"/>
              <a:t>Solution </a:t>
            </a:r>
            <a:r>
              <a:rPr spc="-140" dirty="0"/>
              <a:t>for </a:t>
            </a:r>
            <a:r>
              <a:rPr spc="-245" dirty="0"/>
              <a:t>10</a:t>
            </a:r>
            <a:r>
              <a:rPr spc="335" dirty="0"/>
              <a:t> </a:t>
            </a:r>
            <a:r>
              <a:rPr spc="-10" dirty="0"/>
              <a:t>Cities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178179"/>
            <a:ext cx="782002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065">
              <a:lnSpc>
                <a:spcPts val="2420"/>
              </a:lnSpc>
              <a:buFont typeface="Times New Roman"/>
              <a:buChar char="•"/>
              <a:tabLst>
                <a:tab pos="406400" algn="l"/>
              </a:tabLst>
            </a:pPr>
            <a:r>
              <a:rPr sz="2000" spc="-35" dirty="0">
                <a:latin typeface="Times New Roman"/>
                <a:cs typeface="Times New Roman"/>
              </a:rPr>
              <a:t>After </a:t>
            </a:r>
            <a:r>
              <a:rPr sz="2000" spc="-75" dirty="0">
                <a:latin typeface="Times New Roman"/>
                <a:cs typeface="Times New Roman"/>
              </a:rPr>
              <a:t>greedily </a:t>
            </a:r>
            <a:r>
              <a:rPr sz="2000" spc="-50" dirty="0">
                <a:latin typeface="Times New Roman"/>
                <a:cs typeface="Times New Roman"/>
              </a:rPr>
              <a:t>searching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50" dirty="0">
                <a:latin typeface="Times New Roman"/>
                <a:cs typeface="Times New Roman"/>
              </a:rPr>
              <a:t>space </a:t>
            </a:r>
            <a:r>
              <a:rPr sz="2000" spc="-40" dirty="0">
                <a:latin typeface="Times New Roman"/>
                <a:cs typeface="Times New Roman"/>
              </a:rPr>
              <a:t>it </a:t>
            </a:r>
            <a:r>
              <a:rPr sz="2000" spc="-80" dirty="0">
                <a:latin typeface="Times New Roman"/>
                <a:cs typeface="Times New Roman"/>
              </a:rPr>
              <a:t>is </a:t>
            </a:r>
            <a:r>
              <a:rPr sz="2000" spc="-50" dirty="0">
                <a:latin typeface="Times New Roman"/>
                <a:cs typeface="Times New Roman"/>
              </a:rPr>
              <a:t>desirable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25" dirty="0">
                <a:latin typeface="Times New Roman"/>
                <a:cs typeface="Times New Roman"/>
              </a:rPr>
              <a:t>adapt </a:t>
            </a:r>
            <a:r>
              <a:rPr sz="2000" spc="-65" dirty="0">
                <a:latin typeface="Times New Roman"/>
                <a:cs typeface="Times New Roman"/>
              </a:rPr>
              <a:t>global </a:t>
            </a:r>
            <a:r>
              <a:rPr sz="2000" spc="-25" dirty="0">
                <a:latin typeface="Times New Roman"/>
                <a:cs typeface="Times New Roman"/>
              </a:rPr>
              <a:t>information  </a:t>
            </a:r>
            <a:r>
              <a:rPr sz="2000" spc="-15" dirty="0">
                <a:latin typeface="Times New Roman"/>
                <a:cs typeface="Times New Roman"/>
              </a:rPr>
              <a:t>stored </a:t>
            </a:r>
            <a:r>
              <a:rPr sz="2000" spc="-45" dirty="0">
                <a:latin typeface="Times New Roman"/>
                <a:cs typeface="Times New Roman"/>
              </a:rPr>
              <a:t>in </a:t>
            </a:r>
            <a:r>
              <a:rPr sz="2100" i="1" spc="-80" dirty="0">
                <a:latin typeface="Symbol"/>
                <a:cs typeface="Symbol"/>
              </a:rPr>
              <a:t></a:t>
            </a:r>
            <a:r>
              <a:rPr sz="2025" i="1" spc="-120" baseline="-6172" dirty="0">
                <a:latin typeface="Times New Roman"/>
                <a:cs typeface="Times New Roman"/>
              </a:rPr>
              <a:t>ij</a:t>
            </a:r>
            <a:r>
              <a:rPr sz="2000" spc="-80" dirty="0">
                <a:latin typeface="Times New Roman"/>
                <a:cs typeface="Times New Roman"/>
              </a:rPr>
              <a:t>(</a:t>
            </a:r>
            <a:r>
              <a:rPr sz="2000" i="1" spc="-80" dirty="0">
                <a:latin typeface="Times New Roman"/>
                <a:cs typeface="Times New Roman"/>
              </a:rPr>
              <a:t>t</a:t>
            </a:r>
            <a:r>
              <a:rPr sz="2000" spc="-80" dirty="0">
                <a:latin typeface="Times New Roman"/>
                <a:cs typeface="Times New Roman"/>
              </a:rPr>
              <a:t>) </a:t>
            </a:r>
            <a:r>
              <a:rPr sz="2000" spc="-55" dirty="0">
                <a:latin typeface="Times New Roman"/>
                <a:cs typeface="Times New Roman"/>
              </a:rPr>
              <a:t>(it </a:t>
            </a:r>
            <a:r>
              <a:rPr sz="2000" spc="-80" dirty="0">
                <a:latin typeface="Times New Roman"/>
                <a:cs typeface="Times New Roman"/>
              </a:rPr>
              <a:t>is </a:t>
            </a:r>
            <a:r>
              <a:rPr sz="2000" spc="-60" dirty="0">
                <a:latin typeface="Times New Roman"/>
                <a:cs typeface="Times New Roman"/>
              </a:rPr>
              <a:t>necessary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70" dirty="0">
                <a:latin typeface="Times New Roman"/>
                <a:cs typeface="Times New Roman"/>
              </a:rPr>
              <a:t>partially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forget)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905000"/>
            <a:ext cx="5943600" cy="2364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317276"/>
            <a:ext cx="5486400" cy="1947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244" y="6197295"/>
            <a:ext cx="699071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Font typeface="Times New Roman"/>
              <a:buChar char="•"/>
              <a:tabLst>
                <a:tab pos="43370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Stagnation </a:t>
            </a:r>
            <a:r>
              <a:rPr sz="2200" dirty="0">
                <a:latin typeface="Times New Roman"/>
                <a:cs typeface="Times New Roman"/>
              </a:rPr>
              <a:t>– </a:t>
            </a:r>
            <a:r>
              <a:rPr sz="2200" spc="-35" dirty="0">
                <a:latin typeface="Times New Roman"/>
                <a:cs typeface="Times New Roman"/>
              </a:rPr>
              <a:t>branching </a:t>
            </a:r>
            <a:r>
              <a:rPr sz="2200" spc="-20" dirty="0">
                <a:latin typeface="Times New Roman"/>
                <a:cs typeface="Times New Roman"/>
              </a:rPr>
              <a:t>factor </a:t>
            </a:r>
            <a:r>
              <a:rPr sz="2200" spc="-80" dirty="0">
                <a:latin typeface="Times New Roman"/>
                <a:cs typeface="Times New Roman"/>
              </a:rPr>
              <a:t>is </a:t>
            </a:r>
            <a:r>
              <a:rPr sz="2200" spc="-70" dirty="0">
                <a:latin typeface="Times New Roman"/>
                <a:cs typeface="Times New Roman"/>
              </a:rPr>
              <a:t>2, </a:t>
            </a:r>
            <a:r>
              <a:rPr sz="2200" spc="-105" dirty="0">
                <a:latin typeface="Times New Roman"/>
                <a:cs typeface="Times New Roman"/>
              </a:rPr>
              <a:t>all </a:t>
            </a:r>
            <a:r>
              <a:rPr sz="2200" spc="-25" dirty="0">
                <a:latin typeface="Times New Roman"/>
                <a:cs typeface="Times New Roman"/>
              </a:rPr>
              <a:t>ants go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5" dirty="0">
                <a:latin typeface="Times New Roman"/>
                <a:cs typeface="Times New Roman"/>
              </a:rPr>
              <a:t>same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Times New Roman"/>
                <a:cs typeface="Times New Roman"/>
              </a:rPr>
              <a:t>way.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98" y="304800"/>
            <a:ext cx="8420099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215"/>
              </a:spcBef>
            </a:pPr>
            <a:r>
              <a:rPr spc="-20" dirty="0"/>
              <a:t>Applications of </a:t>
            </a:r>
            <a:r>
              <a:rPr spc="-120" dirty="0"/>
              <a:t>ACO</a:t>
            </a:r>
            <a:r>
              <a:rPr spc="-20" dirty="0"/>
              <a:t> </a:t>
            </a:r>
            <a:r>
              <a:rPr spc="-25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68299" y="1295400"/>
            <a:ext cx="7962899" cy="3588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pc="-40" dirty="0"/>
              <a:t>Static</a:t>
            </a:r>
            <a:r>
              <a:rPr spc="-70" dirty="0"/>
              <a:t> </a:t>
            </a:r>
            <a:r>
              <a:rPr spc="-25" dirty="0"/>
              <a:t>problems</a:t>
            </a: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55" dirty="0">
                <a:latin typeface="Times New Roman"/>
                <a:cs typeface="Times New Roman"/>
              </a:rPr>
              <a:t>Traveling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salesman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25" dirty="0">
                <a:latin typeface="Times New Roman"/>
                <a:cs typeface="Times New Roman"/>
              </a:rPr>
              <a:t>Quadratic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assigment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Job-shop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scheduling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70" dirty="0">
                <a:latin typeface="Times New Roman"/>
                <a:cs typeface="Times New Roman"/>
              </a:rPr>
              <a:t>Vehicle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routing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15" dirty="0">
                <a:latin typeface="Times New Roman"/>
                <a:cs typeface="Times New Roman"/>
              </a:rPr>
              <a:t>Graph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colouring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20" dirty="0">
                <a:latin typeface="Times New Roman"/>
                <a:cs typeface="Times New Roman"/>
              </a:rPr>
              <a:t>Shortest </a:t>
            </a:r>
            <a:r>
              <a:rPr sz="2200" spc="-5" dirty="0">
                <a:latin typeface="Times New Roman"/>
                <a:cs typeface="Times New Roman"/>
              </a:rPr>
              <a:t>common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supersequence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pc="10" dirty="0"/>
              <a:t>Dynamic</a:t>
            </a:r>
            <a:r>
              <a:rPr spc="-40" dirty="0"/>
              <a:t> </a:t>
            </a:r>
            <a:r>
              <a:rPr spc="-25" dirty="0"/>
              <a:t>problems</a:t>
            </a: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Font typeface="Symbol"/>
              <a:buChar char=""/>
              <a:tabLst>
                <a:tab pos="756920" algn="l"/>
              </a:tabLst>
            </a:pPr>
            <a:r>
              <a:rPr sz="2200" spc="-15" dirty="0">
                <a:latin typeface="Times New Roman"/>
                <a:cs typeface="Times New Roman"/>
              </a:rPr>
              <a:t>Network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routing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81000"/>
            <a:ext cx="8191500" cy="612347"/>
          </a:xfrm>
          <a:prstGeom prst="rect">
            <a:avLst/>
          </a:prstGeom>
          <a:solidFill>
            <a:srgbClr val="BADFE2"/>
          </a:solidFill>
          <a:ln w="9525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42619"/>
            <a:ext cx="7935595" cy="533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[Dorigo </a:t>
            </a:r>
            <a:r>
              <a:rPr sz="2000" spc="-15" dirty="0">
                <a:latin typeface="Times New Roman"/>
                <a:cs typeface="Times New Roman"/>
              </a:rPr>
              <a:t>et </a:t>
            </a:r>
            <a:r>
              <a:rPr sz="2000" spc="-80" dirty="0">
                <a:latin typeface="Times New Roman"/>
                <a:cs typeface="Times New Roman"/>
              </a:rPr>
              <a:t>al.,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1996]</a:t>
            </a:r>
            <a:endParaRPr sz="2000" dirty="0">
              <a:latin typeface="Times New Roman"/>
              <a:cs typeface="Times New Roman"/>
            </a:endParaRPr>
          </a:p>
          <a:p>
            <a:pPr marL="509270" marR="411480">
              <a:lnSpc>
                <a:spcPts val="2160"/>
              </a:lnSpc>
              <a:spcBef>
                <a:spcPts val="270"/>
              </a:spcBef>
            </a:pPr>
            <a:r>
              <a:rPr sz="2000" spc="-15" dirty="0">
                <a:latin typeface="Times New Roman"/>
                <a:cs typeface="Times New Roman"/>
              </a:rPr>
              <a:t>Dorigo </a:t>
            </a:r>
            <a:r>
              <a:rPr sz="2000" spc="-90" dirty="0">
                <a:latin typeface="Times New Roman"/>
                <a:cs typeface="Times New Roman"/>
              </a:rPr>
              <a:t>M., </a:t>
            </a:r>
            <a:r>
              <a:rPr sz="2000" spc="-85" dirty="0">
                <a:latin typeface="Times New Roman"/>
                <a:cs typeface="Times New Roman"/>
              </a:rPr>
              <a:t>V. </a:t>
            </a:r>
            <a:r>
              <a:rPr sz="2000" spc="-55" dirty="0">
                <a:latin typeface="Times New Roman"/>
                <a:cs typeface="Times New Roman"/>
              </a:rPr>
              <a:t>Maniezzo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85" dirty="0">
                <a:latin typeface="Times New Roman"/>
                <a:cs typeface="Times New Roman"/>
              </a:rPr>
              <a:t>A. </a:t>
            </a:r>
            <a:r>
              <a:rPr sz="2000" spc="-35" dirty="0">
                <a:latin typeface="Times New Roman"/>
                <a:cs typeface="Times New Roman"/>
              </a:rPr>
              <a:t>Colorni </a:t>
            </a:r>
            <a:r>
              <a:rPr sz="2000" spc="-75" dirty="0">
                <a:latin typeface="Times New Roman"/>
                <a:cs typeface="Times New Roman"/>
              </a:rPr>
              <a:t>(1996).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Ant </a:t>
            </a:r>
            <a:r>
              <a:rPr sz="2000" spc="-80" dirty="0">
                <a:latin typeface="Times New Roman"/>
                <a:cs typeface="Times New Roman"/>
              </a:rPr>
              <a:t>System:  </a:t>
            </a:r>
            <a:r>
              <a:rPr sz="2000" spc="-25" dirty="0">
                <a:latin typeface="Times New Roman"/>
                <a:cs typeface="Times New Roman"/>
              </a:rPr>
              <a:t>Optimization </a:t>
            </a:r>
            <a:r>
              <a:rPr sz="2000" spc="-85" dirty="0">
                <a:latin typeface="Times New Roman"/>
                <a:cs typeface="Times New Roman"/>
              </a:rPr>
              <a:t>by </a:t>
            </a:r>
            <a:r>
              <a:rPr sz="2000" spc="-80" dirty="0">
                <a:latin typeface="Times New Roman"/>
                <a:cs typeface="Times New Roman"/>
              </a:rPr>
              <a:t>a </a:t>
            </a:r>
            <a:r>
              <a:rPr sz="2000" spc="-55" dirty="0">
                <a:latin typeface="Times New Roman"/>
                <a:cs typeface="Times New Roman"/>
              </a:rPr>
              <a:t>Colony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Cooperating </a:t>
            </a:r>
            <a:r>
              <a:rPr sz="2000" spc="-55" dirty="0">
                <a:latin typeface="Times New Roman"/>
                <a:cs typeface="Times New Roman"/>
              </a:rPr>
              <a:t>Agents. </a:t>
            </a:r>
            <a:r>
              <a:rPr sz="2000" i="1" spc="105" dirty="0">
                <a:latin typeface="Times New Roman"/>
                <a:cs typeface="Times New Roman"/>
              </a:rPr>
              <a:t>IEEE </a:t>
            </a:r>
            <a:r>
              <a:rPr sz="2000" i="1" spc="-175" dirty="0">
                <a:latin typeface="Times New Roman"/>
                <a:cs typeface="Times New Roman"/>
              </a:rPr>
              <a:t>Transactions </a:t>
            </a:r>
            <a:r>
              <a:rPr sz="2000" i="1" spc="-229" dirty="0">
                <a:latin typeface="Times New Roman"/>
                <a:cs typeface="Times New Roman"/>
              </a:rPr>
              <a:t>on  </a:t>
            </a:r>
            <a:r>
              <a:rPr sz="2000" i="1" spc="-160" dirty="0">
                <a:latin typeface="Times New Roman"/>
                <a:cs typeface="Times New Roman"/>
              </a:rPr>
              <a:t>Systems, </a:t>
            </a:r>
            <a:r>
              <a:rPr sz="2000" i="1" spc="-114" dirty="0">
                <a:latin typeface="Times New Roman"/>
                <a:cs typeface="Times New Roman"/>
              </a:rPr>
              <a:t>Man, </a:t>
            </a:r>
            <a:r>
              <a:rPr sz="2000" i="1" spc="-185" dirty="0">
                <a:latin typeface="Times New Roman"/>
                <a:cs typeface="Times New Roman"/>
              </a:rPr>
              <a:t>and  Cybernetics-Part  </a:t>
            </a:r>
            <a:r>
              <a:rPr sz="2000" i="1" spc="-85" dirty="0">
                <a:latin typeface="Times New Roman"/>
                <a:cs typeface="Times New Roman"/>
              </a:rPr>
              <a:t>B,</a:t>
            </a:r>
            <a:r>
              <a:rPr sz="2000" i="1" spc="1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26(1):29-41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35" dirty="0">
                <a:latin typeface="Times New Roman"/>
                <a:cs typeface="Times New Roman"/>
              </a:rPr>
              <a:t>[Dorigo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40" dirty="0">
                <a:latin typeface="Times New Roman"/>
                <a:cs typeface="Times New Roman"/>
              </a:rPr>
              <a:t>Gambardella,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1997]</a:t>
            </a:r>
            <a:endParaRPr sz="2000" dirty="0">
              <a:latin typeface="Times New Roman"/>
              <a:cs typeface="Times New Roman"/>
            </a:endParaRPr>
          </a:p>
          <a:p>
            <a:pPr marL="509270">
              <a:lnSpc>
                <a:spcPts val="2280"/>
              </a:lnSpc>
              <a:spcBef>
                <a:spcPts val="120"/>
              </a:spcBef>
            </a:pPr>
            <a:r>
              <a:rPr sz="2000" spc="-15" dirty="0">
                <a:latin typeface="Times New Roman"/>
                <a:cs typeface="Times New Roman"/>
              </a:rPr>
              <a:t>Dorigo </a:t>
            </a:r>
            <a:r>
              <a:rPr sz="2000" spc="-95" dirty="0">
                <a:latin typeface="Times New Roman"/>
                <a:cs typeface="Times New Roman"/>
              </a:rPr>
              <a:t>M.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85" dirty="0">
                <a:latin typeface="Times New Roman"/>
                <a:cs typeface="Times New Roman"/>
              </a:rPr>
              <a:t>L.M. </a:t>
            </a:r>
            <a:r>
              <a:rPr sz="2000" spc="-40" dirty="0">
                <a:latin typeface="Times New Roman"/>
                <a:cs typeface="Times New Roman"/>
              </a:rPr>
              <a:t>Gambardella </a:t>
            </a:r>
            <a:r>
              <a:rPr sz="2000" spc="-75" dirty="0">
                <a:latin typeface="Times New Roman"/>
                <a:cs typeface="Times New Roman"/>
              </a:rPr>
              <a:t>(1997). </a:t>
            </a:r>
            <a:r>
              <a:rPr sz="2000" spc="-25" dirty="0">
                <a:latin typeface="Times New Roman"/>
                <a:cs typeface="Times New Roman"/>
              </a:rPr>
              <a:t>Ant </a:t>
            </a:r>
            <a:r>
              <a:rPr sz="2000" spc="-45" dirty="0">
                <a:latin typeface="Times New Roman"/>
                <a:cs typeface="Times New Roman"/>
              </a:rPr>
              <a:t>Colonies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Traveling</a:t>
            </a:r>
            <a:endParaRPr sz="2000" dirty="0">
              <a:latin typeface="Times New Roman"/>
              <a:cs typeface="Times New Roman"/>
            </a:endParaRPr>
          </a:p>
          <a:p>
            <a:pPr marL="509270">
              <a:lnSpc>
                <a:spcPts val="2280"/>
              </a:lnSpc>
            </a:pPr>
            <a:r>
              <a:rPr sz="2000" spc="-65" dirty="0">
                <a:latin typeface="Times New Roman"/>
                <a:cs typeface="Times New Roman"/>
              </a:rPr>
              <a:t>Salesman </a:t>
            </a:r>
            <a:r>
              <a:rPr sz="2000" spc="-30" dirty="0">
                <a:latin typeface="Times New Roman"/>
                <a:cs typeface="Times New Roman"/>
              </a:rPr>
              <a:t>Problem. </a:t>
            </a:r>
            <a:r>
              <a:rPr sz="2000" i="1" spc="-160" dirty="0">
                <a:latin typeface="Times New Roman"/>
                <a:cs typeface="Times New Roman"/>
              </a:rPr>
              <a:t>BioSystems,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43:73-81.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30" dirty="0">
                <a:latin typeface="Times New Roman"/>
                <a:cs typeface="Times New Roman"/>
              </a:rPr>
              <a:t>[Dorigo </a:t>
            </a:r>
            <a:r>
              <a:rPr sz="2000" spc="-15" dirty="0">
                <a:latin typeface="Times New Roman"/>
                <a:cs typeface="Times New Roman"/>
              </a:rPr>
              <a:t>et </a:t>
            </a:r>
            <a:r>
              <a:rPr sz="2000" spc="-80" dirty="0">
                <a:latin typeface="Times New Roman"/>
                <a:cs typeface="Times New Roman"/>
              </a:rPr>
              <a:t>al.,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1999]</a:t>
            </a:r>
            <a:endParaRPr sz="2000" dirty="0">
              <a:latin typeface="Times New Roman"/>
              <a:cs typeface="Times New Roman"/>
            </a:endParaRPr>
          </a:p>
          <a:p>
            <a:pPr marL="509270" marR="263525">
              <a:lnSpc>
                <a:spcPts val="2160"/>
              </a:lnSpc>
              <a:spcBef>
                <a:spcPts val="390"/>
              </a:spcBef>
            </a:pPr>
            <a:r>
              <a:rPr sz="2000" spc="-15" dirty="0">
                <a:latin typeface="Times New Roman"/>
                <a:cs typeface="Times New Roman"/>
              </a:rPr>
              <a:t>Dorigo </a:t>
            </a:r>
            <a:r>
              <a:rPr sz="2000" spc="-90" dirty="0">
                <a:latin typeface="Times New Roman"/>
                <a:cs typeface="Times New Roman"/>
              </a:rPr>
              <a:t>M., </a:t>
            </a:r>
            <a:r>
              <a:rPr sz="2000" spc="10" dirty="0">
                <a:latin typeface="Times New Roman"/>
                <a:cs typeface="Times New Roman"/>
              </a:rPr>
              <a:t>G. </a:t>
            </a:r>
            <a:r>
              <a:rPr sz="2000" spc="-5" dirty="0">
                <a:latin typeface="Times New Roman"/>
                <a:cs typeface="Times New Roman"/>
              </a:rPr>
              <a:t>Di </a:t>
            </a:r>
            <a:r>
              <a:rPr sz="2000" spc="-30" dirty="0">
                <a:latin typeface="Times New Roman"/>
                <a:cs typeface="Times New Roman"/>
              </a:rPr>
              <a:t>Caro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70" dirty="0">
                <a:latin typeface="Times New Roman"/>
                <a:cs typeface="Times New Roman"/>
              </a:rPr>
              <a:t>L. </a:t>
            </a:r>
            <a:r>
              <a:rPr sz="2000" spc="-95" dirty="0">
                <a:latin typeface="Times New Roman"/>
                <a:cs typeface="Times New Roman"/>
              </a:rPr>
              <a:t>M. </a:t>
            </a:r>
            <a:r>
              <a:rPr sz="2000" spc="-40" dirty="0">
                <a:latin typeface="Times New Roman"/>
                <a:cs typeface="Times New Roman"/>
              </a:rPr>
              <a:t>Gambardella </a:t>
            </a:r>
            <a:r>
              <a:rPr sz="2000" spc="-75" dirty="0">
                <a:latin typeface="Times New Roman"/>
                <a:cs typeface="Times New Roman"/>
              </a:rPr>
              <a:t>(1999). </a:t>
            </a:r>
            <a:r>
              <a:rPr sz="2000" spc="-25" dirty="0">
                <a:latin typeface="Times New Roman"/>
                <a:cs typeface="Times New Roman"/>
              </a:rPr>
              <a:t>Ant </a:t>
            </a:r>
            <a:r>
              <a:rPr sz="2000" spc="-50" dirty="0">
                <a:latin typeface="Times New Roman"/>
                <a:cs typeface="Times New Roman"/>
              </a:rPr>
              <a:t>Algorithms </a:t>
            </a:r>
            <a:r>
              <a:rPr sz="2000" spc="-5" dirty="0">
                <a:latin typeface="Times New Roman"/>
                <a:cs typeface="Times New Roman"/>
              </a:rPr>
              <a:t>for  </a:t>
            </a:r>
            <a:r>
              <a:rPr sz="2000" spc="-30" dirty="0">
                <a:latin typeface="Times New Roman"/>
                <a:cs typeface="Times New Roman"/>
              </a:rPr>
              <a:t>Discrete Optimization. </a:t>
            </a:r>
            <a:r>
              <a:rPr sz="2000" i="1" spc="-105" dirty="0">
                <a:latin typeface="Times New Roman"/>
                <a:cs typeface="Times New Roman"/>
              </a:rPr>
              <a:t>Artificial </a:t>
            </a:r>
            <a:r>
              <a:rPr sz="2000" i="1" spc="-90" dirty="0">
                <a:latin typeface="Times New Roman"/>
                <a:cs typeface="Times New Roman"/>
              </a:rPr>
              <a:t>Life, 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5(2):137-172.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000" spc="-30" dirty="0">
                <a:latin typeface="Times New Roman"/>
                <a:cs typeface="Times New Roman"/>
              </a:rPr>
              <a:t>[Dorigo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50" dirty="0">
                <a:latin typeface="Times New Roman"/>
                <a:cs typeface="Times New Roman"/>
              </a:rPr>
              <a:t>Stützle,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2002]</a:t>
            </a:r>
            <a:endParaRPr sz="2000" dirty="0">
              <a:latin typeface="Times New Roman"/>
              <a:cs typeface="Times New Roman"/>
            </a:endParaRPr>
          </a:p>
          <a:p>
            <a:pPr marL="509270" marR="5080">
              <a:lnSpc>
                <a:spcPct val="90000"/>
              </a:lnSpc>
              <a:spcBef>
                <a:spcPts val="360"/>
              </a:spcBef>
            </a:pPr>
            <a:r>
              <a:rPr sz="2000" spc="-95" dirty="0">
                <a:latin typeface="Times New Roman"/>
                <a:cs typeface="Times New Roman"/>
              </a:rPr>
              <a:t>M. </a:t>
            </a:r>
            <a:r>
              <a:rPr sz="2000" spc="-20" dirty="0">
                <a:latin typeface="Times New Roman"/>
                <a:cs typeface="Times New Roman"/>
              </a:rPr>
              <a:t>Dorigo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-30" dirty="0">
                <a:latin typeface="Times New Roman"/>
                <a:cs typeface="Times New Roman"/>
              </a:rPr>
              <a:t>T. </a:t>
            </a:r>
            <a:r>
              <a:rPr sz="2000" spc="-55" dirty="0">
                <a:latin typeface="Times New Roman"/>
                <a:cs typeface="Times New Roman"/>
              </a:rPr>
              <a:t>Stützle, </a:t>
            </a:r>
            <a:r>
              <a:rPr sz="2000" spc="-65" dirty="0">
                <a:latin typeface="Times New Roman"/>
                <a:cs typeface="Times New Roman"/>
              </a:rPr>
              <a:t>2002. </a:t>
            </a:r>
            <a:r>
              <a:rPr sz="2000" spc="-15" dirty="0">
                <a:latin typeface="Times New Roman"/>
                <a:cs typeface="Times New Roman"/>
              </a:rPr>
              <a:t>The ant </a:t>
            </a:r>
            <a:r>
              <a:rPr sz="2000" spc="-50" dirty="0">
                <a:latin typeface="Times New Roman"/>
                <a:cs typeface="Times New Roman"/>
              </a:rPr>
              <a:t>colony </a:t>
            </a:r>
            <a:r>
              <a:rPr sz="2000" spc="-30" dirty="0">
                <a:latin typeface="Times New Roman"/>
                <a:cs typeface="Times New Roman"/>
              </a:rPr>
              <a:t>optimization </a:t>
            </a:r>
            <a:r>
              <a:rPr sz="2000" spc="-45" dirty="0">
                <a:latin typeface="Times New Roman"/>
                <a:cs typeface="Times New Roman"/>
              </a:rPr>
              <a:t>metaheuristic:  </a:t>
            </a:r>
            <a:r>
              <a:rPr sz="2000" spc="-50" dirty="0">
                <a:latin typeface="Times New Roman"/>
                <a:cs typeface="Times New Roman"/>
              </a:rPr>
              <a:t>Algorithms, </a:t>
            </a:r>
            <a:r>
              <a:rPr sz="2000" spc="-45" dirty="0">
                <a:latin typeface="Times New Roman"/>
                <a:cs typeface="Times New Roman"/>
              </a:rPr>
              <a:t>applications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-50" dirty="0">
                <a:latin typeface="Times New Roman"/>
                <a:cs typeface="Times New Roman"/>
              </a:rPr>
              <a:t>advances. </a:t>
            </a:r>
            <a:r>
              <a:rPr sz="2000" spc="20" dirty="0">
                <a:latin typeface="Times New Roman"/>
                <a:cs typeface="Times New Roman"/>
              </a:rPr>
              <a:t>In </a:t>
            </a:r>
            <a:r>
              <a:rPr sz="2000" spc="-30" dirty="0">
                <a:latin typeface="Times New Roman"/>
                <a:cs typeface="Times New Roman"/>
              </a:rPr>
              <a:t>F. </a:t>
            </a:r>
            <a:r>
              <a:rPr sz="2000" spc="-20" dirty="0">
                <a:latin typeface="Times New Roman"/>
                <a:cs typeface="Times New Roman"/>
              </a:rPr>
              <a:t>Glover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G. </a:t>
            </a:r>
            <a:r>
              <a:rPr sz="2000" spc="-25" dirty="0">
                <a:latin typeface="Times New Roman"/>
                <a:cs typeface="Times New Roman"/>
              </a:rPr>
              <a:t>Kochenberger  </a:t>
            </a:r>
            <a:r>
              <a:rPr sz="2000" spc="-35" dirty="0">
                <a:latin typeface="Times New Roman"/>
                <a:cs typeface="Times New Roman"/>
              </a:rPr>
              <a:t>editors, </a:t>
            </a:r>
            <a:r>
              <a:rPr sz="2000" i="1" spc="-140" dirty="0">
                <a:latin typeface="Times New Roman"/>
                <a:cs typeface="Times New Roman"/>
              </a:rPr>
              <a:t>Handbook </a:t>
            </a:r>
            <a:r>
              <a:rPr sz="2000" i="1" spc="-215" dirty="0">
                <a:latin typeface="Times New Roman"/>
                <a:cs typeface="Times New Roman"/>
              </a:rPr>
              <a:t>of </a:t>
            </a:r>
            <a:r>
              <a:rPr sz="2000" i="1" spc="-165" dirty="0">
                <a:latin typeface="Times New Roman"/>
                <a:cs typeface="Times New Roman"/>
              </a:rPr>
              <a:t>Metaheuristics</a:t>
            </a:r>
            <a:r>
              <a:rPr sz="2000" spc="-165" dirty="0">
                <a:latin typeface="Times New Roman"/>
                <a:cs typeface="Times New Roman"/>
              </a:rPr>
              <a:t>, </a:t>
            </a:r>
            <a:r>
              <a:rPr sz="2000" spc="-45" dirty="0">
                <a:latin typeface="Times New Roman"/>
                <a:cs typeface="Times New Roman"/>
              </a:rPr>
              <a:t>volume </a:t>
            </a:r>
            <a:r>
              <a:rPr sz="2000" spc="-70" dirty="0">
                <a:latin typeface="Times New Roman"/>
                <a:cs typeface="Times New Roman"/>
              </a:rPr>
              <a:t>57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25" dirty="0">
                <a:latin typeface="Times New Roman"/>
                <a:cs typeface="Times New Roman"/>
              </a:rPr>
              <a:t>International </a:t>
            </a:r>
            <a:r>
              <a:rPr sz="2000" spc="-70" dirty="0">
                <a:latin typeface="Times New Roman"/>
                <a:cs typeface="Times New Roman"/>
              </a:rPr>
              <a:t>Series </a:t>
            </a:r>
            <a:r>
              <a:rPr sz="2000" spc="-45" dirty="0">
                <a:latin typeface="Times New Roman"/>
                <a:cs typeface="Times New Roman"/>
              </a:rPr>
              <a:t>in  </a:t>
            </a:r>
            <a:r>
              <a:rPr sz="2000" spc="-15" dirty="0">
                <a:latin typeface="Times New Roman"/>
                <a:cs typeface="Times New Roman"/>
              </a:rPr>
              <a:t>Operations </a:t>
            </a:r>
            <a:r>
              <a:rPr sz="2000" spc="-45" dirty="0">
                <a:latin typeface="Times New Roman"/>
                <a:cs typeface="Times New Roman"/>
              </a:rPr>
              <a:t>Research </a:t>
            </a:r>
            <a:r>
              <a:rPr sz="2000" spc="-105" dirty="0">
                <a:latin typeface="Times New Roman"/>
                <a:cs typeface="Times New Roman"/>
              </a:rPr>
              <a:t>&amp; </a:t>
            </a:r>
            <a:r>
              <a:rPr sz="2000" spc="-50" dirty="0">
                <a:latin typeface="Times New Roman"/>
                <a:cs typeface="Times New Roman"/>
              </a:rPr>
              <a:t>Management </a:t>
            </a:r>
            <a:r>
              <a:rPr sz="2000" spc="-65" dirty="0">
                <a:latin typeface="Times New Roman"/>
                <a:cs typeface="Times New Roman"/>
              </a:rPr>
              <a:t>Science, </a:t>
            </a:r>
            <a:r>
              <a:rPr sz="2000" spc="-60" dirty="0">
                <a:latin typeface="Times New Roman"/>
                <a:cs typeface="Times New Roman"/>
              </a:rPr>
              <a:t>pages 251-285. </a:t>
            </a:r>
            <a:r>
              <a:rPr sz="2000" spc="-50" dirty="0">
                <a:latin typeface="Times New Roman"/>
                <a:cs typeface="Times New Roman"/>
              </a:rPr>
              <a:t>Kluwer  </a:t>
            </a:r>
            <a:r>
              <a:rPr sz="2000" spc="-60" dirty="0">
                <a:latin typeface="Times New Roman"/>
                <a:cs typeface="Times New Roman"/>
              </a:rPr>
              <a:t>Academic </a:t>
            </a:r>
            <a:r>
              <a:rPr sz="2000" spc="-40" dirty="0">
                <a:latin typeface="Times New Roman"/>
                <a:cs typeface="Times New Roman"/>
              </a:rPr>
              <a:t>Publishers, </a:t>
            </a:r>
            <a:r>
              <a:rPr sz="2000" spc="-45" dirty="0">
                <a:latin typeface="Times New Roman"/>
                <a:cs typeface="Times New Roman"/>
              </a:rPr>
              <a:t>Norwell,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MA.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600" b="1" spc="55" dirty="0">
                <a:latin typeface="Times New Roman"/>
                <a:cs typeface="Times New Roman"/>
                <a:hlinkClick r:id="rId2"/>
              </a:rPr>
              <a:t>http://iridia.ulb.ac.be/~mdorigo/ACO/ACO.html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13</TotalTime>
  <Words>591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Corbel</vt:lpstr>
      <vt:lpstr>Symbol</vt:lpstr>
      <vt:lpstr>Times New Roman</vt:lpstr>
      <vt:lpstr>Headlines</vt:lpstr>
      <vt:lpstr>Ant System (AS) for TSP</vt:lpstr>
      <vt:lpstr>AS: Pheromone Deposition</vt:lpstr>
      <vt:lpstr>AS: Probabilistic Decision Making</vt:lpstr>
      <vt:lpstr>AS: Cycle</vt:lpstr>
      <vt:lpstr>AS: Elitism</vt:lpstr>
      <vt:lpstr>AS: Evolution of Solution for 10 Cities</vt:lpstr>
      <vt:lpstr>Applications of ACO algorithms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Jiri Kubalik</dc:creator>
  <cp:lastModifiedBy>Shashank Devisetty</cp:lastModifiedBy>
  <cp:revision>2</cp:revision>
  <dcterms:created xsi:type="dcterms:W3CDTF">2015-11-03T01:36:34Z</dcterms:created>
  <dcterms:modified xsi:type="dcterms:W3CDTF">2015-11-03T00:54:12Z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2015-11-03T00:00:00Z</vt:filetime>
  </property>
</Properties>
</file>