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4" r:id="rId4"/>
    <p:sldId id="275" r:id="rId5"/>
    <p:sldId id="265" r:id="rId6"/>
    <p:sldId id="266" r:id="rId7"/>
    <p:sldId id="267" r:id="rId8"/>
    <p:sldId id="268" r:id="rId9"/>
    <p:sldId id="269" r:id="rId10"/>
    <p:sldId id="262" r:id="rId11"/>
    <p:sldId id="260" r:id="rId12"/>
    <p:sldId id="25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F7AF24-0CDE-4237-ACA7-4C7C146FF88E}" type="datetimeFigureOut">
              <a:rPr lang="en-US" smtClean="0"/>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9B12D-1BCB-4B93-BC86-E5B26B0370AE}" type="slidenum">
              <a:rPr lang="en-US" smtClean="0"/>
              <a:t>‹#›</a:t>
            </a:fld>
            <a:endParaRPr lang="en-US"/>
          </a:p>
        </p:txBody>
      </p:sp>
    </p:spTree>
    <p:extLst>
      <p:ext uri="{BB962C8B-B14F-4D97-AF65-F5344CB8AC3E}">
        <p14:creationId xmlns:p14="http://schemas.microsoft.com/office/powerpoint/2010/main" val="240800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F7AF24-0CDE-4237-ACA7-4C7C146FF88E}" type="datetimeFigureOut">
              <a:rPr lang="en-US" smtClean="0"/>
              <a:t>11/18/2014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9B12D-1BCB-4B93-BC86-E5B26B0370AE}" type="slidenum">
              <a:rPr lang="en-US" smtClean="0"/>
              <a:t>‹#›</a:t>
            </a:fld>
            <a:endParaRPr lang="en-US"/>
          </a:p>
        </p:txBody>
      </p:sp>
    </p:spTree>
    <p:extLst>
      <p:ext uri="{BB962C8B-B14F-4D97-AF65-F5344CB8AC3E}">
        <p14:creationId xmlns:p14="http://schemas.microsoft.com/office/powerpoint/2010/main" val="4053851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F7AF24-0CDE-4237-ACA7-4C7C146FF88E}" type="datetimeFigureOut">
              <a:rPr lang="en-US" smtClean="0"/>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9B12D-1BCB-4B93-BC86-E5B26B0370AE}" type="slidenum">
              <a:rPr lang="en-US" smtClean="0"/>
              <a:t>‹#›</a:t>
            </a:fld>
            <a:endParaRPr lang="en-US"/>
          </a:p>
        </p:txBody>
      </p:sp>
    </p:spTree>
    <p:extLst>
      <p:ext uri="{BB962C8B-B14F-4D97-AF65-F5344CB8AC3E}">
        <p14:creationId xmlns:p14="http://schemas.microsoft.com/office/powerpoint/2010/main" val="1513037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F7AF24-0CDE-4237-ACA7-4C7C146FF88E}" type="datetimeFigureOut">
              <a:rPr lang="en-US" smtClean="0"/>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9B12D-1BCB-4B93-BC86-E5B26B0370A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87776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F7AF24-0CDE-4237-ACA7-4C7C146FF88E}" type="datetimeFigureOut">
              <a:rPr lang="en-US" smtClean="0"/>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9B12D-1BCB-4B93-BC86-E5B26B0370AE}" type="slidenum">
              <a:rPr lang="en-US" smtClean="0"/>
              <a:t>‹#›</a:t>
            </a:fld>
            <a:endParaRPr lang="en-US"/>
          </a:p>
        </p:txBody>
      </p:sp>
    </p:spTree>
    <p:extLst>
      <p:ext uri="{BB962C8B-B14F-4D97-AF65-F5344CB8AC3E}">
        <p14:creationId xmlns:p14="http://schemas.microsoft.com/office/powerpoint/2010/main" val="1293279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F7AF24-0CDE-4237-ACA7-4C7C146FF88E}" type="datetimeFigureOut">
              <a:rPr lang="en-US" smtClean="0"/>
              <a:t>11/18/2014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9B12D-1BCB-4B93-BC86-E5B26B0370AE}" type="slidenum">
              <a:rPr lang="en-US" smtClean="0"/>
              <a:t>‹#›</a:t>
            </a:fld>
            <a:endParaRPr lang="en-US"/>
          </a:p>
        </p:txBody>
      </p:sp>
    </p:spTree>
    <p:extLst>
      <p:ext uri="{BB962C8B-B14F-4D97-AF65-F5344CB8AC3E}">
        <p14:creationId xmlns:p14="http://schemas.microsoft.com/office/powerpoint/2010/main" val="516129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F7AF24-0CDE-4237-ACA7-4C7C146FF88E}" type="datetimeFigureOut">
              <a:rPr lang="en-US" smtClean="0"/>
              <a:t>11/18/2014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9B12D-1BCB-4B93-BC86-E5B26B0370AE}" type="slidenum">
              <a:rPr lang="en-US" smtClean="0"/>
              <a:t>‹#›</a:t>
            </a:fld>
            <a:endParaRPr lang="en-US"/>
          </a:p>
        </p:txBody>
      </p:sp>
    </p:spTree>
    <p:extLst>
      <p:ext uri="{BB962C8B-B14F-4D97-AF65-F5344CB8AC3E}">
        <p14:creationId xmlns:p14="http://schemas.microsoft.com/office/powerpoint/2010/main" val="2342993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F7AF24-0CDE-4237-ACA7-4C7C146FF88E}" type="datetimeFigureOut">
              <a:rPr lang="en-US" smtClean="0"/>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9B12D-1BCB-4B93-BC86-E5B26B0370AE}" type="slidenum">
              <a:rPr lang="en-US" smtClean="0"/>
              <a:t>‹#›</a:t>
            </a:fld>
            <a:endParaRPr lang="en-US"/>
          </a:p>
        </p:txBody>
      </p:sp>
    </p:spTree>
    <p:extLst>
      <p:ext uri="{BB962C8B-B14F-4D97-AF65-F5344CB8AC3E}">
        <p14:creationId xmlns:p14="http://schemas.microsoft.com/office/powerpoint/2010/main" val="280562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F7AF24-0CDE-4237-ACA7-4C7C146FF88E}" type="datetimeFigureOut">
              <a:rPr lang="en-US" smtClean="0"/>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9B12D-1BCB-4B93-BC86-E5B26B0370AE}" type="slidenum">
              <a:rPr lang="en-US" smtClean="0"/>
              <a:t>‹#›</a:t>
            </a:fld>
            <a:endParaRPr lang="en-US"/>
          </a:p>
        </p:txBody>
      </p:sp>
    </p:spTree>
    <p:extLst>
      <p:ext uri="{BB962C8B-B14F-4D97-AF65-F5344CB8AC3E}">
        <p14:creationId xmlns:p14="http://schemas.microsoft.com/office/powerpoint/2010/main" val="1757057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2F7AF24-0CDE-4237-ACA7-4C7C146FF88E}" type="datetimeFigureOut">
              <a:rPr lang="en-US" smtClean="0"/>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9B12D-1BCB-4B93-BC86-E5B26B0370AE}" type="slidenum">
              <a:rPr lang="en-US" smtClean="0"/>
              <a:t>‹#›</a:t>
            </a:fld>
            <a:endParaRPr lang="en-US"/>
          </a:p>
        </p:txBody>
      </p:sp>
    </p:spTree>
    <p:extLst>
      <p:ext uri="{BB962C8B-B14F-4D97-AF65-F5344CB8AC3E}">
        <p14:creationId xmlns:p14="http://schemas.microsoft.com/office/powerpoint/2010/main" val="470964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F7AF24-0CDE-4237-ACA7-4C7C146FF88E}" type="datetimeFigureOut">
              <a:rPr lang="en-US" smtClean="0"/>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9B12D-1BCB-4B93-BC86-E5B26B0370AE}" type="slidenum">
              <a:rPr lang="en-US" smtClean="0"/>
              <a:t>‹#›</a:t>
            </a:fld>
            <a:endParaRPr lang="en-US"/>
          </a:p>
        </p:txBody>
      </p:sp>
    </p:spTree>
    <p:extLst>
      <p:ext uri="{BB962C8B-B14F-4D97-AF65-F5344CB8AC3E}">
        <p14:creationId xmlns:p14="http://schemas.microsoft.com/office/powerpoint/2010/main" val="3178936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F7AF24-0CDE-4237-ACA7-4C7C146FF88E}" type="datetimeFigureOut">
              <a:rPr lang="en-US" smtClean="0"/>
              <a:t>11/18/2014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9B12D-1BCB-4B93-BC86-E5B26B0370AE}" type="slidenum">
              <a:rPr lang="en-US" smtClean="0"/>
              <a:t>‹#›</a:t>
            </a:fld>
            <a:endParaRPr lang="en-US"/>
          </a:p>
        </p:txBody>
      </p:sp>
    </p:spTree>
    <p:extLst>
      <p:ext uri="{BB962C8B-B14F-4D97-AF65-F5344CB8AC3E}">
        <p14:creationId xmlns:p14="http://schemas.microsoft.com/office/powerpoint/2010/main" val="3952717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F7AF24-0CDE-4237-ACA7-4C7C146FF88E}" type="datetimeFigureOut">
              <a:rPr lang="en-US" smtClean="0"/>
              <a:t>11/18/2014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49B12D-1BCB-4B93-BC86-E5B26B0370AE}" type="slidenum">
              <a:rPr lang="en-US" smtClean="0"/>
              <a:t>‹#›</a:t>
            </a:fld>
            <a:endParaRPr lang="en-US"/>
          </a:p>
        </p:txBody>
      </p:sp>
    </p:spTree>
    <p:extLst>
      <p:ext uri="{BB962C8B-B14F-4D97-AF65-F5344CB8AC3E}">
        <p14:creationId xmlns:p14="http://schemas.microsoft.com/office/powerpoint/2010/main" val="879836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2F7AF24-0CDE-4237-ACA7-4C7C146FF88E}" type="datetimeFigureOut">
              <a:rPr lang="en-US" smtClean="0"/>
              <a:t>11/18/2014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149B12D-1BCB-4B93-BC86-E5B26B0370AE}" type="slidenum">
              <a:rPr lang="en-US" smtClean="0"/>
              <a:t>‹#›</a:t>
            </a:fld>
            <a:endParaRPr lang="en-US"/>
          </a:p>
        </p:txBody>
      </p:sp>
    </p:spTree>
    <p:extLst>
      <p:ext uri="{BB962C8B-B14F-4D97-AF65-F5344CB8AC3E}">
        <p14:creationId xmlns:p14="http://schemas.microsoft.com/office/powerpoint/2010/main" val="314716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2F7AF24-0CDE-4237-ACA7-4C7C146FF88E}" type="datetimeFigureOut">
              <a:rPr lang="en-US" smtClean="0"/>
              <a:t>11/18/2014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149B12D-1BCB-4B93-BC86-E5B26B0370AE}" type="slidenum">
              <a:rPr lang="en-US" smtClean="0"/>
              <a:t>‹#›</a:t>
            </a:fld>
            <a:endParaRPr lang="en-US"/>
          </a:p>
        </p:txBody>
      </p:sp>
    </p:spTree>
    <p:extLst>
      <p:ext uri="{BB962C8B-B14F-4D97-AF65-F5344CB8AC3E}">
        <p14:creationId xmlns:p14="http://schemas.microsoft.com/office/powerpoint/2010/main" val="2592999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2F7AF24-0CDE-4237-ACA7-4C7C146FF88E}" type="datetimeFigureOut">
              <a:rPr lang="en-US" smtClean="0"/>
              <a:t>11/18/2014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149B12D-1BCB-4B93-BC86-E5B26B0370AE}" type="slidenum">
              <a:rPr lang="en-US" smtClean="0"/>
              <a:t>‹#›</a:t>
            </a:fld>
            <a:endParaRPr lang="en-US"/>
          </a:p>
        </p:txBody>
      </p:sp>
    </p:spTree>
    <p:extLst>
      <p:ext uri="{BB962C8B-B14F-4D97-AF65-F5344CB8AC3E}">
        <p14:creationId xmlns:p14="http://schemas.microsoft.com/office/powerpoint/2010/main" val="3222760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F7AF24-0CDE-4237-ACA7-4C7C146FF88E}" type="datetimeFigureOut">
              <a:rPr lang="en-US" smtClean="0"/>
              <a:t>11/18/2014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9B12D-1BCB-4B93-BC86-E5B26B0370AE}" type="slidenum">
              <a:rPr lang="en-US" smtClean="0"/>
              <a:t>‹#›</a:t>
            </a:fld>
            <a:endParaRPr lang="en-US"/>
          </a:p>
        </p:txBody>
      </p:sp>
    </p:spTree>
    <p:extLst>
      <p:ext uri="{BB962C8B-B14F-4D97-AF65-F5344CB8AC3E}">
        <p14:creationId xmlns:p14="http://schemas.microsoft.com/office/powerpoint/2010/main" val="346955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F7AF24-0CDE-4237-ACA7-4C7C146FF88E}" type="datetimeFigureOut">
              <a:rPr lang="en-US" smtClean="0"/>
              <a:t>11/18/2014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149B12D-1BCB-4B93-BC86-E5B26B0370AE}" type="slidenum">
              <a:rPr lang="en-US" smtClean="0"/>
              <a:t>‹#›</a:t>
            </a:fld>
            <a:endParaRPr lang="en-US"/>
          </a:p>
        </p:txBody>
      </p:sp>
    </p:spTree>
    <p:extLst>
      <p:ext uri="{BB962C8B-B14F-4D97-AF65-F5344CB8AC3E}">
        <p14:creationId xmlns:p14="http://schemas.microsoft.com/office/powerpoint/2010/main" val="27721768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
            </a:r>
            <a:br>
              <a:rPr lang="en-US" dirty="0"/>
            </a:br>
            <a:r>
              <a:rPr lang="en-US" b="1" dirty="0"/>
              <a:t>Automata of </a:t>
            </a:r>
            <a:r>
              <a:rPr lang="en-US" b="1" dirty="0" smtClean="0"/>
              <a:t>An Elevator</a:t>
            </a:r>
            <a:br>
              <a:rPr lang="en-US" b="1" dirty="0" smtClean="0"/>
            </a:br>
            <a:r>
              <a:rPr lang="en-US" b="1" dirty="0" smtClean="0"/>
              <a:t>CSE208 D2</a:t>
            </a:r>
            <a:r>
              <a:rPr lang="en-US" dirty="0"/>
              <a:t/>
            </a:r>
            <a:br>
              <a:rPr lang="en-US" dirty="0"/>
            </a:br>
            <a:endParaRPr lang="en-US" dirty="0"/>
          </a:p>
        </p:txBody>
      </p:sp>
    </p:spTree>
    <p:extLst>
      <p:ext uri="{BB962C8B-B14F-4D97-AF65-F5344CB8AC3E}">
        <p14:creationId xmlns:p14="http://schemas.microsoft.com/office/powerpoint/2010/main" val="4458167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750332"/>
            <a:ext cx="10515600" cy="4356592"/>
          </a:xfrm>
        </p:spPr>
        <p:txBody>
          <a:bodyPr>
            <a:normAutofit/>
          </a:bodyPr>
          <a:lstStyle/>
          <a:p>
            <a:r>
              <a:rPr lang="en-US" sz="2000" dirty="0" smtClean="0">
                <a:latin typeface="+mn-lt"/>
              </a:rPr>
              <a:t>Let's imagine an elevator that serves two floors. Inputs are calls to a floor either from inside the elevator or from the floor itself. This makes three distinct inputs possible, namely:</a:t>
            </a:r>
            <a:br>
              <a:rPr lang="en-US" sz="2000" dirty="0" smtClean="0">
                <a:latin typeface="+mn-lt"/>
              </a:rPr>
            </a:br>
            <a:r>
              <a:rPr lang="en-US" sz="2000" dirty="0" smtClean="0">
                <a:latin typeface="+mn-lt"/>
              </a:rPr>
              <a:t> 0 - no calls</a:t>
            </a:r>
            <a:br>
              <a:rPr lang="en-US" sz="2000" dirty="0" smtClean="0">
                <a:latin typeface="+mn-lt"/>
              </a:rPr>
            </a:br>
            <a:r>
              <a:rPr lang="en-US" sz="2000" dirty="0" smtClean="0">
                <a:latin typeface="+mn-lt"/>
              </a:rPr>
              <a:t>1 - call to floor one</a:t>
            </a:r>
            <a:br>
              <a:rPr lang="en-US" sz="2000" dirty="0" smtClean="0">
                <a:latin typeface="+mn-lt"/>
              </a:rPr>
            </a:br>
            <a:r>
              <a:rPr lang="en-US" sz="2000" dirty="0" smtClean="0">
                <a:latin typeface="+mn-lt"/>
              </a:rPr>
              <a:t>2 - call to floor two</a:t>
            </a:r>
            <a:br>
              <a:rPr lang="en-US" sz="2000" dirty="0" smtClean="0">
                <a:latin typeface="+mn-lt"/>
              </a:rPr>
            </a:br>
            <a:r>
              <a:rPr lang="en-US" sz="2000" dirty="0" smtClean="0">
                <a:latin typeface="+mn-lt"/>
              </a:rPr>
              <a:t>The elevator itself can be going up, going down, or halted at a floor. If it is on floor it could be waiting for a call or about to go to the other floor. </a:t>
            </a:r>
            <a:br>
              <a:rPr lang="en-US" sz="2000" dirty="0" smtClean="0">
                <a:latin typeface="+mn-lt"/>
              </a:rPr>
            </a:br>
            <a:r>
              <a:rPr lang="en-US" sz="2000" dirty="0" smtClean="0">
                <a:latin typeface="+mn-lt"/>
              </a:rPr>
              <a:t>This provides us with the six states shown in figure 2 along with</a:t>
            </a:r>
            <a:br>
              <a:rPr lang="en-US" sz="2000" dirty="0" smtClean="0">
                <a:latin typeface="+mn-lt"/>
              </a:rPr>
            </a:br>
            <a:r>
              <a:rPr lang="en-US" sz="2000" dirty="0" smtClean="0">
                <a:latin typeface="+mn-lt"/>
              </a:rPr>
              <a:t> the state graph for the elevator controller.</a:t>
            </a:r>
            <a:r>
              <a:rPr lang="en-US" sz="2000" dirty="0" smtClean="0">
                <a:latin typeface="Monotype Corsiva" panose="03010101010201010101" pitchFamily="66" charset="0"/>
              </a:rPr>
              <a:t/>
            </a:r>
            <a:br>
              <a:rPr lang="en-US" sz="2000" dirty="0" smtClean="0">
                <a:latin typeface="Monotype Corsiva" panose="03010101010201010101" pitchFamily="66" charset="0"/>
              </a:rPr>
            </a:br>
            <a:endParaRPr lang="en-US" sz="2000" dirty="0">
              <a:latin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3188" y="3355848"/>
            <a:ext cx="2706624" cy="3502152"/>
          </a:xfrm>
          <a:prstGeom prst="rect">
            <a:avLst/>
          </a:prstGeom>
        </p:spPr>
      </p:pic>
      <p:sp>
        <p:nvSpPr>
          <p:cNvPr id="4" name="TextBox 3"/>
          <p:cNvSpPr txBox="1"/>
          <p:nvPr/>
        </p:nvSpPr>
        <p:spPr>
          <a:xfrm>
            <a:off x="254000" y="381000"/>
            <a:ext cx="8013700" cy="369332"/>
          </a:xfrm>
          <a:prstGeom prst="rect">
            <a:avLst/>
          </a:prstGeom>
          <a:noFill/>
        </p:spPr>
        <p:txBody>
          <a:bodyPr wrap="square" rtlCol="0">
            <a:spAutoFit/>
          </a:bodyPr>
          <a:lstStyle/>
          <a:p>
            <a:r>
              <a:rPr lang="en-US" dirty="0" smtClean="0"/>
              <a:t>DESIGNING AUTOMATA FOR AN ELEVATOR</a:t>
            </a:r>
            <a:endParaRPr lang="en-US" dirty="0"/>
          </a:p>
        </p:txBody>
      </p:sp>
    </p:spTree>
    <p:extLst>
      <p:ext uri="{BB962C8B-B14F-4D97-AF65-F5344CB8AC3E}">
        <p14:creationId xmlns:p14="http://schemas.microsoft.com/office/powerpoint/2010/main" val="1440355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43827" y="570230"/>
            <a:ext cx="6189345" cy="5107940"/>
          </a:xfrm>
          <a:prstGeom prst="rect">
            <a:avLst/>
          </a:prstGeom>
        </p:spPr>
      </p:pic>
      <p:sp>
        <p:nvSpPr>
          <p:cNvPr id="3" name="TextBox 2"/>
          <p:cNvSpPr txBox="1"/>
          <p:nvPr/>
        </p:nvSpPr>
        <p:spPr>
          <a:xfrm>
            <a:off x="7124700" y="3060700"/>
            <a:ext cx="4495800" cy="2308324"/>
          </a:xfrm>
          <a:prstGeom prst="rect">
            <a:avLst/>
          </a:prstGeom>
          <a:noFill/>
        </p:spPr>
        <p:txBody>
          <a:bodyPr wrap="square" rtlCol="0">
            <a:spAutoFit/>
          </a:bodyPr>
          <a:lstStyle/>
          <a:p>
            <a:r>
              <a:rPr lang="en-US" dirty="0"/>
              <a:t>W1 Waiting on first floor</a:t>
            </a:r>
          </a:p>
          <a:p>
            <a:r>
              <a:rPr lang="en-US" dirty="0"/>
              <a:t>U1 About to go up</a:t>
            </a:r>
          </a:p>
          <a:p>
            <a:r>
              <a:rPr lang="en-US" dirty="0"/>
              <a:t>UP Going up</a:t>
            </a:r>
          </a:p>
          <a:p>
            <a:r>
              <a:rPr lang="en-US" dirty="0"/>
              <a:t>DN Going down</a:t>
            </a:r>
          </a:p>
          <a:p>
            <a:r>
              <a:rPr lang="en-US" dirty="0"/>
              <a:t>W2 Waiting on second floor</a:t>
            </a:r>
          </a:p>
          <a:p>
            <a:r>
              <a:rPr lang="en-US" dirty="0"/>
              <a:t>D1 About to go down from first floor</a:t>
            </a:r>
          </a:p>
          <a:p>
            <a:r>
              <a:rPr lang="en-US" dirty="0"/>
              <a:t>D2 About to go down from second floor</a:t>
            </a:r>
          </a:p>
          <a:p>
            <a:endParaRPr lang="en-US" dirty="0"/>
          </a:p>
        </p:txBody>
      </p:sp>
    </p:spTree>
    <p:extLst>
      <p:ext uri="{BB962C8B-B14F-4D97-AF65-F5344CB8AC3E}">
        <p14:creationId xmlns:p14="http://schemas.microsoft.com/office/powerpoint/2010/main" val="1560506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8700" y="673100"/>
            <a:ext cx="8661400" cy="4062651"/>
          </a:xfrm>
          <a:prstGeom prst="rect">
            <a:avLst/>
          </a:prstGeom>
          <a:noFill/>
        </p:spPr>
        <p:txBody>
          <a:bodyPr wrap="square" rtlCol="0">
            <a:spAutoFit/>
          </a:bodyPr>
          <a:lstStyle/>
          <a:p>
            <a:pPr marL="342900" indent="-342900">
              <a:buFont typeface="Arial" panose="020B0604020202020204" pitchFamily="34" charset="0"/>
              <a:buChar char="•"/>
            </a:pPr>
            <a:r>
              <a:rPr lang="en-US" sz="2400" dirty="0"/>
              <a:t>There are no acceptance and rejectance states because it does not makes sense unless and until issues </a:t>
            </a:r>
            <a:r>
              <a:rPr lang="en-US" sz="2400" dirty="0" smtClean="0"/>
              <a:t>like </a:t>
            </a:r>
            <a:r>
              <a:rPr lang="en-US" sz="2400" dirty="0"/>
              <a:t>power failure, overloading etc. are taken into consideration</a:t>
            </a:r>
            <a:r>
              <a:rPr lang="en-US" sz="2400" dirty="0" smtClean="0"/>
              <a:t>.</a:t>
            </a:r>
          </a:p>
          <a:p>
            <a:pPr marL="342900" indent="-342900">
              <a:buFont typeface="Arial" panose="020B0604020202020204" pitchFamily="34" charset="0"/>
              <a:buChar char="•"/>
            </a:pPr>
            <a:r>
              <a:rPr lang="en-US" sz="2400" dirty="0"/>
              <a:t>Designing an automata of an elevator is simple but the motive of this project is to bring awareness among ourselves about the knowledge of automata to its exposure in day to day life.</a:t>
            </a:r>
          </a:p>
          <a:p>
            <a:pPr marL="342900" indent="-342900">
              <a:buFont typeface="Arial" panose="020B0604020202020204" pitchFamily="34" charset="0"/>
              <a:buChar char="•"/>
            </a:pPr>
            <a:r>
              <a:rPr lang="en-US" sz="2400" dirty="0"/>
              <a:t>This is a normal automata but a peculiar automata should be designed in such a manner that all the above stated rules are satisfied.</a:t>
            </a:r>
          </a:p>
          <a:p>
            <a:pPr marL="342900" indent="-342900">
              <a:buFont typeface="Arial" panose="020B0604020202020204" pitchFamily="34" charset="0"/>
              <a:buChar char="•"/>
            </a:pPr>
            <a:endParaRPr lang="en-US" sz="24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32495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79600" y="330200"/>
            <a:ext cx="8382000" cy="4800288"/>
          </a:xfrm>
          <a:prstGeom prst="rect">
            <a:avLst/>
          </a:prstGeom>
        </p:spPr>
        <p:txBody>
          <a:bodyPr wrap="square">
            <a:spAutoFit/>
          </a:bodyPr>
          <a:lstStyle/>
          <a:p>
            <a:pPr>
              <a:lnSpc>
                <a:spcPct val="107000"/>
              </a:lnSpc>
              <a:spcAft>
                <a:spcPts val="800"/>
              </a:spcAft>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Every automata has a spring balance or a weight estimator attached to it which determines the weight of the elevator box. The elevator will be attached to an elongated wire on which the elevator moves up and down. Hence when the weight of the elevator box equals to the force due to the tension inside the string, a signal is sent that the elevator is overloaded and hence a rejectance state is set such that it does not allow the elevator to reach the door closing state unless the load is decreased.</a:t>
            </a:r>
          </a:p>
          <a:p>
            <a:r>
              <a:rPr lang="en-US" sz="2000" dirty="0">
                <a:latin typeface="Calibri" panose="020F0502020204030204" pitchFamily="34" charset="0"/>
              </a:rPr>
              <a:t>So, to control the elevator we need three interfaces namely elevator control, elevator body and user interface.</a:t>
            </a:r>
          </a:p>
          <a:p>
            <a:r>
              <a:rPr lang="en-US" sz="2000" dirty="0">
                <a:latin typeface="Calibri" panose="020F0502020204030204" pitchFamily="34" charset="0"/>
              </a:rPr>
              <a:t>User interface is the one which is the only thing that the user can access and is linked with the elevator control.</a:t>
            </a:r>
          </a:p>
          <a:p>
            <a:r>
              <a:rPr lang="en-US" sz="2000" dirty="0">
                <a:latin typeface="Calibri" panose="020F0502020204030204" pitchFamily="34" charset="0"/>
              </a:rPr>
              <a:t>User interface contains buttons which give input to the elevator.</a:t>
            </a:r>
          </a:p>
          <a:p>
            <a:pPr>
              <a:lnSpc>
                <a:spcPct val="107000"/>
              </a:lnSpc>
              <a:spcAft>
                <a:spcPts val="800"/>
              </a:spcAft>
            </a:pP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0956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092200" y="2717947"/>
            <a:ext cx="10083800" cy="3055965"/>
          </a:xfrm>
          <a:prstGeom prst="rect">
            <a:avLst/>
          </a:prstGeom>
        </p:spPr>
        <p:txBody>
          <a:bodyPr wrap="square">
            <a:spAutoFit/>
          </a:bodyPr>
          <a:lstStyle/>
          <a:p>
            <a:pPr>
              <a:lnSpc>
                <a:spcPct val="107000"/>
              </a:lnSpc>
              <a:spcAft>
                <a:spcPts val="8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Inside the elevator there is a board of all the floor buttons each of which indicates a destination folder. Outside the elevator there are two direction buttons on each floor which call for service, one for up and the other for down except on the first and top floors in which only one button either up or down is required. Any button can be pushed at any time. Any floor button will be on from the time it is pushed until the elevator stops at the floor. Any direction button will be on from the time it is pushed until the elevator stops at the floor with the same direction. A more complex elevator will have door open and close buttons, alarm emergency button etc. which for simplicity is not considered. The basic actions of an elevator are move-up or move-down one floor, serve a floor i.e. stop at the floor, open and close the door and stay idle until further input is given. These actions are called basic because they do not mix up within themselves. For example, it is not possible to have an action as “open, move-up, close…”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Oval 11"/>
          <p:cNvSpPr/>
          <p:nvPr/>
        </p:nvSpPr>
        <p:spPr>
          <a:xfrm>
            <a:off x="3365500" y="280035"/>
            <a:ext cx="323850" cy="314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effectLst/>
                <a:latin typeface="Times New Roman" panose="02020603050405020304" pitchFamily="18" charset="0"/>
                <a:ea typeface="Calibri" panose="020F0502020204030204" pitchFamily="34" charset="0"/>
                <a:cs typeface="Times New Roman" panose="02020603050405020304" pitchFamily="18" charset="0"/>
              </a:rPr>
              <a:t>3</a:t>
            </a:r>
            <a:endParaRPr lang="en-US" sz="1100">
              <a:effectLst/>
              <a:ea typeface="Calibri" panose="020F0502020204030204" pitchFamily="34" charset="0"/>
              <a:cs typeface="Times New Roman" panose="02020603050405020304" pitchFamily="18" charset="0"/>
            </a:endParaRPr>
          </a:p>
        </p:txBody>
      </p:sp>
      <p:sp>
        <p:nvSpPr>
          <p:cNvPr id="13" name="Oval 12"/>
          <p:cNvSpPr/>
          <p:nvPr/>
        </p:nvSpPr>
        <p:spPr>
          <a:xfrm>
            <a:off x="3346450" y="726440"/>
            <a:ext cx="323850" cy="314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100">
              <a:effectLst/>
              <a:ea typeface="Calibri" panose="020F0502020204030204" pitchFamily="34" charset="0"/>
              <a:cs typeface="Times New Roman" panose="02020603050405020304" pitchFamily="18" charset="0"/>
            </a:endParaRPr>
          </a:p>
        </p:txBody>
      </p:sp>
      <p:sp>
        <p:nvSpPr>
          <p:cNvPr id="14" name="Oval 13"/>
          <p:cNvSpPr/>
          <p:nvPr/>
        </p:nvSpPr>
        <p:spPr>
          <a:xfrm>
            <a:off x="3355975" y="1172845"/>
            <a:ext cx="323850" cy="314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100">
              <a:effectLst/>
              <a:ea typeface="Calibri" panose="020F0502020204030204" pitchFamily="34" charset="0"/>
              <a:cs typeface="Times New Roman" panose="02020603050405020304" pitchFamily="18" charset="0"/>
            </a:endParaRPr>
          </a:p>
        </p:txBody>
      </p:sp>
      <p:sp>
        <p:nvSpPr>
          <p:cNvPr id="15" name="TextBox 14"/>
          <p:cNvSpPr txBox="1"/>
          <p:nvPr/>
        </p:nvSpPr>
        <p:spPr>
          <a:xfrm>
            <a:off x="3009900" y="1714500"/>
            <a:ext cx="2254143" cy="369332"/>
          </a:xfrm>
          <a:prstGeom prst="rect">
            <a:avLst/>
          </a:prstGeom>
          <a:noFill/>
        </p:spPr>
        <p:txBody>
          <a:bodyPr wrap="none" rtlCol="0">
            <a:spAutoFit/>
          </a:bodyPr>
          <a:lstStyle/>
          <a:p>
            <a:r>
              <a:rPr lang="en-US" dirty="0" smtClean="0"/>
              <a:t>Inside the elevator</a:t>
            </a:r>
            <a:endParaRPr lang="en-US" dirty="0"/>
          </a:p>
        </p:txBody>
      </p:sp>
      <p:cxnSp>
        <p:nvCxnSpPr>
          <p:cNvPr id="19" name="Straight Arrow Connector 18"/>
          <p:cNvCxnSpPr/>
          <p:nvPr/>
        </p:nvCxnSpPr>
        <p:spPr>
          <a:xfrm>
            <a:off x="7416800" y="190500"/>
            <a:ext cx="12700" cy="535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112000" y="726440"/>
            <a:ext cx="25400" cy="446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7810500" y="726440"/>
            <a:ext cx="25400" cy="446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7429500" y="1172845"/>
            <a:ext cx="0" cy="427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112000" y="1899166"/>
            <a:ext cx="2480166" cy="369332"/>
          </a:xfrm>
          <a:prstGeom prst="rect">
            <a:avLst/>
          </a:prstGeom>
          <a:noFill/>
        </p:spPr>
        <p:txBody>
          <a:bodyPr wrap="none" rtlCol="0">
            <a:spAutoFit/>
          </a:bodyPr>
          <a:lstStyle/>
          <a:p>
            <a:r>
              <a:rPr lang="en-US" dirty="0" smtClean="0"/>
              <a:t>Outside the elevator</a:t>
            </a:r>
            <a:endParaRPr lang="en-US" dirty="0"/>
          </a:p>
        </p:txBody>
      </p:sp>
    </p:spTree>
    <p:extLst>
      <p:ext uri="{BB962C8B-B14F-4D97-AF65-F5344CB8AC3E}">
        <p14:creationId xmlns:p14="http://schemas.microsoft.com/office/powerpoint/2010/main" val="1380144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4394200" y="990600"/>
            <a:ext cx="2892425" cy="4133850"/>
          </a:xfrm>
          <a:prstGeom prst="rect">
            <a:avLst/>
          </a:prstGeom>
        </p:spPr>
      </p:pic>
      <p:sp>
        <p:nvSpPr>
          <p:cNvPr id="3" name="Rectangle 2"/>
          <p:cNvSpPr/>
          <p:nvPr/>
        </p:nvSpPr>
        <p:spPr>
          <a:xfrm>
            <a:off x="1016000" y="305541"/>
            <a:ext cx="6096000" cy="685059"/>
          </a:xfrm>
          <a:prstGeom prst="rect">
            <a:avLst/>
          </a:prstGeom>
        </p:spPr>
        <p:txBody>
          <a:bodyPr>
            <a:spAutoFit/>
          </a:bodyPr>
          <a:lstStyle/>
          <a:p>
            <a:pPr>
              <a:lnSpc>
                <a:spcPct val="107000"/>
              </a:lnSpc>
              <a:spcAft>
                <a:spcPts val="8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The door opening and closing states inside the elevator will be as follows: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5734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1700" y="321593"/>
            <a:ext cx="6096000" cy="1084015"/>
          </a:xfrm>
          <a:prstGeom prst="rect">
            <a:avLst/>
          </a:prstGeom>
        </p:spPr>
        <p:txBody>
          <a:bodyPr>
            <a:spAutoFit/>
          </a:bodyPr>
          <a:lstStyle/>
          <a:p>
            <a:pPr>
              <a:lnSpc>
                <a:spcPct val="107000"/>
              </a:lnSpc>
              <a:spcAft>
                <a:spcPts val="8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The elevator door opening and closing states outside the elevator are as follows: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905000" y="1168400"/>
            <a:ext cx="8191500" cy="3609975"/>
          </a:xfrm>
          <a:prstGeom prst="rect">
            <a:avLst/>
          </a:prstGeom>
        </p:spPr>
      </p:pic>
    </p:spTree>
    <p:extLst>
      <p:ext uri="{BB962C8B-B14F-4D97-AF65-F5344CB8AC3E}">
        <p14:creationId xmlns:p14="http://schemas.microsoft.com/office/powerpoint/2010/main" val="3602490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7300" y="646449"/>
            <a:ext cx="9436100" cy="4332404"/>
          </a:xfrm>
          <a:prstGeom prst="rect">
            <a:avLst/>
          </a:prstGeom>
        </p:spPr>
        <p:txBody>
          <a:bodyPr wrap="square">
            <a:spAutoFit/>
          </a:bodyPr>
          <a:lstStyle/>
          <a:p>
            <a:pPr>
              <a:lnSpc>
                <a:spcPct val="107000"/>
              </a:lnSpc>
              <a:spcAft>
                <a:spcPts val="800"/>
              </a:spcAft>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The sorting mechanisms are also implemented using a different finite control which comes under elevator body.</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The combination of all the above designs is the overall design of the elevator.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Suppose a person presses a button for the lift but later changes his mind and moves away, in order that the lift should not stop at that floor, along with up and down, let us put another button such that while leaving, if the person presses the button, the lift will ignore the input.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A C program is implemented to design an automata and find whether a string is accepted or not.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3584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95500" y="1291225"/>
            <a:ext cx="7878698" cy="3695525"/>
          </a:xfrm>
        </p:spPr>
        <p:txBody>
          <a:bodyPr>
            <a:noAutofit/>
          </a:bodyPr>
          <a:lstStyle/>
          <a:p>
            <a:pPr algn="ctr"/>
            <a:r>
              <a:rPr lang="en-US" sz="4400" u="sng" cap="none" dirty="0" smtClean="0">
                <a:solidFill>
                  <a:schemeClr val="tx2"/>
                </a:solidFill>
                <a:latin typeface="Monotype Corsiva" panose="03010101010201010101" pitchFamily="66" charset="0"/>
              </a:rPr>
              <a:t>Team members:</a:t>
            </a:r>
          </a:p>
          <a:p>
            <a:pPr marL="742950" indent="-742950" algn="l">
              <a:buAutoNum type="arabicPeriod"/>
            </a:pPr>
            <a:r>
              <a:rPr lang="en-US" sz="4400" cap="none" dirty="0" smtClean="0">
                <a:solidFill>
                  <a:schemeClr val="tx2"/>
                </a:solidFill>
                <a:latin typeface="Monotype Corsiva" panose="03010101010201010101" pitchFamily="66" charset="0"/>
              </a:rPr>
              <a:t>D. Shashank         - 13BCE1036</a:t>
            </a:r>
          </a:p>
          <a:p>
            <a:pPr marL="742950" indent="-742950" algn="l">
              <a:buAutoNum type="arabicPeriod"/>
            </a:pPr>
            <a:r>
              <a:rPr lang="en-US" sz="4400" cap="none" dirty="0" smtClean="0">
                <a:solidFill>
                  <a:schemeClr val="tx2"/>
                </a:solidFill>
                <a:latin typeface="Monotype Corsiva" panose="03010101010201010101" pitchFamily="66" charset="0"/>
              </a:rPr>
              <a:t>K. Gourav             - 13BCE1068</a:t>
            </a:r>
          </a:p>
          <a:p>
            <a:pPr marL="742950" indent="-742950" algn="l">
              <a:buFont typeface="Arial" panose="020B0604020202020204" pitchFamily="34" charset="0"/>
              <a:buAutoNum type="arabicPeriod"/>
            </a:pPr>
            <a:r>
              <a:rPr lang="en-US" sz="4400" cap="none" dirty="0" smtClean="0">
                <a:solidFill>
                  <a:schemeClr val="tx2"/>
                </a:solidFill>
                <a:latin typeface="Monotype Corsiva" panose="03010101010201010101" pitchFamily="66" charset="0"/>
              </a:rPr>
              <a:t>M.V. Shashank     - 13BCE1081</a:t>
            </a:r>
            <a:endParaRPr lang="en-US" sz="4400" cap="none" dirty="0">
              <a:solidFill>
                <a:schemeClr val="tx2"/>
              </a:solidFill>
              <a:latin typeface="Monotype Corsiva" panose="03010101010201010101" pitchFamily="66" charset="0"/>
            </a:endParaRPr>
          </a:p>
        </p:txBody>
      </p:sp>
    </p:spTree>
    <p:extLst>
      <p:ext uri="{BB962C8B-B14F-4D97-AF65-F5344CB8AC3E}">
        <p14:creationId xmlns:p14="http://schemas.microsoft.com/office/powerpoint/2010/main" val="2343512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 y="0"/>
            <a:ext cx="9208212" cy="1078459"/>
          </a:xfrm>
        </p:spPr>
        <p:txBody>
          <a:bodyPr/>
          <a:lstStyle/>
          <a:p>
            <a:r>
              <a:rPr lang="en-GB" dirty="0" smtClean="0"/>
              <a:t>History</a:t>
            </a:r>
            <a:endParaRPr lang="en-GB" dirty="0"/>
          </a:p>
        </p:txBody>
      </p:sp>
      <p:sp>
        <p:nvSpPr>
          <p:cNvPr id="3" name="Content Placeholder 2"/>
          <p:cNvSpPr>
            <a:spLocks noGrp="1"/>
          </p:cNvSpPr>
          <p:nvPr>
            <p:ph idx="1"/>
          </p:nvPr>
        </p:nvSpPr>
        <p:spPr>
          <a:xfrm>
            <a:off x="254000" y="863600"/>
            <a:ext cx="8332241" cy="5727700"/>
          </a:xfrm>
        </p:spPr>
        <p:txBody>
          <a:bodyPr>
            <a:noAutofit/>
          </a:bodyPr>
          <a:lstStyle/>
          <a:p>
            <a:r>
              <a:rPr lang="en-GB" sz="1600" dirty="0"/>
              <a:t>Ancient and medieval elevators used drive systems based on hoists </a:t>
            </a:r>
            <a:r>
              <a:rPr lang="en-GB" sz="1600" dirty="0" err="1" smtClean="0"/>
              <a:t>orwinders</a:t>
            </a:r>
            <a:r>
              <a:rPr lang="en-GB" sz="1600" dirty="0"/>
              <a:t>. The invention of a system based on the screw drive </a:t>
            </a:r>
            <a:r>
              <a:rPr lang="en-GB" sz="1600" dirty="0" smtClean="0"/>
              <a:t>was perhaps </a:t>
            </a:r>
            <a:r>
              <a:rPr lang="en-GB" sz="1600" dirty="0"/>
              <a:t>the most important step in elevator technology since </a:t>
            </a:r>
            <a:r>
              <a:rPr lang="en-GB" sz="1600" dirty="0" smtClean="0"/>
              <a:t>ancient times</a:t>
            </a:r>
            <a:r>
              <a:rPr lang="en-GB" sz="1600" dirty="0"/>
              <a:t>, leading to the creation of modern passenger elevators. The </a:t>
            </a:r>
            <a:r>
              <a:rPr lang="en-GB" sz="1600" dirty="0" smtClean="0"/>
              <a:t>first screw </a:t>
            </a:r>
            <a:r>
              <a:rPr lang="en-GB" sz="1600" dirty="0"/>
              <a:t>drive elevator was built by Ivan </a:t>
            </a:r>
            <a:r>
              <a:rPr lang="en-GB" sz="1600" dirty="0" err="1"/>
              <a:t>Kulibin</a:t>
            </a:r>
            <a:r>
              <a:rPr lang="en-GB" sz="1600" dirty="0"/>
              <a:t> and installed in </a:t>
            </a:r>
            <a:r>
              <a:rPr lang="en-GB" sz="1600" dirty="0" smtClean="0"/>
              <a:t>Winter Palace </a:t>
            </a:r>
            <a:r>
              <a:rPr lang="en-GB" sz="1600" dirty="0"/>
              <a:t>in 1793. Several years later another of </a:t>
            </a:r>
            <a:r>
              <a:rPr lang="en-GB" sz="1600" dirty="0" err="1"/>
              <a:t>Kulibin's</a:t>
            </a:r>
            <a:r>
              <a:rPr lang="en-GB" sz="1600" dirty="0"/>
              <a:t> elevators </a:t>
            </a:r>
            <a:r>
              <a:rPr lang="en-GB" sz="1600" dirty="0" smtClean="0"/>
              <a:t>was installed </a:t>
            </a:r>
            <a:r>
              <a:rPr lang="en-GB" sz="1600" dirty="0"/>
              <a:t>in </a:t>
            </a:r>
            <a:r>
              <a:rPr lang="en-GB" sz="1600" dirty="0" err="1"/>
              <a:t>Arkhangelskoye</a:t>
            </a:r>
            <a:r>
              <a:rPr lang="en-GB" sz="1600" dirty="0"/>
              <a:t> near Moscow. In 1823, an "ascending room" made its debut in </a:t>
            </a:r>
            <a:r>
              <a:rPr lang="en-GB" sz="1600" dirty="0" smtClean="0"/>
              <a:t>London.</a:t>
            </a:r>
          </a:p>
          <a:p>
            <a:r>
              <a:rPr lang="en-GB" sz="1600" dirty="0" smtClean="0"/>
              <a:t>In </a:t>
            </a:r>
            <a:r>
              <a:rPr lang="en-GB" sz="1600" dirty="0"/>
              <a:t>1823 in London, an "ascending room" was built and operated </a:t>
            </a:r>
            <a:r>
              <a:rPr lang="en-GB" sz="1600" dirty="0" smtClean="0"/>
              <a:t>by two </a:t>
            </a:r>
            <a:r>
              <a:rPr lang="en-GB" sz="1600" dirty="0"/>
              <a:t>architects, Burton and </a:t>
            </a:r>
            <a:r>
              <a:rPr lang="en-GB" sz="1600" dirty="0" err="1"/>
              <a:t>Hormer</a:t>
            </a:r>
            <a:r>
              <a:rPr lang="en-GB" sz="1600" dirty="0"/>
              <a:t>. It was designed as a tourist attraction to elevate paying customers to </a:t>
            </a:r>
            <a:r>
              <a:rPr lang="en-GB" sz="1600" dirty="0" smtClean="0"/>
              <a:t>a panoramic </a:t>
            </a:r>
            <a:r>
              <a:rPr lang="en-GB" sz="1600" dirty="0"/>
              <a:t>view of the city. The "</a:t>
            </a:r>
            <a:r>
              <a:rPr lang="en-GB" sz="1600" dirty="0" err="1"/>
              <a:t>Teagle</a:t>
            </a:r>
            <a:r>
              <a:rPr lang="en-GB" sz="1600" dirty="0"/>
              <a:t>" - a belt-driven elevator with a counterweight was developed in 1835 </a:t>
            </a:r>
            <a:r>
              <a:rPr lang="en-GB" sz="1600" dirty="0" smtClean="0"/>
              <a:t>by Frost </a:t>
            </a:r>
            <a:r>
              <a:rPr lang="en-GB" sz="1600" dirty="0"/>
              <a:t>and </a:t>
            </a:r>
            <a:r>
              <a:rPr lang="en-GB" sz="1600" dirty="0" err="1"/>
              <a:t>Stutt</a:t>
            </a:r>
            <a:r>
              <a:rPr lang="en-GB" sz="1600" dirty="0"/>
              <a:t> in England</a:t>
            </a:r>
            <a:r>
              <a:rPr lang="en-GB" sz="1600" dirty="0" smtClean="0"/>
              <a:t>.</a:t>
            </a:r>
          </a:p>
          <a:p>
            <a:r>
              <a:rPr lang="en-GB" sz="1600" dirty="0" smtClean="0"/>
              <a:t>On </a:t>
            </a:r>
            <a:r>
              <a:rPr lang="en-GB" sz="1600" dirty="0"/>
              <a:t>March 23, 1857 the first Otis passenger elevator was installed at 488 Broadway in New York City</a:t>
            </a:r>
            <a:r>
              <a:rPr lang="en-GB" sz="1600" dirty="0" smtClean="0"/>
              <a:t>.</a:t>
            </a:r>
          </a:p>
          <a:p>
            <a:r>
              <a:rPr lang="en-GB" sz="1600" dirty="0"/>
              <a:t>The Equitable Life Building completed in 1870 in New York City was the first office building to have passenger elevators</a:t>
            </a:r>
            <a:r>
              <a:rPr lang="en-GB" sz="1600" dirty="0" smtClean="0"/>
              <a:t>.</a:t>
            </a:r>
          </a:p>
          <a:p>
            <a:r>
              <a:rPr lang="en-GB" sz="1600" dirty="0"/>
              <a:t>The first electric elevator was built by Werner von Siemens in 1880 in Germany</a:t>
            </a:r>
            <a:r>
              <a:rPr lang="en-GB" sz="1600" dirty="0" smtClean="0"/>
              <a:t>.</a:t>
            </a:r>
          </a:p>
        </p:txBody>
      </p:sp>
      <p:pic>
        <p:nvPicPr>
          <p:cNvPr id="4" name="Picture 3"/>
          <p:cNvPicPr>
            <a:picLocks noChangeAspect="1"/>
          </p:cNvPicPr>
          <p:nvPr/>
        </p:nvPicPr>
        <p:blipFill>
          <a:blip r:embed="rId2"/>
          <a:stretch>
            <a:fillRect/>
          </a:stretch>
        </p:blipFill>
        <p:spPr>
          <a:xfrm>
            <a:off x="8881182" y="1950727"/>
            <a:ext cx="1577043" cy="1879219"/>
          </a:xfrm>
          <a:prstGeom prst="rect">
            <a:avLst/>
          </a:prstGeom>
          <a:ln>
            <a:noFill/>
          </a:ln>
          <a:effectLst>
            <a:outerShdw blurRad="190500" algn="tl" rotWithShape="0">
              <a:srgbClr val="000000">
                <a:alpha val="70000"/>
              </a:srgbClr>
            </a:outerShdw>
          </a:effectLst>
        </p:spPr>
      </p:pic>
      <p:sp>
        <p:nvSpPr>
          <p:cNvPr id="5" name="Rectangle 4"/>
          <p:cNvSpPr/>
          <p:nvPr/>
        </p:nvSpPr>
        <p:spPr>
          <a:xfrm>
            <a:off x="8811093" y="4309631"/>
            <a:ext cx="2581275" cy="923330"/>
          </a:xfrm>
          <a:prstGeom prst="rect">
            <a:avLst/>
          </a:prstGeom>
        </p:spPr>
        <p:txBody>
          <a:bodyPr wrap="square">
            <a:spAutoFit/>
          </a:bodyPr>
          <a:lstStyle/>
          <a:p>
            <a:r>
              <a:rPr lang="en-GB" dirty="0"/>
              <a:t>Elevator design by </a:t>
            </a:r>
            <a:r>
              <a:rPr lang="en-GB" dirty="0" smtClean="0"/>
              <a:t> </a:t>
            </a:r>
            <a:r>
              <a:rPr lang="en-GB" dirty="0"/>
              <a:t>German engineer </a:t>
            </a:r>
            <a:r>
              <a:rPr lang="en-GB" dirty="0" err="1"/>
              <a:t>Konrad</a:t>
            </a:r>
            <a:r>
              <a:rPr lang="en-GB" dirty="0"/>
              <a:t> </a:t>
            </a:r>
            <a:r>
              <a:rPr lang="en-GB" dirty="0" err="1"/>
              <a:t>Kyeser</a:t>
            </a:r>
            <a:r>
              <a:rPr lang="en-GB" dirty="0"/>
              <a:t> (</a:t>
            </a:r>
            <a:r>
              <a:rPr lang="en-GB" dirty="0" smtClean="0"/>
              <a:t>1405)</a:t>
            </a:r>
            <a:endParaRPr lang="en-GB" dirty="0"/>
          </a:p>
        </p:txBody>
      </p:sp>
    </p:spTree>
    <p:extLst>
      <p:ext uri="{BB962C8B-B14F-4D97-AF65-F5344CB8AC3E}">
        <p14:creationId xmlns:p14="http://schemas.microsoft.com/office/powerpoint/2010/main" val="2908385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000" y="520700"/>
            <a:ext cx="9795853" cy="5727699"/>
          </a:xfrm>
        </p:spPr>
        <p:txBody>
          <a:bodyPr/>
          <a:lstStyle/>
          <a:p>
            <a:r>
              <a:rPr lang="en-GB" dirty="0"/>
              <a:t>The hydraulic crane was invented by Sir William Armstrong in 1846 for use primarily at the docks of London for loading cargo.</a:t>
            </a:r>
          </a:p>
          <a:p>
            <a:r>
              <a:rPr lang="en-GB" dirty="0"/>
              <a:t>Henry Waterman of New York is credited with inventing the "standing rope control" for an elevator in 1850.</a:t>
            </a:r>
          </a:p>
          <a:p>
            <a:r>
              <a:rPr lang="en-GB" dirty="0"/>
              <a:t>In 1852, Elisha Otis introduced the safety elevator, which prevented the fall of the cab if the cable broke. The design of the Otis safety elevator is somewhat similar to one type still used today.</a:t>
            </a:r>
          </a:p>
          <a:p>
            <a:endParaRPr lang="en-US" dirty="0"/>
          </a:p>
        </p:txBody>
      </p:sp>
    </p:spTree>
    <p:extLst>
      <p:ext uri="{BB962C8B-B14F-4D97-AF65-F5344CB8AC3E}">
        <p14:creationId xmlns:p14="http://schemas.microsoft.com/office/powerpoint/2010/main" val="55176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406400"/>
            <a:ext cx="9665411" cy="4433743"/>
          </a:xfrm>
        </p:spPr>
        <p:txBody>
          <a:bodyPr>
            <a:normAutofit/>
          </a:bodyPr>
          <a:lstStyle/>
          <a:p>
            <a:r>
              <a:rPr lang="en-GB" sz="1800" dirty="0"/>
              <a:t>The safety and speed of electric elevators were significantly enhanced by Frank Sprague who added floor </a:t>
            </a:r>
            <a:r>
              <a:rPr lang="en-GB" sz="1800" dirty="0" err="1"/>
              <a:t>control,automatic</a:t>
            </a:r>
            <a:r>
              <a:rPr lang="en-GB" sz="1800" dirty="0"/>
              <a:t> elevators, acceleration control of cars, and safeties</a:t>
            </a:r>
            <a:r>
              <a:rPr lang="en-GB" sz="1800" dirty="0" smtClean="0"/>
              <a:t>.</a:t>
            </a:r>
          </a:p>
          <a:p>
            <a:r>
              <a:rPr lang="en-GB" sz="1800" dirty="0" smtClean="0"/>
              <a:t>The </a:t>
            </a:r>
            <a:r>
              <a:rPr lang="en-GB" sz="1800" dirty="0"/>
              <a:t>development of elevators was led by the need for movement of raw materials including coal and lumber from hillsides.</a:t>
            </a:r>
          </a:p>
          <a:p>
            <a:r>
              <a:rPr lang="en-GB" sz="1800" dirty="0"/>
              <a:t>In 1874, J.W. </a:t>
            </a:r>
            <a:r>
              <a:rPr lang="en-GB" sz="1800" dirty="0" err="1"/>
              <a:t>Meaker</a:t>
            </a:r>
            <a:r>
              <a:rPr lang="en-GB" sz="1800" dirty="0"/>
              <a:t> patented a method which permitted elevator doors to open and close safely.</a:t>
            </a:r>
          </a:p>
          <a:p>
            <a:r>
              <a:rPr lang="en-GB" sz="1800" dirty="0"/>
              <a:t>In 1887, American Inventor Alexander Miles of Duluth, Minnesota patented an elevator with automatic doors that would close off the elevator shaft.</a:t>
            </a:r>
          </a:p>
          <a:p>
            <a:r>
              <a:rPr lang="en-GB" sz="1800" dirty="0"/>
              <a:t>In 2000 a vacuum elevator was offered commercially in Argentina.</a:t>
            </a:r>
          </a:p>
          <a:p>
            <a:endParaRPr lang="en-GB" sz="1800" dirty="0"/>
          </a:p>
        </p:txBody>
      </p:sp>
      <p:pic>
        <p:nvPicPr>
          <p:cNvPr id="4" name="Picture 3"/>
          <p:cNvPicPr>
            <a:picLocks noChangeAspect="1"/>
          </p:cNvPicPr>
          <p:nvPr/>
        </p:nvPicPr>
        <p:blipFill>
          <a:blip r:embed="rId2"/>
          <a:stretch>
            <a:fillRect/>
          </a:stretch>
        </p:blipFill>
        <p:spPr>
          <a:xfrm>
            <a:off x="3248389" y="4322792"/>
            <a:ext cx="2329722" cy="15675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9493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GB" dirty="0" smtClean="0"/>
              <a:t>Design</a:t>
            </a:r>
            <a:endParaRPr lang="en-GB" dirty="0"/>
          </a:p>
        </p:txBody>
      </p:sp>
      <p:sp>
        <p:nvSpPr>
          <p:cNvPr id="3" name="Content Placeholder 2"/>
          <p:cNvSpPr>
            <a:spLocks noGrp="1"/>
          </p:cNvSpPr>
          <p:nvPr>
            <p:ph idx="1"/>
          </p:nvPr>
        </p:nvSpPr>
        <p:spPr>
          <a:xfrm>
            <a:off x="317500" y="889000"/>
            <a:ext cx="10320607" cy="5062421"/>
          </a:xfrm>
        </p:spPr>
        <p:txBody>
          <a:bodyPr>
            <a:noAutofit/>
          </a:bodyPr>
          <a:lstStyle/>
          <a:p>
            <a:r>
              <a:rPr lang="en-GB" sz="1800" dirty="0" smtClean="0"/>
              <a:t>An elevator </a:t>
            </a:r>
            <a:r>
              <a:rPr lang="en-GB" sz="1800" dirty="0"/>
              <a:t>is essentially a platform that is either pulled or pushed up by a mechanical means</a:t>
            </a:r>
            <a:r>
              <a:rPr lang="en-GB" sz="1800" dirty="0" smtClean="0"/>
              <a:t>.</a:t>
            </a:r>
          </a:p>
          <a:p>
            <a:r>
              <a:rPr lang="en-GB" sz="1800" dirty="0"/>
              <a:t>In the past, elevator drive mechanisms were powered by steam and water </a:t>
            </a:r>
            <a:r>
              <a:rPr lang="en-GB" sz="1800" dirty="0" smtClean="0"/>
              <a:t>hydraulic pistons </a:t>
            </a:r>
            <a:r>
              <a:rPr lang="en-GB" sz="1800" dirty="0"/>
              <a:t>or by hand</a:t>
            </a:r>
            <a:r>
              <a:rPr lang="en-GB" sz="1800" dirty="0" smtClean="0"/>
              <a:t>.</a:t>
            </a:r>
          </a:p>
          <a:p>
            <a:r>
              <a:rPr lang="en-GB" sz="1800" dirty="0"/>
              <a:t>A modern day </a:t>
            </a:r>
            <a:r>
              <a:rPr lang="en-GB" sz="1800" dirty="0" smtClean="0"/>
              <a:t>elevator consists </a:t>
            </a:r>
            <a:r>
              <a:rPr lang="en-GB" sz="1800" dirty="0"/>
              <a:t>of a cab (also called a "cage" or "car") mounted on a platform within an enclosed space called a shaft </a:t>
            </a:r>
            <a:r>
              <a:rPr lang="en-GB" sz="1800" dirty="0" smtClean="0"/>
              <a:t>or sometimes </a:t>
            </a:r>
            <a:r>
              <a:rPr lang="en-GB" sz="1800" dirty="0"/>
              <a:t>a "</a:t>
            </a:r>
            <a:r>
              <a:rPr lang="en-GB" sz="1800" dirty="0" err="1"/>
              <a:t>hoistway</a:t>
            </a:r>
            <a:r>
              <a:rPr lang="en-GB" sz="1800" dirty="0" smtClean="0"/>
              <a:t>".</a:t>
            </a:r>
          </a:p>
          <a:p>
            <a:r>
              <a:rPr lang="en-GB" sz="1800" dirty="0"/>
              <a:t>Hydraulic elevators use the principles of hydraulics (in the sense of hydraulic power) to pressurize an above </a:t>
            </a:r>
            <a:r>
              <a:rPr lang="en-GB" sz="1800" dirty="0" smtClean="0"/>
              <a:t>ground or </a:t>
            </a:r>
            <a:r>
              <a:rPr lang="en-GB" sz="1800" dirty="0"/>
              <a:t>in-ground piston to raise and lower the </a:t>
            </a:r>
            <a:r>
              <a:rPr lang="en-GB" sz="1800" dirty="0" smtClean="0"/>
              <a:t>car.</a:t>
            </a:r>
          </a:p>
          <a:p>
            <a:r>
              <a:rPr lang="en-GB" sz="1800" dirty="0"/>
              <a:t>Elevator doors protect riders from falling into the shaft</a:t>
            </a:r>
            <a:r>
              <a:rPr lang="en-GB" sz="1800" dirty="0" smtClean="0"/>
              <a:t>.</a:t>
            </a:r>
          </a:p>
          <a:p>
            <a:r>
              <a:rPr lang="en-GB" sz="1800" dirty="0"/>
              <a:t>The most common </a:t>
            </a:r>
            <a:r>
              <a:rPr lang="en-GB" sz="1800" dirty="0" smtClean="0"/>
              <a:t>configuration for elevator door </a:t>
            </a:r>
            <a:r>
              <a:rPr lang="en-GB" sz="1800" dirty="0"/>
              <a:t>is to have two panels </a:t>
            </a:r>
            <a:r>
              <a:rPr lang="en-GB" sz="1800" dirty="0" smtClean="0"/>
              <a:t>that meet </a:t>
            </a:r>
            <a:r>
              <a:rPr lang="en-GB" sz="1800" dirty="0"/>
              <a:t>in the middle, and slide open laterally</a:t>
            </a:r>
            <a:r>
              <a:rPr lang="en-GB" sz="1800" dirty="0" smtClean="0"/>
              <a:t>.</a:t>
            </a:r>
          </a:p>
          <a:p>
            <a:r>
              <a:rPr lang="en-GB" sz="1800" dirty="0"/>
              <a:t>In a cascading telescopic </a:t>
            </a:r>
            <a:r>
              <a:rPr lang="en-GB" sz="1800" dirty="0" smtClean="0"/>
              <a:t>configuration for elevator door </a:t>
            </a:r>
            <a:r>
              <a:rPr lang="en-GB" sz="1800" dirty="0"/>
              <a:t>(potentially allowing </a:t>
            </a:r>
            <a:r>
              <a:rPr lang="en-GB" sz="1800" dirty="0" smtClean="0"/>
              <a:t>wider entryways </a:t>
            </a:r>
            <a:r>
              <a:rPr lang="en-GB" sz="1800" dirty="0"/>
              <a:t>within limited space), the doors run on independent tracks so that while open, they are tucked </a:t>
            </a:r>
            <a:r>
              <a:rPr lang="en-GB" sz="1800" dirty="0" smtClean="0"/>
              <a:t>behind one </a:t>
            </a:r>
            <a:r>
              <a:rPr lang="en-GB" sz="1800" dirty="0"/>
              <a:t>another, and while closed, they form cascading layers on one side</a:t>
            </a:r>
            <a:r>
              <a:rPr lang="en-GB" sz="1800" dirty="0" smtClean="0"/>
              <a:t>.</a:t>
            </a:r>
          </a:p>
          <a:p>
            <a:r>
              <a:rPr lang="en-GB" sz="1800" dirty="0"/>
              <a:t>Machine room-less elevators are designed so that most of </a:t>
            </a:r>
            <a:r>
              <a:rPr lang="en-GB" sz="1800" dirty="0" smtClean="0"/>
              <a:t>the components </a:t>
            </a:r>
            <a:r>
              <a:rPr lang="en-GB" sz="1800" dirty="0"/>
              <a:t>fit within the shaft containing the elevator car; and a </a:t>
            </a:r>
            <a:r>
              <a:rPr lang="en-GB" sz="1800" dirty="0" smtClean="0"/>
              <a:t>small cabinet </a:t>
            </a:r>
            <a:r>
              <a:rPr lang="en-GB" sz="1800" dirty="0"/>
              <a:t>houses the elevator </a:t>
            </a:r>
            <a:r>
              <a:rPr lang="en-GB" sz="1800" dirty="0" err="1" smtClean="0"/>
              <a:t>controller.the</a:t>
            </a:r>
            <a:r>
              <a:rPr lang="en-GB" sz="1800" dirty="0" smtClean="0"/>
              <a:t> benefits of MRL are </a:t>
            </a:r>
          </a:p>
          <a:p>
            <a:pPr marL="0" indent="0">
              <a:buNone/>
            </a:pPr>
            <a:r>
              <a:rPr lang="en-GB" sz="1800" dirty="0" smtClean="0"/>
              <a:t>        -</a:t>
            </a:r>
            <a:r>
              <a:rPr lang="en-GB" sz="1800" dirty="0"/>
              <a:t>creates more usable space</a:t>
            </a:r>
          </a:p>
          <a:p>
            <a:pPr marL="0" indent="0">
              <a:buNone/>
            </a:pPr>
            <a:r>
              <a:rPr lang="en-GB" sz="1800" dirty="0" smtClean="0"/>
              <a:t>        -use </a:t>
            </a:r>
            <a:r>
              <a:rPr lang="en-GB" sz="1800" dirty="0"/>
              <a:t>less energy (70-80% less than hydraulic elevators)</a:t>
            </a:r>
          </a:p>
          <a:p>
            <a:pPr marL="0" indent="0">
              <a:buNone/>
            </a:pPr>
            <a:r>
              <a:rPr lang="en-GB" sz="1800" dirty="0" smtClean="0"/>
              <a:t>        -uses </a:t>
            </a:r>
            <a:r>
              <a:rPr lang="en-GB" sz="1800" dirty="0"/>
              <a:t>no </a:t>
            </a:r>
            <a:r>
              <a:rPr lang="en-GB" sz="1800" dirty="0" smtClean="0"/>
              <a:t>oil</a:t>
            </a:r>
          </a:p>
          <a:p>
            <a:pPr marL="0" indent="0">
              <a:buNone/>
            </a:pPr>
            <a:r>
              <a:rPr lang="en-GB" sz="1800" dirty="0" smtClean="0"/>
              <a:t>        -can </a:t>
            </a:r>
            <a:r>
              <a:rPr lang="en-GB" sz="1800" dirty="0"/>
              <a:t>operate at faster speeds than hydraulics but not normal traction units.</a:t>
            </a:r>
            <a:endParaRPr lang="en-GB" sz="1800" dirty="0" smtClean="0"/>
          </a:p>
          <a:p>
            <a:pPr marL="0" indent="0">
              <a:buNone/>
            </a:pPr>
            <a:endParaRPr lang="en-GB" sz="1800" dirty="0" smtClean="0"/>
          </a:p>
          <a:p>
            <a:pPr marL="0" indent="0">
              <a:buNone/>
            </a:pPr>
            <a:endParaRPr lang="en-GB" sz="1800" dirty="0"/>
          </a:p>
          <a:p>
            <a:endParaRPr lang="en-GB" sz="1800" dirty="0" smtClean="0"/>
          </a:p>
          <a:p>
            <a:endParaRPr lang="en-GB" sz="1800" dirty="0" smtClean="0"/>
          </a:p>
          <a:p>
            <a:endParaRPr lang="en-GB" sz="1800" dirty="0"/>
          </a:p>
          <a:p>
            <a:endParaRPr lang="en-GB" sz="1800" dirty="0"/>
          </a:p>
        </p:txBody>
      </p:sp>
    </p:spTree>
    <p:extLst>
      <p:ext uri="{BB962C8B-B14F-4D97-AF65-F5344CB8AC3E}">
        <p14:creationId xmlns:p14="http://schemas.microsoft.com/office/powerpoint/2010/main" val="22427496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Postulates:</a:t>
            </a:r>
            <a:r>
              <a:rPr lang="en-US" sz="3600" dirty="0" smtClean="0">
                <a:effectLst/>
                <a:latin typeface="Calibri" panose="020F0502020204030204" pitchFamily="34" charset="0"/>
                <a:ea typeface="Calibri" panose="020F0502020204030204" pitchFamily="34" charset="0"/>
                <a:cs typeface="Times New Roman" panose="02020603050405020304" pitchFamily="18" charset="0"/>
              </a:rPr>
              <a:t/>
            </a:r>
            <a:br>
              <a:rPr lang="en-US" sz="3600" dirty="0" smtClean="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Rectangle 2"/>
          <p:cNvSpPr/>
          <p:nvPr/>
        </p:nvSpPr>
        <p:spPr>
          <a:xfrm>
            <a:off x="838200" y="1117600"/>
            <a:ext cx="9537700" cy="5327933"/>
          </a:xfrm>
          <a:prstGeom prst="rect">
            <a:avLst/>
          </a:prstGeom>
        </p:spPr>
        <p:txBody>
          <a:bodyPr wrap="square">
            <a:spAutoFit/>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Elevator is used in different areas and aspects in our day to day life.</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Due to the advancement of technology, it is said by every person in this world today that whenever a more than three storied building is seen, there should be a lift (elevator) in this building.</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But this lift cannot be constructed as easy as said.</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As every electronic machine works on a particular principle, even lift has an interior design and a principle that it works on.</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This principle can be designed with the help of automata or the design of a lift is a derived automata.</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Every lift is not associated with a human brain so that it comes and goes to whichever floor whenever we want but it is associated with an automata which helps the elevator to function in a righteous manner.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4783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75900" cy="5768975"/>
          </a:xfrm>
        </p:spPr>
        <p:txBody>
          <a:bodyPr>
            <a:noAutofit/>
          </a:bodyPr>
          <a:lstStyle/>
          <a:p>
            <a:pPr marL="342900" lvl="0" indent="-342900">
              <a:buFont typeface="Arial" panose="020B0604020202020204" pitchFamily="34" charset="0"/>
              <a:buChar char="•"/>
            </a:pPr>
            <a:r>
              <a:rPr lang="en-US" sz="2400" dirty="0"/>
              <a:t>Assuming the initial state of the lift to be present in ground state, starting state is initialized as ground state and the number of final states as no floors</a:t>
            </a:r>
            <a:r>
              <a:rPr lang="en-US" sz="2400" dirty="0" smtClean="0"/>
              <a:t>.</a:t>
            </a:r>
            <a:r>
              <a:rPr lang="en-US" sz="2400" dirty="0"/>
              <a:t/>
            </a:r>
            <a:br>
              <a:rPr lang="en-US" sz="2400" dirty="0"/>
            </a:br>
            <a:r>
              <a:rPr lang="en-US" sz="2400" dirty="0" smtClean="0"/>
              <a:t/>
            </a:r>
            <a:br>
              <a:rPr lang="en-US" sz="2400" dirty="0" smtClean="0"/>
            </a:br>
            <a:r>
              <a:rPr lang="en-US" sz="2400" dirty="0" smtClean="0"/>
              <a:t>There </a:t>
            </a:r>
            <a:r>
              <a:rPr lang="en-US" sz="2400" dirty="0"/>
              <a:t>need to be a provision such that on excess load, the automata should remain in the same state until and unless the load is decreased.</a:t>
            </a:r>
            <a:br>
              <a:rPr lang="en-US" sz="2400" dirty="0"/>
            </a:br>
            <a:r>
              <a:rPr lang="en-US" sz="2400" dirty="0" smtClean="0"/>
              <a:t/>
            </a:r>
            <a:br>
              <a:rPr lang="en-US" sz="2400" dirty="0" smtClean="0"/>
            </a:br>
            <a:r>
              <a:rPr lang="en-US" sz="2400" dirty="0" smtClean="0"/>
              <a:t>There </a:t>
            </a:r>
            <a:r>
              <a:rPr lang="en-US" sz="2400" dirty="0"/>
              <a:t>is no rule that at a time only a single input is obtained and hence the input is taken as a string.</a:t>
            </a:r>
            <a:br>
              <a:rPr lang="en-US" sz="2400" dirty="0"/>
            </a:br>
            <a:r>
              <a:rPr lang="en-US" sz="2400" dirty="0" smtClean="0"/>
              <a:t/>
            </a:r>
            <a:br>
              <a:rPr lang="en-US" sz="2400" dirty="0" smtClean="0"/>
            </a:br>
            <a:r>
              <a:rPr lang="en-US" sz="2400" dirty="0" smtClean="0"/>
              <a:t>At </a:t>
            </a:r>
            <a:r>
              <a:rPr lang="en-US" sz="2400" dirty="0"/>
              <a:t>each state different input strings are received and the strings are to be sorted in order that the lift functions properly.</a:t>
            </a:r>
            <a:br>
              <a:rPr lang="en-US" sz="2400" dirty="0"/>
            </a:br>
            <a:r>
              <a:rPr lang="en-US" sz="2400" dirty="0"/>
              <a:t>If the input has repeated strings, while the sorting mechanism is in action, the repetitions have to be truncated.</a:t>
            </a:r>
            <a:br>
              <a:rPr lang="en-US" sz="2400" dirty="0"/>
            </a:br>
            <a:r>
              <a:rPr lang="en-US" sz="2400" dirty="0"/>
              <a:t/>
            </a:r>
            <a:br>
              <a:rPr lang="en-US" sz="2400" dirty="0"/>
            </a:br>
            <a:endParaRPr lang="en-US" sz="2400" dirty="0"/>
          </a:p>
        </p:txBody>
      </p:sp>
    </p:spTree>
    <p:extLst>
      <p:ext uri="{BB962C8B-B14F-4D97-AF65-F5344CB8AC3E}">
        <p14:creationId xmlns:p14="http://schemas.microsoft.com/office/powerpoint/2010/main" val="1510406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241301"/>
            <a:ext cx="10807700" cy="1360488"/>
          </a:xfrm>
        </p:spPr>
        <p:txBody>
          <a:bodyPr>
            <a:noAutofit/>
          </a:bodyPr>
          <a:lstStyle/>
          <a:p>
            <a:r>
              <a:rPr lang="en-US" sz="2400" dirty="0" smtClean="0"/>
              <a:t>At each acceptance state, there need to be two states – one for door opening and another for door closing.</a:t>
            </a:r>
            <a:br>
              <a:rPr lang="en-US" sz="2400" dirty="0" smtClean="0"/>
            </a:br>
            <a:r>
              <a:rPr lang="en-US" sz="2400" dirty="0" smtClean="0"/>
              <a:t/>
            </a:r>
            <a:br>
              <a:rPr lang="en-US" sz="2400" dirty="0" smtClean="0"/>
            </a:br>
            <a:r>
              <a:rPr lang="en-US" sz="2400" dirty="0" smtClean="0"/>
              <a:t>At a particular state if the previous received input contains a string with states greater than that state and in that state, if another input is received with states lesser than the state itself, while sorting, the lift should consider only the states above the state and on exhausting all the states above it, then the below states should be attended in descending order sorting mechanism.</a:t>
            </a:r>
            <a:br>
              <a:rPr lang="en-US" sz="2400" dirty="0" smtClean="0"/>
            </a:br>
            <a:r>
              <a:rPr lang="en-US" sz="2400" dirty="0" smtClean="0"/>
              <a:t/>
            </a:r>
            <a:br>
              <a:rPr lang="en-US" sz="2400" dirty="0" smtClean="0"/>
            </a:br>
            <a:r>
              <a:rPr lang="en-US" sz="2400" dirty="0" smtClean="0"/>
              <a:t>At a given state, if the string doesn’t contain succeeding states, then it has to go to the preceding states in descending order.</a:t>
            </a:r>
            <a:br>
              <a:rPr lang="en-US" sz="2400" dirty="0" smtClean="0"/>
            </a:br>
            <a:r>
              <a:rPr lang="en-US" sz="2400" dirty="0" smtClean="0"/>
              <a:t/>
            </a:r>
            <a:br>
              <a:rPr lang="en-US" sz="2400" dirty="0" smtClean="0"/>
            </a:br>
            <a:r>
              <a:rPr lang="en-US" sz="2400" dirty="0" smtClean="0"/>
              <a:t>At a given state, if the current state is also present as input, it has to go to the door opening state.</a:t>
            </a:r>
            <a:br>
              <a:rPr lang="en-US" sz="2400" dirty="0" smtClean="0"/>
            </a:br>
            <a:r>
              <a:rPr lang="en-US" sz="2400" dirty="0" smtClean="0"/>
              <a:t>After a particular state is attended, the state must be eliminated from the list.</a:t>
            </a:r>
            <a:endParaRPr lang="en-US" sz="2400" dirty="0"/>
          </a:p>
        </p:txBody>
      </p:sp>
    </p:spTree>
    <p:extLst>
      <p:ext uri="{BB962C8B-B14F-4D97-AF65-F5344CB8AC3E}">
        <p14:creationId xmlns:p14="http://schemas.microsoft.com/office/powerpoint/2010/main" val="3772304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191</TotalTime>
  <Words>1543</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Monotype Corsiva</vt:lpstr>
      <vt:lpstr>Times New Roman</vt:lpstr>
      <vt:lpstr>Wingdings 3</vt:lpstr>
      <vt:lpstr>Ion</vt:lpstr>
      <vt:lpstr> Automata of An Elevator CSE208 D2 </vt:lpstr>
      <vt:lpstr>PowerPoint Presentation</vt:lpstr>
      <vt:lpstr>History</vt:lpstr>
      <vt:lpstr>PowerPoint Presentation</vt:lpstr>
      <vt:lpstr>PowerPoint Presentation</vt:lpstr>
      <vt:lpstr>Design</vt:lpstr>
      <vt:lpstr>Postulates: </vt:lpstr>
      <vt:lpstr>Assuming the initial state of the lift to be present in ground state, starting state is initialized as ground state and the number of final states as no floors.  There need to be a provision such that on excess load, the automata should remain in the same state until and unless the load is decreased.  There is no rule that at a time only a single input is obtained and hence the input is taken as a string.  At each state different input strings are received and the strings are to be sorted in order that the lift functions properly. If the input has repeated strings, while the sorting mechanism is in action, the repetitions have to be truncated.  </vt:lpstr>
      <vt:lpstr>At each acceptance state, there need to be two states – one for door opening and another for door closing.  At a particular state if the previous received input contains a string with states greater than that state and in that state, if another input is received with states lesser than the state itself, while sorting, the lift should consider only the states above the state and on exhausting all the states above it, then the below states should be attended in descending order sorting mechanism.  At a given state, if the string doesn’t contain succeeding states, then it has to go to the preceding states in descending order.  At a given state, if the current state is also present as input, it has to go to the door opening state. After a particular state is attended, the state must be eliminated from the list.</vt:lpstr>
      <vt:lpstr>Let's imagine an elevator that serves two floors. Inputs are calls to a floor either from inside the elevator or from the floor itself. This makes three distinct inputs possible, namely:  0 - no calls 1 - call to floor one 2 - call to floor two The elevator itself can be going up, going down, or halted at a floor. If it is on floor it could be waiting for a call or about to go to the other floor.  This provides us with the six states shown in figure 2 along with  the state graph for the elevator controller.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Automata of an elevator CSE208 D2</dc:title>
  <dc:creator>Shashank Devisetty</dc:creator>
  <cp:lastModifiedBy>Shashank Devisetty</cp:lastModifiedBy>
  <cp:revision>6</cp:revision>
  <dcterms:created xsi:type="dcterms:W3CDTF">2014-11-18T05:01:04Z</dcterms:created>
  <dcterms:modified xsi:type="dcterms:W3CDTF">2014-11-18T08:12:34Z</dcterms:modified>
</cp:coreProperties>
</file>