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0" r:id="rId5"/>
    <p:sldId id="266" r:id="rId6"/>
    <p:sldId id="265" r:id="rId7"/>
    <p:sldId id="286" r:id="rId8"/>
    <p:sldId id="289" r:id="rId9"/>
    <p:sldId id="290" r:id="rId10"/>
    <p:sldId id="291" r:id="rId11"/>
    <p:sldId id="292" r:id="rId12"/>
    <p:sldId id="293" r:id="rId13"/>
    <p:sldId id="267" r:id="rId14"/>
    <p:sldId id="269" r:id="rId15"/>
    <p:sldId id="270" r:id="rId16"/>
    <p:sldId id="271" r:id="rId17"/>
    <p:sldId id="272" r:id="rId18"/>
    <p:sldId id="273" r:id="rId19"/>
    <p:sldId id="274" r:id="rId20"/>
    <p:sldId id="275" r:id="rId21"/>
    <p:sldId id="277" r:id="rId22"/>
    <p:sldId id="287" r:id="rId23"/>
    <p:sldId id="278" r:id="rId24"/>
    <p:sldId id="279" r:id="rId25"/>
    <p:sldId id="280" r:id="rId26"/>
    <p:sldId id="288" r:id="rId27"/>
    <p:sldId id="281" r:id="rId28"/>
    <p:sldId id="282" r:id="rId29"/>
    <p:sldId id="284" r:id="rId30"/>
    <p:sldId id="285" r:id="rId31"/>
    <p:sldId id="283" r:id="rId32"/>
    <p:sldId id="305" r:id="rId33"/>
    <p:sldId id="295" r:id="rId34"/>
    <p:sldId id="296" r:id="rId35"/>
    <p:sldId id="297" r:id="rId36"/>
    <p:sldId id="298" r:id="rId37"/>
    <p:sldId id="299" r:id="rId38"/>
    <p:sldId id="300" r:id="rId39"/>
    <p:sldId id="301" r:id="rId40"/>
    <p:sldId id="302" r:id="rId41"/>
    <p:sldId id="303" r:id="rId42"/>
    <p:sldId id="26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71" d="100"/>
          <a:sy n="71" d="100"/>
        </p:scale>
        <p:origin x="135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2BB2DAB9-3BF7-451C-888D-04433E510F3A}" type="datetimeFigureOut">
              <a:rPr lang="en-US" smtClean="0"/>
              <a:t>10/28/2014</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E8F7744D-0D4C-48BB-8C7C-42DD05099552}"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2DAB9-3BF7-451C-888D-04433E510F3A}"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7744D-0D4C-48BB-8C7C-42DD0509955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2DAB9-3BF7-451C-888D-04433E510F3A}"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7744D-0D4C-48BB-8C7C-42DD0509955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B2DAB9-3BF7-451C-888D-04433E510F3A}"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7744D-0D4C-48BB-8C7C-42DD0509955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B2DAB9-3BF7-451C-888D-04433E510F3A}"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F7744D-0D4C-48BB-8C7C-42DD0509955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BB2DAB9-3BF7-451C-888D-04433E510F3A}"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F7744D-0D4C-48BB-8C7C-42DD05099552}"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B2DAB9-3BF7-451C-888D-04433E510F3A}" type="datetimeFigureOut">
              <a:rPr lang="en-US" smtClean="0"/>
              <a:t>10/28/2014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F7744D-0D4C-48BB-8C7C-42DD0509955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B2DAB9-3BF7-451C-888D-04433E510F3A}" type="datetimeFigureOut">
              <a:rPr lang="en-US" smtClean="0"/>
              <a:t>10/28/2014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F7744D-0D4C-48BB-8C7C-42DD0509955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B2DAB9-3BF7-451C-888D-04433E510F3A}" type="datetimeFigureOut">
              <a:rPr lang="en-US" smtClean="0"/>
              <a:t>10/28/2014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F7744D-0D4C-48BB-8C7C-42DD0509955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BB2DAB9-3BF7-451C-888D-04433E510F3A}" type="datetimeFigureOut">
              <a:rPr lang="en-US" smtClean="0"/>
              <a:t>10/28/2014</a:t>
            </a:fld>
            <a:endParaRPr lang="en-US"/>
          </a:p>
        </p:txBody>
      </p:sp>
      <p:sp>
        <p:nvSpPr>
          <p:cNvPr id="7" name="Slide Number Placeholder 6"/>
          <p:cNvSpPr>
            <a:spLocks noGrp="1"/>
          </p:cNvSpPr>
          <p:nvPr>
            <p:ph type="sldNum" sz="quarter" idx="12"/>
          </p:nvPr>
        </p:nvSpPr>
        <p:spPr/>
        <p:txBody>
          <a:bodyPr/>
          <a:lstStyle/>
          <a:p>
            <a:fld id="{E8F7744D-0D4C-48BB-8C7C-42DD05099552}"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B2DAB9-3BF7-451C-888D-04433E510F3A}" type="datetimeFigureOut">
              <a:rPr lang="en-US" smtClean="0"/>
              <a:t>10/28/2014</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E8F7744D-0D4C-48BB-8C7C-42DD0509955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2BB2DAB9-3BF7-451C-888D-04433E510F3A}" type="datetimeFigureOut">
              <a:rPr lang="en-US" smtClean="0"/>
              <a:t>10/28/2014</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E8F7744D-0D4C-48BB-8C7C-42DD0509955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438400"/>
            <a:ext cx="3733800" cy="1702160"/>
          </a:xfrm>
        </p:spPr>
        <p:txBody>
          <a:bodyPr>
            <a:normAutofit/>
          </a:bodyPr>
          <a:lstStyle/>
          <a:p>
            <a:pPr algn="ctr"/>
            <a:r>
              <a:rPr lang="en-US" dirty="0" smtClean="0">
                <a:latin typeface="Algerian" panose="04020705040A02060702" pitchFamily="82" charset="0"/>
              </a:rPr>
              <a:t>EEE103</a:t>
            </a:r>
            <a:r>
              <a:rPr lang="en-US" dirty="0" smtClean="0">
                <a:latin typeface="Algerian" panose="04020705040A02060702" pitchFamily="82" charset="0"/>
              </a:rPr>
              <a:t/>
            </a:r>
            <a:br>
              <a:rPr lang="en-US" dirty="0" smtClean="0">
                <a:latin typeface="Algerian" panose="04020705040A02060702" pitchFamily="82" charset="0"/>
              </a:rPr>
            </a:br>
            <a:endParaRPr lang="en-US" dirty="0">
              <a:latin typeface="Algerian" panose="04020705040A02060702" pitchFamily="82" charset="0"/>
            </a:endParaRPr>
          </a:p>
        </p:txBody>
      </p:sp>
      <p:sp>
        <p:nvSpPr>
          <p:cNvPr id="3" name="Subtitle 2"/>
          <p:cNvSpPr>
            <a:spLocks noGrp="1"/>
          </p:cNvSpPr>
          <p:nvPr>
            <p:ph type="subTitle" idx="1"/>
          </p:nvPr>
        </p:nvSpPr>
        <p:spPr>
          <a:xfrm>
            <a:off x="4733365" y="4140560"/>
            <a:ext cx="3309803" cy="1541149"/>
          </a:xfrm>
        </p:spPr>
        <p:txBody>
          <a:bodyPr>
            <a:noAutofit/>
          </a:bodyPr>
          <a:lstStyle/>
          <a:p>
            <a:r>
              <a:rPr lang="en-US" sz="4800" dirty="0" smtClean="0">
                <a:latin typeface="Monotype Corsiva" panose="03010101010201010101" pitchFamily="66" charset="0"/>
              </a:rPr>
              <a:t>Digital Object </a:t>
            </a:r>
            <a:r>
              <a:rPr lang="en-US" sz="4800" dirty="0">
                <a:latin typeface="Monotype Corsiva" panose="03010101010201010101" pitchFamily="66" charset="0"/>
              </a:rPr>
              <a:t>C</a:t>
            </a:r>
            <a:r>
              <a:rPr lang="en-US" sz="4800" dirty="0" smtClean="0">
                <a:latin typeface="Monotype Corsiva" panose="03010101010201010101" pitchFamily="66" charset="0"/>
              </a:rPr>
              <a:t>ounter</a:t>
            </a:r>
            <a:endParaRPr lang="en-US" sz="4800" dirty="0">
              <a:latin typeface="Monotype Corsiva" panose="03010101010201010101" pitchFamily="66" charset="0"/>
            </a:endParaRPr>
          </a:p>
        </p:txBody>
      </p:sp>
      <p:sp>
        <p:nvSpPr>
          <p:cNvPr id="4" name="TextBox 3"/>
          <p:cNvSpPr txBox="1"/>
          <p:nvPr/>
        </p:nvSpPr>
        <p:spPr>
          <a:xfrm>
            <a:off x="703321" y="2158715"/>
            <a:ext cx="3048000" cy="369332"/>
          </a:xfrm>
          <a:prstGeom prst="rect">
            <a:avLst/>
          </a:prstGeom>
          <a:noFill/>
        </p:spPr>
        <p:txBody>
          <a:bodyPr wrap="square" rtlCol="0">
            <a:spAutoFit/>
          </a:bodyPr>
          <a:lstStyle/>
          <a:p>
            <a:endParaRPr lang="en-IN" dirty="0"/>
          </a:p>
        </p:txBody>
      </p:sp>
      <p:sp>
        <p:nvSpPr>
          <p:cNvPr id="5" name="TextBox 4"/>
          <p:cNvSpPr txBox="1"/>
          <p:nvPr/>
        </p:nvSpPr>
        <p:spPr>
          <a:xfrm>
            <a:off x="564358" y="1981200"/>
            <a:ext cx="3186963" cy="1938992"/>
          </a:xfrm>
          <a:prstGeom prst="rect">
            <a:avLst/>
          </a:prstGeom>
          <a:noFill/>
        </p:spPr>
        <p:txBody>
          <a:bodyPr wrap="none" rtlCol="0">
            <a:spAutoFit/>
          </a:bodyPr>
          <a:lstStyle/>
          <a:p>
            <a:r>
              <a:rPr lang="en-IN" sz="4000" dirty="0" smtClean="0">
                <a:latin typeface="French Script MT" panose="03020402040607040605" pitchFamily="66" charset="0"/>
              </a:rPr>
              <a:t>Faculty:</a:t>
            </a:r>
          </a:p>
          <a:p>
            <a:endParaRPr lang="en-IN" sz="4000" dirty="0">
              <a:latin typeface="French Script MT" panose="03020402040607040605" pitchFamily="66" charset="0"/>
            </a:endParaRPr>
          </a:p>
          <a:p>
            <a:r>
              <a:rPr lang="en-IN" sz="4000" dirty="0" smtClean="0">
                <a:latin typeface="French Script MT" panose="03020402040607040605" pitchFamily="66" charset="0"/>
              </a:rPr>
              <a:t>Dr. </a:t>
            </a:r>
            <a:r>
              <a:rPr lang="en-IN" sz="4000" dirty="0" smtClean="0">
                <a:latin typeface="French Script MT" panose="03020402040607040605" pitchFamily="66" charset="0"/>
              </a:rPr>
              <a:t>Sangeetha. R</a:t>
            </a:r>
            <a:r>
              <a:rPr lang="en-IN" sz="4000" dirty="0" smtClean="0">
                <a:latin typeface="French Script MT" panose="03020402040607040605" pitchFamily="66" charset="0"/>
              </a:rPr>
              <a:t> </a:t>
            </a:r>
            <a:endParaRPr lang="en-IN" sz="4000" dirty="0">
              <a:latin typeface="French Script MT" panose="03020402040607040605" pitchFamily="66" charset="0"/>
            </a:endParaRPr>
          </a:p>
        </p:txBody>
      </p:sp>
      <p:sp>
        <p:nvSpPr>
          <p:cNvPr id="6" name="Subtitle 2"/>
          <p:cNvSpPr txBox="1">
            <a:spLocks/>
          </p:cNvSpPr>
          <p:nvPr/>
        </p:nvSpPr>
        <p:spPr>
          <a:xfrm>
            <a:off x="4733364" y="609600"/>
            <a:ext cx="3309803" cy="1335741"/>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1"/>
              </a:buClr>
              <a:buSzPct val="76000"/>
              <a:buFont typeface="Wingdings 2" pitchFamily="18" charset="2"/>
              <a:buNone/>
              <a:defRPr sz="1800" kern="1200">
                <a:solidFill>
                  <a:srgbClr val="424242"/>
                </a:solidFill>
                <a:latin typeface="+mn-lt"/>
                <a:ea typeface="+mn-ea"/>
                <a:cs typeface="+mn-cs"/>
              </a:defRPr>
            </a:lvl1pPr>
            <a:lvl2pPr marL="457200" indent="0" algn="ctr" defTabSz="914400" rtl="0" eaLnBrk="1" latinLnBrk="0" hangingPunct="1">
              <a:spcBef>
                <a:spcPct val="20000"/>
              </a:spcBef>
              <a:buClr>
                <a:schemeClr val="accent1"/>
              </a:buClr>
              <a:buSzPct val="76000"/>
              <a:buFont typeface="Wingdings 2" pitchFamily="18"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76000"/>
              <a:buFont typeface="Wingdings 2" pitchFamily="18"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SzPct val="76000"/>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76000"/>
              <a:buFont typeface="Wingdings 2" pitchFamily="18" charset="2"/>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SzPct val="76000"/>
              <a:buFont typeface="Wingdings 2" pitchFamily="18" charset="2"/>
              <a:buNone/>
              <a:defRPr sz="1400" kern="1200">
                <a:solidFill>
                  <a:schemeClr val="tx1">
                    <a:tint val="75000"/>
                  </a:schemeClr>
                </a:solidFill>
                <a:latin typeface="+mn-lt"/>
                <a:ea typeface="+mn-ea"/>
                <a:cs typeface="+mn-cs"/>
              </a:defRPr>
            </a:lvl9pPr>
          </a:lstStyle>
          <a:p>
            <a:pPr algn="ctr"/>
            <a:r>
              <a:rPr lang="en-US" sz="4800" dirty="0" smtClean="0">
                <a:solidFill>
                  <a:schemeClr val="bg2"/>
                </a:solidFill>
                <a:latin typeface="Century Schoolbook" panose="02040604050505020304" pitchFamily="18" charset="0"/>
              </a:rPr>
              <a:t>A2</a:t>
            </a:r>
            <a:endParaRPr lang="en-US" sz="4800" dirty="0">
              <a:solidFill>
                <a:schemeClr val="bg2"/>
              </a:solidFill>
              <a:latin typeface="Century Schoolbook" panose="02040604050505020304" pitchFamily="18" charset="0"/>
            </a:endParaRPr>
          </a:p>
        </p:txBody>
      </p:sp>
    </p:spTree>
    <p:extLst>
      <p:ext uri="{BB962C8B-B14F-4D97-AF65-F5344CB8AC3E}">
        <p14:creationId xmlns:p14="http://schemas.microsoft.com/office/powerpoint/2010/main" val="2422748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0"/>
            <a:ext cx="8001000" cy="5562600"/>
          </a:xfrm>
        </p:spPr>
        <p:txBody>
          <a:bodyPr>
            <a:normAutofit/>
          </a:bodyPr>
          <a:lstStyle/>
          <a:p>
            <a:pPr marL="68580" indent="0">
              <a:buNone/>
            </a:pPr>
            <a:r>
              <a:rPr lang="en-IN" dirty="0" smtClean="0"/>
              <a:t>	</a:t>
            </a:r>
            <a:r>
              <a:rPr lang="en-IN" dirty="0" smtClean="0"/>
              <a:t>              </a:t>
            </a:r>
            <a:r>
              <a:rPr lang="en-IN" sz="2800" dirty="0" smtClean="0">
                <a:latin typeface="French Script MT" panose="03020402040607040605" pitchFamily="66" charset="0"/>
              </a:rPr>
              <a:t>Photo resistors </a:t>
            </a:r>
            <a:r>
              <a:rPr lang="en-IN" sz="2800" dirty="0">
                <a:latin typeface="French Script MT" panose="03020402040607040605" pitchFamily="66" charset="0"/>
              </a:rPr>
              <a:t>come in many types. </a:t>
            </a:r>
            <a:endParaRPr lang="en-IN" sz="2800" dirty="0" smtClean="0">
              <a:latin typeface="French Script MT" panose="03020402040607040605" pitchFamily="66" charset="0"/>
            </a:endParaRPr>
          </a:p>
          <a:p>
            <a:r>
              <a:rPr lang="en-IN" sz="2800" dirty="0" smtClean="0">
                <a:latin typeface="French Script MT" panose="03020402040607040605" pitchFamily="66" charset="0"/>
              </a:rPr>
              <a:t>Inexpensive</a:t>
            </a:r>
            <a:r>
              <a:rPr lang="en-IN" sz="2800" dirty="0">
                <a:latin typeface="French Script MT" panose="03020402040607040605" pitchFamily="66" charset="0"/>
              </a:rPr>
              <a:t> cadmium sulphide cells can be found in many consumer items such as camera light meters, street lights, clock radios, alarm devices, outdoor clocks, solar street lamps and solar road studs, etc.</a:t>
            </a:r>
          </a:p>
          <a:p>
            <a:r>
              <a:rPr lang="en-IN" sz="2800" dirty="0">
                <a:latin typeface="French Script MT" panose="03020402040607040605" pitchFamily="66" charset="0"/>
              </a:rPr>
              <a:t>They are also used in some dynamic compressors together with a small incandescent lamp or light emitting diode to control gain reduction and are also used in bed lamps, etc.</a:t>
            </a:r>
          </a:p>
          <a:p>
            <a:r>
              <a:rPr lang="en-IN" sz="2800" dirty="0">
                <a:latin typeface="French Script MT" panose="03020402040607040605" pitchFamily="66" charset="0"/>
              </a:rPr>
              <a:t>Lead sulphide (PbS) and indium </a:t>
            </a:r>
            <a:r>
              <a:rPr lang="en-IN" sz="2800" dirty="0" smtClean="0">
                <a:latin typeface="French Script MT" panose="03020402040607040605" pitchFamily="66" charset="0"/>
              </a:rPr>
              <a:t>antimonite</a:t>
            </a:r>
            <a:r>
              <a:rPr lang="en-IN" sz="2800" dirty="0">
                <a:latin typeface="French Script MT" panose="03020402040607040605" pitchFamily="66" charset="0"/>
              </a:rPr>
              <a:t> (InSb) LDRs (light dependent resistor) are used for the mid infrared spectral region. </a:t>
            </a:r>
            <a:r>
              <a:rPr lang="en-IN" sz="2800" dirty="0" smtClean="0">
                <a:latin typeface="French Script MT" panose="03020402040607040605" pitchFamily="66" charset="0"/>
              </a:rPr>
              <a:t>GeCu</a:t>
            </a:r>
            <a:r>
              <a:rPr lang="en-IN" sz="2800" dirty="0">
                <a:latin typeface="French Script MT" panose="03020402040607040605" pitchFamily="66" charset="0"/>
              </a:rPr>
              <a:t> photoconductors are among the best far-infrared detectors available, and are used for infrared astronomy and infrared spectroscopy.</a:t>
            </a:r>
          </a:p>
          <a:p>
            <a:endParaRPr lang="en-IN" dirty="0"/>
          </a:p>
        </p:txBody>
      </p:sp>
    </p:spTree>
    <p:extLst>
      <p:ext uri="{BB962C8B-B14F-4D97-AF65-F5344CB8AC3E}">
        <p14:creationId xmlns:p14="http://schemas.microsoft.com/office/powerpoint/2010/main" val="38960438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077200" cy="5562600"/>
          </a:xfrm>
        </p:spPr>
        <p:txBody>
          <a:bodyPr>
            <a:noAutofit/>
          </a:bodyPr>
          <a:lstStyle/>
          <a:p>
            <a:r>
              <a:rPr lang="en-IN" sz="3200" dirty="0">
                <a:latin typeface="French Script MT" panose="03020402040607040605" pitchFamily="66" charset="0"/>
              </a:rPr>
              <a:t>The main purpose of a light dependent resistor is to change the brightness of a light in different weather conditions. </a:t>
            </a:r>
            <a:endParaRPr lang="en-IN" sz="3200" dirty="0" smtClean="0">
              <a:latin typeface="French Script MT" panose="03020402040607040605" pitchFamily="66" charset="0"/>
            </a:endParaRPr>
          </a:p>
          <a:p>
            <a:r>
              <a:rPr lang="en-IN" sz="3200" dirty="0" smtClean="0">
                <a:latin typeface="French Script MT" panose="03020402040607040605" pitchFamily="66" charset="0"/>
              </a:rPr>
              <a:t>Some </a:t>
            </a:r>
            <a:r>
              <a:rPr lang="en-IN" sz="3200" dirty="0">
                <a:latin typeface="French Script MT" panose="03020402040607040605" pitchFamily="66" charset="0"/>
              </a:rPr>
              <a:t>watches start to glow in the dark so that it is possible to see the time without having to press any buttons</a:t>
            </a:r>
            <a:r>
              <a:rPr lang="en-IN" sz="3200" dirty="0" smtClean="0">
                <a:latin typeface="French Script MT" panose="03020402040607040605" pitchFamily="66" charset="0"/>
              </a:rPr>
              <a:t>.</a:t>
            </a:r>
          </a:p>
          <a:p>
            <a:r>
              <a:rPr lang="en-IN" sz="3200" dirty="0" smtClean="0">
                <a:latin typeface="French Script MT" panose="03020402040607040605" pitchFamily="66" charset="0"/>
              </a:rPr>
              <a:t> </a:t>
            </a:r>
            <a:r>
              <a:rPr lang="en-IN" sz="3200" dirty="0">
                <a:latin typeface="French Script MT" panose="03020402040607040605" pitchFamily="66" charset="0"/>
              </a:rPr>
              <a:t>It is the light dependent resistor that allows the watch to know when it has gotten dark, and change the emissions level of the light at that time. </a:t>
            </a:r>
            <a:endParaRPr lang="en-IN" sz="3200" dirty="0" smtClean="0">
              <a:latin typeface="French Script MT" panose="03020402040607040605" pitchFamily="66" charset="0"/>
            </a:endParaRPr>
          </a:p>
          <a:p>
            <a:r>
              <a:rPr lang="en-IN" sz="3200" dirty="0" smtClean="0">
                <a:latin typeface="French Script MT" panose="03020402040607040605" pitchFamily="66" charset="0"/>
              </a:rPr>
              <a:t>Traffic </a:t>
            </a:r>
            <a:r>
              <a:rPr lang="en-IN" sz="3200" dirty="0">
                <a:latin typeface="French Script MT" panose="03020402040607040605" pitchFamily="66" charset="0"/>
              </a:rPr>
              <a:t>lights use this principle as well but their lights have to be brighter in the day time</a:t>
            </a:r>
            <a:r>
              <a:rPr lang="en-IN" sz="3200" dirty="0" smtClean="0">
                <a:latin typeface="French Script MT" panose="03020402040607040605" pitchFamily="66" charset="0"/>
              </a:rPr>
              <a:t>.</a:t>
            </a:r>
            <a:endParaRPr lang="en-IN" sz="3200" dirty="0">
              <a:latin typeface="French Script MT" panose="03020402040607040605" pitchFamily="66" charset="0"/>
            </a:endParaRPr>
          </a:p>
        </p:txBody>
      </p:sp>
    </p:spTree>
    <p:extLst>
      <p:ext uri="{BB962C8B-B14F-4D97-AF65-F5344CB8AC3E}">
        <p14:creationId xmlns:p14="http://schemas.microsoft.com/office/powerpoint/2010/main" val="2720547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077200" cy="5486400"/>
          </a:xfrm>
        </p:spPr>
        <p:txBody>
          <a:bodyPr>
            <a:noAutofit/>
          </a:bodyPr>
          <a:lstStyle/>
          <a:p>
            <a:r>
              <a:rPr lang="en-IN" sz="3200" dirty="0">
                <a:latin typeface="French Script MT" panose="03020402040607040605" pitchFamily="66" charset="0"/>
              </a:rPr>
              <a:t>Light dependent resistors have become very useful to the world. </a:t>
            </a:r>
            <a:endParaRPr lang="en-IN" sz="3200" dirty="0" smtClean="0">
              <a:latin typeface="French Script MT" panose="03020402040607040605" pitchFamily="66" charset="0"/>
            </a:endParaRPr>
          </a:p>
          <a:p>
            <a:r>
              <a:rPr lang="en-IN" sz="3200" dirty="0" smtClean="0">
                <a:latin typeface="French Script MT" panose="03020402040607040605" pitchFamily="66" charset="0"/>
              </a:rPr>
              <a:t>Without </a:t>
            </a:r>
            <a:r>
              <a:rPr lang="en-IN" sz="3200" dirty="0">
                <a:latin typeface="French Script MT" panose="03020402040607040605" pitchFamily="66" charset="0"/>
              </a:rPr>
              <a:t>them lights would have to be on all the time, or they would have to be manually adjusted. </a:t>
            </a:r>
            <a:endParaRPr lang="en-IN" sz="3200" dirty="0" smtClean="0">
              <a:latin typeface="French Script MT" panose="03020402040607040605" pitchFamily="66" charset="0"/>
            </a:endParaRPr>
          </a:p>
          <a:p>
            <a:r>
              <a:rPr lang="en-IN" sz="3200" dirty="0" smtClean="0">
                <a:latin typeface="French Script MT" panose="03020402040607040605" pitchFamily="66" charset="0"/>
              </a:rPr>
              <a:t>A </a:t>
            </a:r>
            <a:r>
              <a:rPr lang="en-IN" sz="3200" dirty="0">
                <a:latin typeface="French Script MT" panose="03020402040607040605" pitchFamily="66" charset="0"/>
              </a:rPr>
              <a:t>light dependent resistor saves money and time for any creation that needs a change in light. </a:t>
            </a:r>
            <a:endParaRPr lang="en-IN" sz="3200" dirty="0" smtClean="0">
              <a:latin typeface="French Script MT" panose="03020402040607040605" pitchFamily="66" charset="0"/>
            </a:endParaRPr>
          </a:p>
          <a:p>
            <a:r>
              <a:rPr lang="en-IN" sz="3200" dirty="0" smtClean="0">
                <a:latin typeface="French Script MT" panose="03020402040607040605" pitchFamily="66" charset="0"/>
              </a:rPr>
              <a:t>Another </a:t>
            </a:r>
            <a:r>
              <a:rPr lang="en-IN" sz="3200" dirty="0">
                <a:latin typeface="French Script MT" panose="03020402040607040605" pitchFamily="66" charset="0"/>
              </a:rPr>
              <a:t>feature of the light dependent resistor is that it can be programmed to turn on with changes in movements. </a:t>
            </a:r>
            <a:endParaRPr lang="en-IN" sz="3200" dirty="0" smtClean="0">
              <a:latin typeface="French Script MT" panose="03020402040607040605" pitchFamily="66" charset="0"/>
            </a:endParaRPr>
          </a:p>
          <a:p>
            <a:r>
              <a:rPr lang="en-IN" sz="3200" dirty="0" smtClean="0">
                <a:latin typeface="French Script MT" panose="03020402040607040605" pitchFamily="66" charset="0"/>
              </a:rPr>
              <a:t>This </a:t>
            </a:r>
            <a:r>
              <a:rPr lang="en-IN" sz="3200" dirty="0">
                <a:latin typeface="French Script MT" panose="03020402040607040605" pitchFamily="66" charset="0"/>
              </a:rPr>
              <a:t>is an extremely useful feature that many security systems employ. Security would be harder without light dependent resistors</a:t>
            </a:r>
            <a:r>
              <a:rPr lang="en-IN" sz="3200" dirty="0" smtClean="0">
                <a:latin typeface="French Script MT" panose="03020402040607040605" pitchFamily="66" charset="0"/>
              </a:rPr>
              <a:t>.</a:t>
            </a:r>
            <a:endParaRPr lang="en-IN" sz="3200" dirty="0">
              <a:latin typeface="French Script MT" panose="03020402040607040605" pitchFamily="66" charset="0"/>
            </a:endParaRPr>
          </a:p>
        </p:txBody>
      </p:sp>
    </p:spTree>
    <p:extLst>
      <p:ext uri="{BB962C8B-B14F-4D97-AF65-F5344CB8AC3E}">
        <p14:creationId xmlns:p14="http://schemas.microsoft.com/office/powerpoint/2010/main" val="1668575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727" y="685800"/>
            <a:ext cx="7024744" cy="724936"/>
          </a:xfrm>
        </p:spPr>
        <p:txBody>
          <a:bodyPr>
            <a:normAutofit/>
          </a:bodyPr>
          <a:lstStyle/>
          <a:p>
            <a:pPr algn="ctr"/>
            <a:r>
              <a:rPr lang="en-US" dirty="0" smtClean="0"/>
              <a:t>   </a:t>
            </a:r>
            <a:r>
              <a:rPr lang="en-US" dirty="0" smtClean="0">
                <a:latin typeface="Monotype Corsiva" panose="03010101010201010101" pitchFamily="66" charset="0"/>
              </a:rPr>
              <a:t>IC 7490 Decade Counter</a:t>
            </a:r>
            <a:endParaRPr lang="en-IN" dirty="0">
              <a:latin typeface="Monotype Corsiva" panose="03010101010201010101" pitchFamily="66"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0"/>
            <a:ext cx="5562599" cy="447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5907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077200" cy="5486400"/>
          </a:xfrm>
        </p:spPr>
        <p:txBody>
          <a:bodyPr/>
          <a:lstStyle/>
          <a:p>
            <a:r>
              <a:rPr lang="en-IN" sz="3600" dirty="0">
                <a:latin typeface="French Script MT" panose="03020402040607040605" pitchFamily="66" charset="0"/>
              </a:rPr>
              <a:t>R01 and R02 are the reset inputs, when these are activated counter output goes to 0000.   </a:t>
            </a:r>
            <a:endParaRPr lang="en-IN" sz="3600" dirty="0" smtClean="0">
              <a:latin typeface="French Script MT" panose="03020402040607040605" pitchFamily="66" charset="0"/>
            </a:endParaRPr>
          </a:p>
          <a:p>
            <a:r>
              <a:rPr lang="en-IN" sz="3600" dirty="0" smtClean="0">
                <a:latin typeface="French Script MT" panose="03020402040607040605" pitchFamily="66" charset="0"/>
              </a:rPr>
              <a:t>S91 </a:t>
            </a:r>
            <a:r>
              <a:rPr lang="en-IN" sz="3600" dirty="0">
                <a:latin typeface="French Script MT" panose="03020402040607040605" pitchFamily="66" charset="0"/>
              </a:rPr>
              <a:t>and S92 are the set inputs to the counter, when these inputs are activated counter output goes to 1001</a:t>
            </a:r>
            <a:r>
              <a:rPr lang="en-IN" sz="3600" dirty="0" smtClean="0">
                <a:latin typeface="French Script MT" panose="03020402040607040605" pitchFamily="66" charset="0"/>
              </a:rPr>
              <a:t>.</a:t>
            </a:r>
          </a:p>
          <a:p>
            <a:endParaRPr lang="en-US" sz="3600" dirty="0">
              <a:latin typeface="French Script MT" panose="03020402040607040605" pitchFamily="66" charset="0"/>
            </a:endParaRPr>
          </a:p>
          <a:p>
            <a:r>
              <a:rPr lang="en-US" sz="3600" dirty="0" smtClean="0">
                <a:latin typeface="French Script MT" panose="03020402040607040605" pitchFamily="66" charset="0"/>
              </a:rPr>
              <a:t>Thus finally, it gives the output as BCD to the next IC7447 </a:t>
            </a:r>
          </a:p>
          <a:p>
            <a:r>
              <a:rPr lang="en-US" sz="3600" dirty="0" smtClean="0">
                <a:latin typeface="French Script MT" panose="03020402040607040605" pitchFamily="66" charset="0"/>
              </a:rPr>
              <a:t>It is also known as decimal counter or decade counter</a:t>
            </a:r>
          </a:p>
          <a:p>
            <a:pPr marL="68580" indent="0">
              <a:buNone/>
            </a:pPr>
            <a:endParaRPr lang="en-IN" sz="3600" dirty="0">
              <a:latin typeface="French Script MT" panose="03020402040607040605" pitchFamily="66" charset="0"/>
            </a:endParaRPr>
          </a:p>
          <a:p>
            <a:endParaRPr lang="en-IN" dirty="0"/>
          </a:p>
        </p:txBody>
      </p:sp>
    </p:spTree>
    <p:extLst>
      <p:ext uri="{BB962C8B-B14F-4D97-AF65-F5344CB8AC3E}">
        <p14:creationId xmlns:p14="http://schemas.microsoft.com/office/powerpoint/2010/main" val="2686799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001000" cy="724936"/>
          </a:xfrm>
        </p:spPr>
        <p:txBody>
          <a:bodyPr/>
          <a:lstStyle/>
          <a:p>
            <a:pPr algn="ctr"/>
            <a:r>
              <a:rPr lang="en-US" dirty="0" smtClean="0">
                <a:latin typeface="Monotype Corsiva" panose="03010101010201010101" pitchFamily="66" charset="0"/>
              </a:rPr>
              <a:t>  </a:t>
            </a:r>
            <a:r>
              <a:rPr lang="en-US" dirty="0" smtClean="0">
                <a:latin typeface="Monotype Corsiva" panose="03010101010201010101" pitchFamily="66" charset="0"/>
              </a:rPr>
              <a:t>IC 7447</a:t>
            </a:r>
            <a:endParaRPr lang="en-IN" dirty="0">
              <a:latin typeface="Monotype Corsiva" panose="03010101010201010101" pitchFamily="66"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991" y="1766207"/>
            <a:ext cx="4953000" cy="4223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440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385" y="1226127"/>
            <a:ext cx="7135276" cy="423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0533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077200" cy="5562600"/>
          </a:xfrm>
        </p:spPr>
        <p:txBody>
          <a:bodyPr>
            <a:normAutofit/>
          </a:bodyPr>
          <a:lstStyle/>
          <a:p>
            <a:r>
              <a:rPr lang="en-US" sz="3200" dirty="0" smtClean="0">
                <a:latin typeface="French Script MT" panose="03020402040607040605" pitchFamily="66" charset="0"/>
              </a:rPr>
              <a:t>The 7447 IC is a decoder that is connected to the seven segment display. </a:t>
            </a:r>
          </a:p>
          <a:p>
            <a:r>
              <a:rPr lang="en-US" sz="3200" dirty="0" smtClean="0">
                <a:latin typeface="French Script MT" panose="03020402040607040605" pitchFamily="66" charset="0"/>
              </a:rPr>
              <a:t>It’s function is to light up the proper segments of the display when binary – coded – decimal numbers BCD are applied to it’s input leads.</a:t>
            </a:r>
          </a:p>
          <a:p>
            <a:r>
              <a:rPr lang="en-US" sz="3200" dirty="0" smtClean="0">
                <a:latin typeface="French Script MT" panose="03020402040607040605" pitchFamily="66" charset="0"/>
              </a:rPr>
              <a:t>Thus it takes the output from the previous IC 7490 and then converts it into decimal form.</a:t>
            </a:r>
          </a:p>
          <a:p>
            <a:r>
              <a:rPr lang="en-US" sz="3200" dirty="0" smtClean="0">
                <a:latin typeface="French Script MT" panose="03020402040607040605" pitchFamily="66" charset="0"/>
              </a:rPr>
              <a:t> It is also known as BCD to decimal converter.</a:t>
            </a:r>
          </a:p>
          <a:p>
            <a:r>
              <a:rPr lang="en-US" sz="3200" dirty="0" smtClean="0">
                <a:latin typeface="French Script MT" panose="03020402040607040605" pitchFamily="66" charset="0"/>
              </a:rPr>
              <a:t>The output from the IC 7447 is given to the seven segment display.</a:t>
            </a:r>
            <a:endParaRPr lang="en-IN" sz="3200" dirty="0">
              <a:latin typeface="French Script MT" panose="03020402040607040605" pitchFamily="66" charset="0"/>
            </a:endParaRPr>
          </a:p>
        </p:txBody>
      </p:sp>
    </p:spTree>
    <p:extLst>
      <p:ext uri="{BB962C8B-B14F-4D97-AF65-F5344CB8AC3E}">
        <p14:creationId xmlns:p14="http://schemas.microsoft.com/office/powerpoint/2010/main" val="637530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728" y="476367"/>
            <a:ext cx="7024744" cy="799064"/>
          </a:xfrm>
        </p:spPr>
        <p:txBody>
          <a:bodyPr/>
          <a:lstStyle/>
          <a:p>
            <a:r>
              <a:rPr lang="en-US" dirty="0"/>
              <a:t> 		</a:t>
            </a:r>
            <a:r>
              <a:rPr lang="en-US" dirty="0">
                <a:latin typeface="Monotype Corsiva" panose="03010101010201010101" pitchFamily="66" charset="0"/>
              </a:rPr>
              <a:t>  </a:t>
            </a:r>
            <a:r>
              <a:rPr lang="en-US" dirty="0" smtClean="0">
                <a:latin typeface="Monotype Corsiva" panose="03010101010201010101" pitchFamily="66" charset="0"/>
              </a:rPr>
              <a:t>     </a:t>
            </a:r>
            <a:r>
              <a:rPr lang="en-US" dirty="0">
                <a:latin typeface="Monotype Corsiva" panose="03010101010201010101" pitchFamily="66" charset="0"/>
              </a:rPr>
              <a:t>IC </a:t>
            </a:r>
            <a:r>
              <a:rPr lang="en-US" dirty="0" smtClean="0">
                <a:latin typeface="Monotype Corsiva" panose="03010101010201010101" pitchFamily="66" charset="0"/>
              </a:rPr>
              <a:t>555</a:t>
            </a:r>
            <a:endParaRPr lang="en-IN" dirty="0">
              <a:latin typeface="Monotype Corsiva" panose="03010101010201010101" pitchFamily="66"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425227" cy="481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87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077200" cy="5334000"/>
          </a:xfrm>
        </p:spPr>
        <p:txBody>
          <a:bodyPr>
            <a:normAutofit/>
          </a:bodyPr>
          <a:lstStyle/>
          <a:p>
            <a:pPr marL="68580" indent="0">
              <a:buNone/>
            </a:pPr>
            <a:r>
              <a:rPr lang="en-IN" sz="3200" dirty="0">
                <a:latin typeface="French Script MT" panose="03020402040607040605" pitchFamily="66" charset="0"/>
              </a:rPr>
              <a:t> </a:t>
            </a:r>
            <a:r>
              <a:rPr lang="en-IN" sz="3200" dirty="0" smtClean="0">
                <a:latin typeface="French Script MT" panose="03020402040607040605" pitchFamily="66" charset="0"/>
              </a:rPr>
              <a:t>     </a:t>
            </a:r>
            <a:r>
              <a:rPr lang="en-IN" sz="3200" dirty="0" smtClean="0">
                <a:latin typeface="French Script MT" panose="03020402040607040605" pitchFamily="66" charset="0"/>
              </a:rPr>
              <a:t>       </a:t>
            </a:r>
            <a:r>
              <a:rPr lang="en-IN" sz="3200" dirty="0" smtClean="0">
                <a:latin typeface="French Script MT" panose="03020402040607040605" pitchFamily="66" charset="0"/>
              </a:rPr>
              <a:t>The </a:t>
            </a:r>
            <a:r>
              <a:rPr lang="en-IN" sz="3200" dirty="0">
                <a:latin typeface="French Script MT" panose="03020402040607040605" pitchFamily="66" charset="0"/>
              </a:rPr>
              <a:t>555 has three operating modes:</a:t>
            </a:r>
          </a:p>
          <a:p>
            <a:r>
              <a:rPr lang="en-IN" sz="3200" b="1" dirty="0">
                <a:latin typeface="French Script MT" panose="03020402040607040605" pitchFamily="66" charset="0"/>
              </a:rPr>
              <a:t>Monostable</a:t>
            </a:r>
            <a:r>
              <a:rPr lang="en-IN" sz="3200" dirty="0">
                <a:latin typeface="French Script MT" panose="03020402040607040605" pitchFamily="66" charset="0"/>
              </a:rPr>
              <a:t> mode: In this mode, the 555 functions as a "one-shot" pulse generator. Applications include timers, missing pulse detection, </a:t>
            </a:r>
            <a:r>
              <a:rPr lang="en-IN" sz="3200" dirty="0" smtClean="0">
                <a:latin typeface="French Script MT" panose="03020402040607040605" pitchFamily="66" charset="0"/>
              </a:rPr>
              <a:t>bounce free </a:t>
            </a:r>
            <a:r>
              <a:rPr lang="en-IN" sz="3200" dirty="0">
                <a:latin typeface="French Script MT" panose="03020402040607040605" pitchFamily="66" charset="0"/>
              </a:rPr>
              <a:t>switches, touch switches, frequency divider, capacitance measurement, pulse-width modulation </a:t>
            </a:r>
            <a:r>
              <a:rPr lang="en-IN" sz="3200" dirty="0" smtClean="0">
                <a:latin typeface="French Script MT" panose="03020402040607040605" pitchFamily="66" charset="0"/>
              </a:rPr>
              <a:t> </a:t>
            </a:r>
            <a:r>
              <a:rPr lang="en-IN" sz="3200" dirty="0">
                <a:latin typeface="French Script MT" panose="03020402040607040605" pitchFamily="66" charset="0"/>
              </a:rPr>
              <a:t>and so on.</a:t>
            </a:r>
          </a:p>
          <a:p>
            <a:r>
              <a:rPr lang="en-IN" sz="3200" b="1" dirty="0" smtClean="0">
                <a:latin typeface="French Script MT" panose="03020402040607040605" pitchFamily="66" charset="0"/>
              </a:rPr>
              <a:t>Bistable</a:t>
            </a:r>
            <a:r>
              <a:rPr lang="en-IN" sz="3200" dirty="0">
                <a:latin typeface="French Script MT" panose="03020402040607040605" pitchFamily="66" charset="0"/>
              </a:rPr>
              <a:t> mode or Schmitt trigger: The 555 can operate as a </a:t>
            </a:r>
            <a:r>
              <a:rPr lang="en-IN" sz="3200" dirty="0" smtClean="0">
                <a:latin typeface="French Script MT" panose="03020402040607040605" pitchFamily="66" charset="0"/>
              </a:rPr>
              <a:t>flip-flop</a:t>
            </a:r>
            <a:r>
              <a:rPr lang="en-IN" sz="3200" dirty="0">
                <a:latin typeface="French Script MT" panose="03020402040607040605" pitchFamily="66" charset="0"/>
              </a:rPr>
              <a:t> </a:t>
            </a:r>
            <a:r>
              <a:rPr lang="en-IN" sz="3200" dirty="0" smtClean="0">
                <a:latin typeface="French Script MT" panose="03020402040607040605" pitchFamily="66" charset="0"/>
              </a:rPr>
              <a:t>(</a:t>
            </a:r>
            <a:r>
              <a:rPr lang="en-IN" sz="3200" dirty="0">
                <a:latin typeface="French Script MT" panose="03020402040607040605" pitchFamily="66" charset="0"/>
              </a:rPr>
              <a:t>electronic circuit that alternates between two output states</a:t>
            </a:r>
            <a:r>
              <a:rPr lang="en-IN" sz="3200" dirty="0" smtClean="0">
                <a:latin typeface="French Script MT" panose="03020402040607040605" pitchFamily="66" charset="0"/>
              </a:rPr>
              <a:t>) </a:t>
            </a:r>
            <a:r>
              <a:rPr lang="en-IN" sz="3200" dirty="0">
                <a:latin typeface="French Script MT" panose="03020402040607040605" pitchFamily="66" charset="0"/>
              </a:rPr>
              <a:t>if the </a:t>
            </a:r>
            <a:r>
              <a:rPr lang="en-IN" sz="3200" dirty="0" smtClean="0">
                <a:latin typeface="French Script MT" panose="03020402040607040605" pitchFamily="66" charset="0"/>
              </a:rPr>
              <a:t>Discharge pin </a:t>
            </a:r>
            <a:r>
              <a:rPr lang="en-IN" sz="3200" dirty="0">
                <a:latin typeface="French Script MT" panose="03020402040607040605" pitchFamily="66" charset="0"/>
              </a:rPr>
              <a:t>is not connected and no capacitor is used. Uses include bounce-free latched switches</a:t>
            </a:r>
            <a:r>
              <a:rPr lang="en-IN" sz="3200" dirty="0" smtClean="0">
                <a:latin typeface="French Script MT" panose="03020402040607040605" pitchFamily="66" charset="0"/>
              </a:rPr>
              <a:t>.</a:t>
            </a:r>
            <a:endParaRPr lang="en-IN" sz="3200" dirty="0">
              <a:latin typeface="French Script MT" panose="03020402040607040605" pitchFamily="66" charset="0"/>
            </a:endParaRPr>
          </a:p>
        </p:txBody>
      </p:sp>
    </p:spTree>
    <p:extLst>
      <p:ext uri="{BB962C8B-B14F-4D97-AF65-F5344CB8AC3E}">
        <p14:creationId xmlns:p14="http://schemas.microsoft.com/office/powerpoint/2010/main" val="1101393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904" y="685800"/>
            <a:ext cx="7024744" cy="875264"/>
          </a:xfrm>
        </p:spPr>
        <p:txBody>
          <a:bodyPr/>
          <a:lstStyle/>
          <a:p>
            <a:pPr algn="ctr"/>
            <a:r>
              <a:rPr lang="en-US" dirty="0" smtClean="0">
                <a:latin typeface="Monotype Corsiva" panose="03010101010201010101" pitchFamily="66" charset="0"/>
              </a:rPr>
              <a:t>Digital object counter</a:t>
            </a:r>
            <a:endParaRPr lang="en-US" dirty="0">
              <a:latin typeface="Monotype Corsiva" panose="03010101010201010101" pitchFamily="66" charset="0"/>
            </a:endParaRPr>
          </a:p>
        </p:txBody>
      </p:sp>
      <p:sp>
        <p:nvSpPr>
          <p:cNvPr id="3" name="Content Placeholder 2"/>
          <p:cNvSpPr>
            <a:spLocks noGrp="1"/>
          </p:cNvSpPr>
          <p:nvPr>
            <p:ph idx="1"/>
          </p:nvPr>
        </p:nvSpPr>
        <p:spPr>
          <a:xfrm>
            <a:off x="1065904" y="1639057"/>
            <a:ext cx="7109908" cy="4077148"/>
          </a:xfrm>
        </p:spPr>
        <p:txBody>
          <a:bodyPr>
            <a:normAutofit/>
          </a:bodyPr>
          <a:lstStyle/>
          <a:p>
            <a:pPr marL="68580" indent="0">
              <a:buNone/>
            </a:pPr>
            <a:r>
              <a:rPr lang="en-US" dirty="0" smtClean="0"/>
              <a:t>                         </a:t>
            </a:r>
            <a:r>
              <a:rPr lang="en-US" dirty="0" smtClean="0">
                <a:latin typeface="Algerian" panose="04020705040A02060702" pitchFamily="82" charset="0"/>
              </a:rPr>
              <a:t>TEAM MEMBERS</a:t>
            </a:r>
          </a:p>
          <a:p>
            <a:r>
              <a:rPr lang="en-US" sz="3600" dirty="0" smtClean="0">
                <a:latin typeface="French Script MT" panose="03020402040607040605" pitchFamily="66" charset="0"/>
              </a:rPr>
              <a:t>A. Chaithanya Gopi         -   13BCE1011</a:t>
            </a:r>
          </a:p>
          <a:p>
            <a:r>
              <a:rPr lang="en-US" sz="3600" dirty="0" smtClean="0">
                <a:latin typeface="French Script MT" panose="03020402040607040605" pitchFamily="66" charset="0"/>
              </a:rPr>
              <a:t>D. Shashank                -    13BCE1036</a:t>
            </a:r>
          </a:p>
          <a:p>
            <a:r>
              <a:rPr lang="en-US" sz="3600" dirty="0" smtClean="0">
                <a:latin typeface="French Script MT" panose="03020402040607040605" pitchFamily="66" charset="0"/>
              </a:rPr>
              <a:t>K. Gourav                   -    13BCE1068</a:t>
            </a:r>
          </a:p>
          <a:p>
            <a:r>
              <a:rPr lang="en-US" sz="3600" dirty="0" smtClean="0">
                <a:latin typeface="French Script MT" panose="03020402040607040605" pitchFamily="66" charset="0"/>
              </a:rPr>
              <a:t>P. Sundeep                   -    13BCE1089</a:t>
            </a:r>
          </a:p>
          <a:p>
            <a:r>
              <a:rPr lang="en-US" sz="3600" dirty="0" smtClean="0">
                <a:latin typeface="French Script MT" panose="03020402040607040605" pitchFamily="66" charset="0"/>
              </a:rPr>
              <a:t>S. Chanakya                 -    13BCE1162</a:t>
            </a:r>
            <a:endParaRPr lang="en-US" sz="3600" dirty="0">
              <a:latin typeface="French Script MT" panose="03020402040607040605" pitchFamily="66" charset="0"/>
            </a:endParaRPr>
          </a:p>
        </p:txBody>
      </p:sp>
    </p:spTree>
    <p:extLst>
      <p:ext uri="{BB962C8B-B14F-4D97-AF65-F5344CB8AC3E}">
        <p14:creationId xmlns:p14="http://schemas.microsoft.com/office/powerpoint/2010/main" val="10696275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077200" cy="5410200"/>
          </a:xfrm>
        </p:spPr>
        <p:txBody>
          <a:bodyPr>
            <a:noAutofit/>
          </a:bodyPr>
          <a:lstStyle/>
          <a:p>
            <a:r>
              <a:rPr lang="en-IN" sz="3200" b="1" dirty="0">
                <a:latin typeface="French Script MT" panose="03020402040607040605" pitchFamily="66" charset="0"/>
              </a:rPr>
              <a:t>Astable</a:t>
            </a:r>
            <a:r>
              <a:rPr lang="en-IN" sz="3200" dirty="0">
                <a:latin typeface="French Script MT" panose="03020402040607040605" pitchFamily="66" charset="0"/>
              </a:rPr>
              <a:t> (</a:t>
            </a:r>
            <a:r>
              <a:rPr lang="en-IN" sz="3200" dirty="0" smtClean="0">
                <a:latin typeface="French Script MT" panose="03020402040607040605" pitchFamily="66" charset="0"/>
              </a:rPr>
              <a:t>free-running) mode</a:t>
            </a:r>
            <a:r>
              <a:rPr lang="en-IN" sz="3200" dirty="0">
                <a:latin typeface="French Script MT" panose="03020402040607040605" pitchFamily="66" charset="0"/>
              </a:rPr>
              <a:t>: The 555 can operate as an oscillator. Uses include LED and lamp flashers, pulse generation, logic clocks, tone generation, security alarms, pulse position modulation and so on. The 555 can be used as a simple ADC, converting an analog value to a pulse length. E.g. selecting a thermistor as timing resistor allows the use of the 555 in a temperature sensor: the period of the output pulse is determined by the temperature. The use of a microprocessor based circuit can then convert the pulse period to temperature, linearize it and even provide calibration means.</a:t>
            </a:r>
          </a:p>
          <a:p>
            <a:endParaRPr lang="en-IN" sz="3200" dirty="0">
              <a:latin typeface="French Script MT" panose="03020402040607040605" pitchFamily="66" charset="0"/>
            </a:endParaRPr>
          </a:p>
        </p:txBody>
      </p:sp>
    </p:spTree>
    <p:extLst>
      <p:ext uri="{BB962C8B-B14F-4D97-AF65-F5344CB8AC3E}">
        <p14:creationId xmlns:p14="http://schemas.microsoft.com/office/powerpoint/2010/main" val="32974423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838200"/>
            <a:ext cx="7024744" cy="1143000"/>
          </a:xfrm>
        </p:spPr>
        <p:txBody>
          <a:bodyPr>
            <a:normAutofit fontScale="90000"/>
          </a:bodyPr>
          <a:lstStyle/>
          <a:p>
            <a:r>
              <a:rPr lang="en-US" dirty="0"/>
              <a:t> 		</a:t>
            </a:r>
            <a:r>
              <a:rPr lang="en-US" dirty="0">
                <a:latin typeface="Monotype Corsiva" panose="03010101010201010101" pitchFamily="66" charset="0"/>
              </a:rPr>
              <a:t>     IC </a:t>
            </a:r>
            <a:r>
              <a:rPr lang="en-US" dirty="0" smtClean="0">
                <a:latin typeface="Monotype Corsiva" panose="03010101010201010101" pitchFamily="66" charset="0"/>
              </a:rPr>
              <a:t>555 </a:t>
            </a:r>
            <a:r>
              <a:rPr lang="en-US" dirty="0" smtClean="0">
                <a:latin typeface="Monotype Corsiva" panose="03010101010201010101" pitchFamily="66" charset="0"/>
              </a:rPr>
              <a:t>IN</a:t>
            </a:r>
            <a:br>
              <a:rPr lang="en-US" dirty="0" smtClean="0">
                <a:latin typeface="Monotype Corsiva" panose="03010101010201010101" pitchFamily="66" charset="0"/>
              </a:rPr>
            </a:br>
            <a:r>
              <a:rPr lang="en-US" dirty="0">
                <a:latin typeface="Monotype Corsiva" panose="03010101010201010101" pitchFamily="66" charset="0"/>
              </a:rPr>
              <a:t> </a:t>
            </a:r>
            <a:r>
              <a:rPr lang="en-US" dirty="0" smtClean="0">
                <a:latin typeface="Monotype Corsiva" panose="03010101010201010101" pitchFamily="66" charset="0"/>
              </a:rPr>
              <a:t>         </a:t>
            </a:r>
            <a:r>
              <a:rPr lang="en-US" dirty="0" smtClean="0">
                <a:latin typeface="Monotype Corsiva" panose="03010101010201010101" pitchFamily="66" charset="0"/>
              </a:rPr>
              <a:t> MONOSTABLE </a:t>
            </a:r>
            <a:r>
              <a:rPr lang="en-US" dirty="0" smtClean="0">
                <a:latin typeface="Monotype Corsiva" panose="03010101010201010101" pitchFamily="66" charset="0"/>
              </a:rPr>
              <a:t>MODE</a:t>
            </a:r>
            <a:endParaRPr lang="en-IN" dirty="0">
              <a:latin typeface="Monotype Corsiva" panose="03010101010201010101" pitchFamily="66"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62200"/>
            <a:ext cx="4495800" cy="361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803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077200" cy="5562600"/>
          </a:xfrm>
        </p:spPr>
        <p:txBody>
          <a:bodyPr>
            <a:noAutofit/>
          </a:bodyPr>
          <a:lstStyle/>
          <a:p>
            <a:r>
              <a:rPr lang="en-IN" sz="2800" dirty="0">
                <a:latin typeface="French Script MT" panose="03020402040607040605" pitchFamily="66" charset="0"/>
              </a:rPr>
              <a:t>In the monostable mode, the 555 timer acts as a "one-shot" pulse generator. </a:t>
            </a:r>
          </a:p>
          <a:p>
            <a:r>
              <a:rPr lang="en-IN" sz="2800" dirty="0">
                <a:latin typeface="French Script MT" panose="03020402040607040605" pitchFamily="66" charset="0"/>
              </a:rPr>
              <a:t>The pulse begins when the 555 timer receives a signal at the trigger input that falls below a third of the voltage supply. </a:t>
            </a:r>
            <a:endParaRPr lang="en-IN" sz="2800" dirty="0" smtClean="0">
              <a:latin typeface="French Script MT" panose="03020402040607040605" pitchFamily="66" charset="0"/>
            </a:endParaRPr>
          </a:p>
          <a:p>
            <a:r>
              <a:rPr lang="en-IN" sz="2800" dirty="0" smtClean="0">
                <a:latin typeface="French Script MT" panose="03020402040607040605" pitchFamily="66" charset="0"/>
              </a:rPr>
              <a:t>The </a:t>
            </a:r>
            <a:r>
              <a:rPr lang="en-IN" sz="2800" dirty="0">
                <a:latin typeface="French Script MT" panose="03020402040607040605" pitchFamily="66" charset="0"/>
              </a:rPr>
              <a:t>width of the output pulse is determined by the time constant of an RC network, which consists of a capacitor (C) and </a:t>
            </a:r>
            <a:r>
              <a:rPr lang="en-IN" sz="2800" dirty="0" smtClean="0">
                <a:latin typeface="French Script MT" panose="03020402040607040605" pitchFamily="66" charset="0"/>
              </a:rPr>
              <a:t>a resistor</a:t>
            </a:r>
            <a:r>
              <a:rPr lang="en-IN" sz="2800" dirty="0">
                <a:latin typeface="French Script MT" panose="03020402040607040605" pitchFamily="66" charset="0"/>
              </a:rPr>
              <a:t> (R). </a:t>
            </a:r>
            <a:endParaRPr lang="en-IN" sz="2800" dirty="0" smtClean="0">
              <a:latin typeface="French Script MT" panose="03020402040607040605" pitchFamily="66" charset="0"/>
            </a:endParaRPr>
          </a:p>
          <a:p>
            <a:r>
              <a:rPr lang="en-IN" sz="2800" dirty="0" smtClean="0">
                <a:latin typeface="French Script MT" panose="03020402040607040605" pitchFamily="66" charset="0"/>
              </a:rPr>
              <a:t>The </a:t>
            </a:r>
            <a:r>
              <a:rPr lang="en-IN" sz="2800" dirty="0">
                <a:latin typeface="French Script MT" panose="03020402040607040605" pitchFamily="66" charset="0"/>
              </a:rPr>
              <a:t>output pulse ends when the voltage on the capacitor equals 2/3 of the supply voltage. </a:t>
            </a:r>
            <a:endParaRPr lang="en-IN" sz="2800" dirty="0" smtClean="0">
              <a:latin typeface="French Script MT" panose="03020402040607040605" pitchFamily="66" charset="0"/>
            </a:endParaRPr>
          </a:p>
          <a:p>
            <a:r>
              <a:rPr lang="en-IN" sz="2800" dirty="0" smtClean="0">
                <a:latin typeface="French Script MT" panose="03020402040607040605" pitchFamily="66" charset="0"/>
              </a:rPr>
              <a:t>The </a:t>
            </a:r>
            <a:r>
              <a:rPr lang="en-IN" sz="2800" dirty="0">
                <a:latin typeface="French Script MT" panose="03020402040607040605" pitchFamily="66" charset="0"/>
              </a:rPr>
              <a:t>output pulse width can be lengthened or shortened to the need of the specific application by adjusting the values of R and C</a:t>
            </a:r>
            <a:r>
              <a:rPr lang="en-IN" sz="2800" dirty="0" smtClean="0">
                <a:latin typeface="French Script MT" panose="03020402040607040605" pitchFamily="66" charset="0"/>
              </a:rPr>
              <a:t>.</a:t>
            </a:r>
            <a:endParaRPr lang="en-IN" sz="2800" dirty="0">
              <a:latin typeface="French Script MT" panose="03020402040607040605" pitchFamily="66" charset="0"/>
            </a:endParaRPr>
          </a:p>
          <a:p>
            <a:r>
              <a:rPr lang="en-IN" sz="2800" dirty="0">
                <a:latin typeface="French Script MT" panose="03020402040607040605" pitchFamily="66" charset="0"/>
              </a:rPr>
              <a:t>While using the timer IC in monostable mode, the main disadvantage is that the time span between any two triggering pulses must be greater than the RC time constant</a:t>
            </a:r>
            <a:r>
              <a:rPr lang="en-IN" sz="2800" dirty="0" smtClean="0">
                <a:latin typeface="French Script MT" panose="03020402040607040605" pitchFamily="66" charset="0"/>
              </a:rPr>
              <a:t>.</a:t>
            </a:r>
            <a:endParaRPr lang="en-IN" sz="2800" dirty="0">
              <a:latin typeface="French Script MT" panose="03020402040607040605" pitchFamily="66" charset="0"/>
            </a:endParaRPr>
          </a:p>
          <a:p>
            <a:endParaRPr lang="en-IN" sz="2800" dirty="0">
              <a:latin typeface="French Script MT" panose="03020402040607040605" pitchFamily="66" charset="0"/>
            </a:endParaRPr>
          </a:p>
          <a:p>
            <a:endParaRPr lang="en-IN" sz="2800" dirty="0">
              <a:latin typeface="French Script MT" panose="03020402040607040605" pitchFamily="66" charset="0"/>
            </a:endParaRPr>
          </a:p>
        </p:txBody>
      </p:sp>
    </p:spTree>
    <p:extLst>
      <p:ext uri="{BB962C8B-B14F-4D97-AF65-F5344CB8AC3E}">
        <p14:creationId xmlns:p14="http://schemas.microsoft.com/office/powerpoint/2010/main" val="133676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90600"/>
            <a:ext cx="7024744" cy="1143000"/>
          </a:xfrm>
        </p:spPr>
        <p:txBody>
          <a:bodyPr>
            <a:normAutofit fontScale="90000"/>
          </a:bodyPr>
          <a:lstStyle/>
          <a:p>
            <a:r>
              <a:rPr lang="en-US" dirty="0"/>
              <a:t> 		</a:t>
            </a:r>
            <a:r>
              <a:rPr lang="en-US" dirty="0">
                <a:latin typeface="Monotype Corsiva" panose="03010101010201010101" pitchFamily="66" charset="0"/>
              </a:rPr>
              <a:t>     IC 555 </a:t>
            </a:r>
            <a:r>
              <a:rPr lang="en-US" dirty="0" smtClean="0">
                <a:latin typeface="Monotype Corsiva" panose="03010101010201010101" pitchFamily="66" charset="0"/>
              </a:rPr>
              <a:t>IN </a:t>
            </a:r>
            <a:br>
              <a:rPr lang="en-US" dirty="0" smtClean="0">
                <a:latin typeface="Monotype Corsiva" panose="03010101010201010101" pitchFamily="66" charset="0"/>
              </a:rPr>
            </a:br>
            <a:r>
              <a:rPr lang="en-US" dirty="0">
                <a:latin typeface="Monotype Corsiva" panose="03010101010201010101" pitchFamily="66" charset="0"/>
              </a:rPr>
              <a:t> </a:t>
            </a:r>
            <a:r>
              <a:rPr lang="en-US" dirty="0" smtClean="0">
                <a:latin typeface="Monotype Corsiva" panose="03010101010201010101" pitchFamily="66" charset="0"/>
              </a:rPr>
              <a:t>               </a:t>
            </a:r>
            <a:r>
              <a:rPr lang="en-US" dirty="0" smtClean="0">
                <a:latin typeface="Monotype Corsiva" panose="03010101010201010101" pitchFamily="66" charset="0"/>
              </a:rPr>
              <a:t>ASTABLE </a:t>
            </a:r>
            <a:r>
              <a:rPr lang="en-US" dirty="0">
                <a:latin typeface="Monotype Corsiva" panose="03010101010201010101" pitchFamily="66" charset="0"/>
              </a:rPr>
              <a:t>MODE</a:t>
            </a:r>
            <a:endParaRPr lang="en-IN" dirty="0">
              <a:latin typeface="Monotype Corsiva" panose="03010101010201010101" pitchFamily="66"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895" y="2302934"/>
            <a:ext cx="3971925" cy="353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412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077200" cy="5334000"/>
          </a:xfrm>
        </p:spPr>
        <p:txBody>
          <a:bodyPr>
            <a:normAutofit/>
          </a:bodyPr>
          <a:lstStyle/>
          <a:p>
            <a:r>
              <a:rPr lang="en-IN" sz="2800" dirty="0">
                <a:latin typeface="French Script MT" panose="03020402040607040605" pitchFamily="66" charset="0"/>
              </a:rPr>
              <a:t>In astable mode, the 555 timer puts out a continuous stream of rectangular pulses having a specified frequency. </a:t>
            </a:r>
            <a:endParaRPr lang="en-IN" sz="2800" dirty="0" smtClean="0">
              <a:latin typeface="French Script MT" panose="03020402040607040605" pitchFamily="66" charset="0"/>
            </a:endParaRPr>
          </a:p>
          <a:p>
            <a:r>
              <a:rPr lang="en-IN" sz="2800" dirty="0" smtClean="0">
                <a:latin typeface="French Script MT" panose="03020402040607040605" pitchFamily="66" charset="0"/>
              </a:rPr>
              <a:t>Resistor </a:t>
            </a:r>
            <a:r>
              <a:rPr lang="en-IN" sz="2800" dirty="0">
                <a:latin typeface="French Script MT" panose="03020402040607040605" pitchFamily="66" charset="0"/>
              </a:rPr>
              <a:t>R</a:t>
            </a:r>
            <a:r>
              <a:rPr lang="en-IN" sz="2800" baseline="-25000" dirty="0">
                <a:latin typeface="French Script MT" panose="03020402040607040605" pitchFamily="66" charset="0"/>
              </a:rPr>
              <a:t>1</a:t>
            </a:r>
            <a:r>
              <a:rPr lang="en-IN" sz="2800" dirty="0">
                <a:latin typeface="French Script MT" panose="03020402040607040605" pitchFamily="66" charset="0"/>
              </a:rPr>
              <a:t> is connected between </a:t>
            </a:r>
            <a:r>
              <a:rPr lang="en-IN" sz="2800" dirty="0" smtClean="0">
                <a:latin typeface="French Script MT" panose="03020402040607040605" pitchFamily="66" charset="0"/>
              </a:rPr>
              <a:t>V</a:t>
            </a:r>
            <a:r>
              <a:rPr lang="en-IN" sz="2800" baseline="-25000" dirty="0" smtClean="0">
                <a:latin typeface="French Script MT" panose="03020402040607040605" pitchFamily="66" charset="0"/>
              </a:rPr>
              <a:t>CC </a:t>
            </a:r>
            <a:r>
              <a:rPr lang="en-IN" sz="2800" dirty="0" smtClean="0">
                <a:latin typeface="French Script MT" panose="03020402040607040605" pitchFamily="66" charset="0"/>
              </a:rPr>
              <a:t>and </a:t>
            </a:r>
            <a:r>
              <a:rPr lang="en-IN" sz="2800" dirty="0">
                <a:latin typeface="French Script MT" panose="03020402040607040605" pitchFamily="66" charset="0"/>
              </a:rPr>
              <a:t>the discharge pin (pin 7) and another resistor (R</a:t>
            </a:r>
            <a:r>
              <a:rPr lang="en-IN" sz="2800" baseline="-25000" dirty="0">
                <a:latin typeface="French Script MT" panose="03020402040607040605" pitchFamily="66" charset="0"/>
              </a:rPr>
              <a:t>2</a:t>
            </a:r>
            <a:r>
              <a:rPr lang="en-IN" sz="2800" dirty="0">
                <a:latin typeface="French Script MT" panose="03020402040607040605" pitchFamily="66" charset="0"/>
              </a:rPr>
              <a:t>) is connected between the discharge pin (pin 7), and the trigger (pin 2) and threshold (pin 6) pins that share a common node. </a:t>
            </a:r>
            <a:endParaRPr lang="en-IN" sz="2800" dirty="0" smtClean="0">
              <a:latin typeface="French Script MT" panose="03020402040607040605" pitchFamily="66" charset="0"/>
            </a:endParaRPr>
          </a:p>
          <a:p>
            <a:r>
              <a:rPr lang="en-IN" sz="2800" dirty="0" smtClean="0">
                <a:latin typeface="French Script MT" panose="03020402040607040605" pitchFamily="66" charset="0"/>
              </a:rPr>
              <a:t>Hence </a:t>
            </a:r>
            <a:r>
              <a:rPr lang="en-IN" sz="2800" dirty="0">
                <a:latin typeface="French Script MT" panose="03020402040607040605" pitchFamily="66" charset="0"/>
              </a:rPr>
              <a:t>the capacitor is charged through R</a:t>
            </a:r>
            <a:r>
              <a:rPr lang="en-IN" sz="2800" baseline="-25000" dirty="0">
                <a:latin typeface="French Script MT" panose="03020402040607040605" pitchFamily="66" charset="0"/>
              </a:rPr>
              <a:t>1</a:t>
            </a:r>
            <a:r>
              <a:rPr lang="en-IN" sz="2800" dirty="0">
                <a:latin typeface="French Script MT" panose="03020402040607040605" pitchFamily="66" charset="0"/>
              </a:rPr>
              <a:t> and R</a:t>
            </a:r>
            <a:r>
              <a:rPr lang="en-IN" sz="2800" baseline="-25000" dirty="0">
                <a:latin typeface="French Script MT" panose="03020402040607040605" pitchFamily="66" charset="0"/>
              </a:rPr>
              <a:t>2</a:t>
            </a:r>
            <a:r>
              <a:rPr lang="en-IN" sz="2800" dirty="0">
                <a:latin typeface="French Script MT" panose="03020402040607040605" pitchFamily="66" charset="0"/>
              </a:rPr>
              <a:t>, and discharged only through </a:t>
            </a:r>
            <a:r>
              <a:rPr lang="en-IN" sz="2800" dirty="0" smtClean="0">
                <a:latin typeface="French Script MT" panose="03020402040607040605" pitchFamily="66" charset="0"/>
              </a:rPr>
              <a:t>R</a:t>
            </a:r>
            <a:r>
              <a:rPr lang="en-IN" sz="2800" baseline="-25000" dirty="0" smtClean="0">
                <a:latin typeface="French Script MT" panose="03020402040607040605" pitchFamily="66" charset="0"/>
              </a:rPr>
              <a:t>2</a:t>
            </a:r>
            <a:r>
              <a:rPr lang="en-IN" sz="2800" dirty="0">
                <a:latin typeface="French Script MT" panose="03020402040607040605" pitchFamily="66" charset="0"/>
              </a:rPr>
              <a:t> </a:t>
            </a:r>
            <a:r>
              <a:rPr lang="en-IN" sz="2800" dirty="0" smtClean="0">
                <a:latin typeface="French Script MT" panose="03020402040607040605" pitchFamily="66" charset="0"/>
              </a:rPr>
              <a:t>since </a:t>
            </a:r>
            <a:r>
              <a:rPr lang="en-IN" sz="2800" dirty="0">
                <a:latin typeface="French Script MT" panose="03020402040607040605" pitchFamily="66" charset="0"/>
              </a:rPr>
              <a:t>pin 7 has low impedance to ground during output low intervals of the cycle, therefore discharging the capacitor.</a:t>
            </a:r>
          </a:p>
          <a:p>
            <a:r>
              <a:rPr lang="en-IN" sz="2800" dirty="0">
                <a:latin typeface="French Script MT" panose="03020402040607040605" pitchFamily="66" charset="0"/>
              </a:rPr>
              <a:t>In the astable mode, the frequency of the pulse stream depends on the values of R</a:t>
            </a:r>
            <a:r>
              <a:rPr lang="en-IN" sz="2800" baseline="-25000" dirty="0">
                <a:latin typeface="French Script MT" panose="03020402040607040605" pitchFamily="66" charset="0"/>
              </a:rPr>
              <a:t>1</a:t>
            </a:r>
            <a:r>
              <a:rPr lang="en-IN" sz="2800" dirty="0">
                <a:latin typeface="French Script MT" panose="03020402040607040605" pitchFamily="66" charset="0"/>
              </a:rPr>
              <a:t>, R</a:t>
            </a:r>
            <a:r>
              <a:rPr lang="en-IN" sz="2800" baseline="-25000" dirty="0">
                <a:latin typeface="French Script MT" panose="03020402040607040605" pitchFamily="66" charset="0"/>
              </a:rPr>
              <a:t>2</a:t>
            </a:r>
            <a:r>
              <a:rPr lang="en-IN" sz="2800" dirty="0">
                <a:latin typeface="French Script MT" panose="03020402040607040605" pitchFamily="66" charset="0"/>
              </a:rPr>
              <a:t> and C</a:t>
            </a:r>
          </a:p>
          <a:p>
            <a:endParaRPr lang="en-IN" sz="2800" dirty="0">
              <a:latin typeface="French Script MT" panose="03020402040607040605" pitchFamily="66" charset="0"/>
            </a:endParaRPr>
          </a:p>
        </p:txBody>
      </p:sp>
    </p:spTree>
    <p:extLst>
      <p:ext uri="{BB962C8B-B14F-4D97-AF65-F5344CB8AC3E}">
        <p14:creationId xmlns:p14="http://schemas.microsoft.com/office/powerpoint/2010/main" val="2198988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7024744" cy="875264"/>
          </a:xfrm>
        </p:spPr>
        <p:txBody>
          <a:bodyPr/>
          <a:lstStyle/>
          <a:p>
            <a:r>
              <a:rPr lang="en-US" dirty="0" smtClean="0">
                <a:latin typeface="Monotype Corsiva" panose="03010101010201010101" pitchFamily="66" charset="0"/>
              </a:rPr>
              <a:t>   SEVEN SEGMENT DISPLAY</a:t>
            </a:r>
            <a:endParaRPr lang="en-IN" dirty="0">
              <a:latin typeface="Monotype Corsiva" panose="03010101010201010101" pitchFamily="66" charset="0"/>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7509" y="1728964"/>
            <a:ext cx="4588832" cy="421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397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836" y="2209800"/>
            <a:ext cx="379095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667034"/>
            <a:ext cx="8001000" cy="1569660"/>
          </a:xfrm>
          <a:prstGeom prst="rect">
            <a:avLst/>
          </a:prstGeom>
          <a:noFill/>
        </p:spPr>
        <p:txBody>
          <a:bodyPr wrap="square" rtlCol="0">
            <a:spAutoFit/>
          </a:bodyPr>
          <a:lstStyle/>
          <a:p>
            <a:r>
              <a:rPr lang="en-US" sz="3200" dirty="0" smtClean="0">
                <a:latin typeface="French Script MT" panose="03020402040607040605" pitchFamily="66" charset="0"/>
              </a:rPr>
              <a:t>Inside the seven segment display, there are 8 led’s </a:t>
            </a:r>
            <a:r>
              <a:rPr lang="en-US" sz="3200" dirty="0" smtClean="0">
                <a:latin typeface="French Script MT" panose="03020402040607040605" pitchFamily="66" charset="0"/>
              </a:rPr>
              <a:t>which glow </a:t>
            </a:r>
            <a:r>
              <a:rPr lang="en-US" sz="3200" dirty="0" smtClean="0">
                <a:latin typeface="French Script MT" panose="03020402040607040605" pitchFamily="66" charset="0"/>
              </a:rPr>
              <a:t>one by one or all together depending on the </a:t>
            </a:r>
            <a:r>
              <a:rPr lang="en-US" sz="3200" dirty="0" smtClean="0">
                <a:latin typeface="French Script MT" panose="03020402040607040605" pitchFamily="66" charset="0"/>
              </a:rPr>
              <a:t>pin upon </a:t>
            </a:r>
            <a:r>
              <a:rPr lang="en-US" sz="3200" dirty="0" smtClean="0">
                <a:latin typeface="French Script MT" panose="03020402040607040605" pitchFamily="66" charset="0"/>
              </a:rPr>
              <a:t>which it is supplied the power.</a:t>
            </a:r>
            <a:endParaRPr lang="en-IN" sz="3200" dirty="0">
              <a:latin typeface="French Script MT" panose="03020402040607040605" pitchFamily="66" charset="0"/>
            </a:endParaRPr>
          </a:p>
        </p:txBody>
      </p:sp>
    </p:spTree>
    <p:extLst>
      <p:ext uri="{BB962C8B-B14F-4D97-AF65-F5344CB8AC3E}">
        <p14:creationId xmlns:p14="http://schemas.microsoft.com/office/powerpoint/2010/main" val="2237787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82436"/>
            <a:ext cx="6705600" cy="459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41925" y="951407"/>
            <a:ext cx="5460149" cy="369332"/>
          </a:xfrm>
          <a:prstGeom prst="rect">
            <a:avLst/>
          </a:prstGeom>
          <a:noFill/>
        </p:spPr>
        <p:txBody>
          <a:bodyPr wrap="none" rtlCol="0">
            <a:spAutoFit/>
          </a:bodyPr>
          <a:lstStyle/>
          <a:p>
            <a:r>
              <a:rPr lang="en-US" dirty="0" smtClean="0"/>
              <a:t>All 128 possible states of seven segment display</a:t>
            </a:r>
            <a:endParaRPr lang="en-IN" dirty="0"/>
          </a:p>
        </p:txBody>
      </p:sp>
    </p:spTree>
    <p:extLst>
      <p:ext uri="{BB962C8B-B14F-4D97-AF65-F5344CB8AC3E}">
        <p14:creationId xmlns:p14="http://schemas.microsoft.com/office/powerpoint/2010/main" val="27268287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077200" cy="5334000"/>
          </a:xfrm>
        </p:spPr>
        <p:txBody>
          <a:bodyPr>
            <a:normAutofit/>
          </a:bodyPr>
          <a:lstStyle/>
          <a:p>
            <a:r>
              <a:rPr lang="en-IN" sz="3200" dirty="0">
                <a:latin typeface="French Script MT" panose="03020402040607040605" pitchFamily="66" charset="0"/>
              </a:rPr>
              <a:t>A </a:t>
            </a:r>
            <a:r>
              <a:rPr lang="en-IN" sz="3200" b="1" dirty="0">
                <a:latin typeface="French Script MT" panose="03020402040607040605" pitchFamily="66" charset="0"/>
              </a:rPr>
              <a:t>seven-segment display</a:t>
            </a:r>
            <a:r>
              <a:rPr lang="en-IN" sz="3200" dirty="0">
                <a:latin typeface="French Script MT" panose="03020402040607040605" pitchFamily="66" charset="0"/>
              </a:rPr>
              <a:t> (</a:t>
            </a:r>
            <a:r>
              <a:rPr lang="en-IN" sz="3200" b="1" dirty="0">
                <a:latin typeface="French Script MT" panose="03020402040607040605" pitchFamily="66" charset="0"/>
              </a:rPr>
              <a:t>SSD</a:t>
            </a:r>
            <a:r>
              <a:rPr lang="en-IN" sz="3200" dirty="0">
                <a:latin typeface="French Script MT" panose="03020402040607040605" pitchFamily="66" charset="0"/>
              </a:rPr>
              <a:t>), or </a:t>
            </a:r>
            <a:r>
              <a:rPr lang="en-IN" sz="3200" b="1" dirty="0">
                <a:latin typeface="French Script MT" panose="03020402040607040605" pitchFamily="66" charset="0"/>
              </a:rPr>
              <a:t>seven-segment indicator</a:t>
            </a:r>
            <a:r>
              <a:rPr lang="en-IN" sz="3200" dirty="0">
                <a:latin typeface="French Script MT" panose="03020402040607040605" pitchFamily="66" charset="0"/>
              </a:rPr>
              <a:t>, is a form of </a:t>
            </a:r>
            <a:r>
              <a:rPr lang="en-IN" sz="3200" dirty="0" smtClean="0">
                <a:latin typeface="French Script MT" panose="03020402040607040605" pitchFamily="66" charset="0"/>
              </a:rPr>
              <a:t>electronic</a:t>
            </a:r>
            <a:r>
              <a:rPr lang="en-IN" sz="3200" dirty="0">
                <a:latin typeface="French Script MT" panose="03020402040607040605" pitchFamily="66" charset="0"/>
              </a:rPr>
              <a:t> display device for displaying decimal numerals that is an alternative to the more complex </a:t>
            </a:r>
            <a:r>
              <a:rPr lang="en-IN" sz="3200" dirty="0" smtClean="0">
                <a:latin typeface="French Script MT" panose="03020402040607040605" pitchFamily="66" charset="0"/>
              </a:rPr>
              <a:t> dot-matrix</a:t>
            </a:r>
            <a:r>
              <a:rPr lang="en-IN" sz="3200" dirty="0">
                <a:latin typeface="French Script MT" panose="03020402040607040605" pitchFamily="66" charset="0"/>
              </a:rPr>
              <a:t> displays. </a:t>
            </a:r>
            <a:endParaRPr lang="en-IN" sz="3200" dirty="0" smtClean="0">
              <a:latin typeface="French Script MT" panose="03020402040607040605" pitchFamily="66" charset="0"/>
            </a:endParaRPr>
          </a:p>
          <a:p>
            <a:r>
              <a:rPr lang="en-IN" sz="3200" dirty="0" smtClean="0">
                <a:latin typeface="French Script MT" panose="03020402040607040605" pitchFamily="66" charset="0"/>
              </a:rPr>
              <a:t>Seven-segment </a:t>
            </a:r>
            <a:r>
              <a:rPr lang="en-IN" sz="3200" dirty="0">
                <a:latin typeface="French Script MT" panose="03020402040607040605" pitchFamily="66" charset="0"/>
              </a:rPr>
              <a:t>displays are widely used in digital clocks, electronic meters, and other electronic devices for displaying numerical </a:t>
            </a:r>
            <a:r>
              <a:rPr lang="en-IN" sz="3200" dirty="0" smtClean="0">
                <a:latin typeface="French Script MT" panose="03020402040607040605" pitchFamily="66" charset="0"/>
              </a:rPr>
              <a:t>information</a:t>
            </a:r>
          </a:p>
          <a:p>
            <a:r>
              <a:rPr lang="en-IN" sz="3200" dirty="0">
                <a:latin typeface="French Script MT" panose="03020402040607040605" pitchFamily="66" charset="0"/>
              </a:rPr>
              <a:t>In practice current limiting resistors of about 330 ohms would be connected in series between the decoder/driver chip and each LED display segment to limit the maximum current flow.</a:t>
            </a:r>
          </a:p>
          <a:p>
            <a:endParaRPr lang="en-IN" sz="3200" dirty="0">
              <a:latin typeface="French Script MT" panose="03020402040607040605" pitchFamily="66" charset="0"/>
            </a:endParaRPr>
          </a:p>
        </p:txBody>
      </p:sp>
    </p:spTree>
    <p:extLst>
      <p:ext uri="{BB962C8B-B14F-4D97-AF65-F5344CB8AC3E}">
        <p14:creationId xmlns:p14="http://schemas.microsoft.com/office/powerpoint/2010/main" val="3843161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153400" cy="5410200"/>
          </a:xfrm>
        </p:spPr>
        <p:txBody>
          <a:bodyPr>
            <a:normAutofit/>
          </a:bodyPr>
          <a:lstStyle/>
          <a:p>
            <a:r>
              <a:rPr lang="en-IN" sz="3200" dirty="0" smtClean="0">
                <a:latin typeface="French Script MT" panose="03020402040607040605" pitchFamily="66" charset="0"/>
              </a:rPr>
              <a:t>Seven-segment </a:t>
            </a:r>
            <a:r>
              <a:rPr lang="en-IN" sz="3200" dirty="0">
                <a:latin typeface="French Script MT" panose="03020402040607040605" pitchFamily="66" charset="0"/>
              </a:rPr>
              <a:t>displays may use a liquid crystal display (</a:t>
            </a:r>
            <a:r>
              <a:rPr lang="en-IN" sz="3200" dirty="0" smtClean="0">
                <a:latin typeface="French Script MT" panose="03020402040607040605" pitchFamily="66" charset="0"/>
              </a:rPr>
              <a:t>LCD) or a</a:t>
            </a:r>
            <a:r>
              <a:rPr lang="en-IN" sz="3200" dirty="0">
                <a:latin typeface="French Script MT" panose="03020402040607040605" pitchFamily="66" charset="0"/>
              </a:rPr>
              <a:t> light-emitting diode (LED) for each segment, or other light-generating or controlling techniques such as cold cathode </a:t>
            </a:r>
            <a:r>
              <a:rPr lang="en-IN" sz="3200" dirty="0" smtClean="0">
                <a:latin typeface="French Script MT" panose="03020402040607040605" pitchFamily="66" charset="0"/>
              </a:rPr>
              <a:t>gas discharge or vacuum fluorescent</a:t>
            </a:r>
            <a:r>
              <a:rPr lang="en-IN" sz="3200" dirty="0">
                <a:latin typeface="French Script MT" panose="03020402040607040605" pitchFamily="66" charset="0"/>
              </a:rPr>
              <a:t> </a:t>
            </a:r>
            <a:r>
              <a:rPr lang="en-IN" sz="3200" dirty="0" smtClean="0">
                <a:latin typeface="French Script MT" panose="03020402040607040605" pitchFamily="66" charset="0"/>
              </a:rPr>
              <a:t>…etc.</a:t>
            </a:r>
          </a:p>
          <a:p>
            <a:r>
              <a:rPr lang="en-IN" sz="3200" dirty="0">
                <a:latin typeface="French Script MT" panose="03020402040607040605" pitchFamily="66" charset="0"/>
              </a:rPr>
              <a:t>Liquid crystal displays (LCD´s) have one major advantage over similar LED types in that they consume much less power and </a:t>
            </a:r>
            <a:r>
              <a:rPr lang="en-IN" sz="3200" dirty="0" smtClean="0">
                <a:latin typeface="French Script MT" panose="03020402040607040605" pitchFamily="66" charset="0"/>
              </a:rPr>
              <a:t>now a days</a:t>
            </a:r>
            <a:r>
              <a:rPr lang="en-IN" sz="3200" dirty="0">
                <a:latin typeface="French Script MT" panose="03020402040607040605" pitchFamily="66" charset="0"/>
              </a:rPr>
              <a:t>, both LCD and LED displays are combined together to form larger Dot-Matrix Alphanumeric type displays which can show letters and characters as well as numbers in standard Red or Tri-colour outputs </a:t>
            </a:r>
            <a:r>
              <a:rPr lang="en-IN" sz="3200" dirty="0" smtClean="0">
                <a:latin typeface="French Script MT" panose="03020402040607040605" pitchFamily="66" charset="0"/>
              </a:rPr>
              <a:t> </a:t>
            </a:r>
            <a:endParaRPr lang="en-IN" sz="3200" dirty="0">
              <a:latin typeface="French Script MT" panose="03020402040607040605" pitchFamily="66" charset="0"/>
            </a:endParaRPr>
          </a:p>
        </p:txBody>
      </p:sp>
    </p:spTree>
    <p:extLst>
      <p:ext uri="{BB962C8B-B14F-4D97-AF65-F5344CB8AC3E}">
        <p14:creationId xmlns:p14="http://schemas.microsoft.com/office/powerpoint/2010/main" val="2315648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024744" cy="1143000"/>
          </a:xfrm>
        </p:spPr>
        <p:txBody>
          <a:bodyPr/>
          <a:lstStyle/>
          <a:p>
            <a:pPr algn="ctr"/>
            <a:r>
              <a:rPr lang="en-US" dirty="0" smtClean="0">
                <a:latin typeface="Monotype Corsiva" panose="03010101010201010101" pitchFamily="66" charset="0"/>
              </a:rPr>
              <a:t>Introduction</a:t>
            </a:r>
            <a:endParaRPr lang="en-US" dirty="0">
              <a:latin typeface="Monotype Corsiva" panose="03010101010201010101" pitchFamily="66" charset="0"/>
            </a:endParaRPr>
          </a:p>
        </p:txBody>
      </p:sp>
      <p:sp>
        <p:nvSpPr>
          <p:cNvPr id="3" name="Content Placeholder 2"/>
          <p:cNvSpPr>
            <a:spLocks noGrp="1"/>
          </p:cNvSpPr>
          <p:nvPr>
            <p:ph idx="1"/>
          </p:nvPr>
        </p:nvSpPr>
        <p:spPr>
          <a:xfrm>
            <a:off x="533400" y="1219200"/>
            <a:ext cx="8153400" cy="5334000"/>
          </a:xfrm>
        </p:spPr>
        <p:txBody>
          <a:bodyPr>
            <a:normAutofit/>
          </a:bodyPr>
          <a:lstStyle/>
          <a:p>
            <a:endParaRPr lang="en-IN" dirty="0" smtClean="0">
              <a:solidFill>
                <a:schemeClr val="tx1"/>
              </a:solidFill>
            </a:endParaRPr>
          </a:p>
          <a:p>
            <a:r>
              <a:rPr lang="en-IN" sz="3200" dirty="0" smtClean="0">
                <a:solidFill>
                  <a:schemeClr val="tx1"/>
                </a:solidFill>
                <a:latin typeface="French Script MT" panose="03020402040607040605" pitchFamily="66" charset="0"/>
              </a:rPr>
              <a:t>A</a:t>
            </a:r>
            <a:r>
              <a:rPr lang="en-IN" sz="3200" dirty="0">
                <a:solidFill>
                  <a:schemeClr val="tx1"/>
                </a:solidFill>
                <a:latin typeface="French Script MT" panose="03020402040607040605" pitchFamily="66" charset="0"/>
              </a:rPr>
              <a:t> </a:t>
            </a:r>
            <a:r>
              <a:rPr lang="en-IN" sz="3200" b="1" dirty="0">
                <a:solidFill>
                  <a:schemeClr val="tx1"/>
                </a:solidFill>
                <a:latin typeface="French Script MT" panose="03020402040607040605" pitchFamily="66" charset="0"/>
              </a:rPr>
              <a:t>counter machine</a:t>
            </a:r>
            <a:r>
              <a:rPr lang="en-IN" sz="3200" dirty="0">
                <a:solidFill>
                  <a:schemeClr val="tx1"/>
                </a:solidFill>
                <a:latin typeface="French Script MT" panose="03020402040607040605" pitchFamily="66" charset="0"/>
              </a:rPr>
              <a:t> is an abstract</a:t>
            </a:r>
            <a:r>
              <a:rPr lang="en-IN" sz="3200" u="sng" dirty="0">
                <a:solidFill>
                  <a:schemeClr val="tx1"/>
                </a:solidFill>
                <a:latin typeface="French Script MT" panose="03020402040607040605" pitchFamily="66" charset="0"/>
              </a:rPr>
              <a:t> </a:t>
            </a:r>
            <a:r>
              <a:rPr lang="en-IN" sz="3200" dirty="0">
                <a:solidFill>
                  <a:schemeClr val="tx1"/>
                </a:solidFill>
                <a:latin typeface="French Script MT" panose="03020402040607040605" pitchFamily="66" charset="0"/>
              </a:rPr>
              <a:t>machine used in formal logic and theoretical computer science to model computation</a:t>
            </a:r>
            <a:r>
              <a:rPr lang="en-IN" sz="3200" dirty="0" smtClean="0">
                <a:solidFill>
                  <a:schemeClr val="tx1"/>
                </a:solidFill>
                <a:latin typeface="French Script MT" panose="03020402040607040605" pitchFamily="66" charset="0"/>
              </a:rPr>
              <a:t>.</a:t>
            </a:r>
            <a:endParaRPr lang="en-US" sz="3200" dirty="0">
              <a:solidFill>
                <a:schemeClr val="tx1"/>
              </a:solidFill>
              <a:latin typeface="French Script MT" panose="03020402040607040605" pitchFamily="66" charset="0"/>
            </a:endParaRPr>
          </a:p>
          <a:p>
            <a:r>
              <a:rPr lang="en-US" sz="3200" dirty="0" smtClean="0">
                <a:solidFill>
                  <a:schemeClr val="tx1"/>
                </a:solidFill>
                <a:latin typeface="French Script MT" panose="03020402040607040605" pitchFamily="66" charset="0"/>
              </a:rPr>
              <a:t>In </a:t>
            </a:r>
            <a:r>
              <a:rPr lang="en-US" sz="3200" dirty="0">
                <a:solidFill>
                  <a:schemeClr val="tx1"/>
                </a:solidFill>
                <a:latin typeface="French Script MT" panose="03020402040607040605" pitchFamily="66" charset="0"/>
              </a:rPr>
              <a:t>more understandable way, it is a device which calculates the number of objects fed to its sensor and displays accordingly</a:t>
            </a:r>
            <a:r>
              <a:rPr lang="en-US" sz="3200" dirty="0" smtClean="0">
                <a:solidFill>
                  <a:schemeClr val="tx1"/>
                </a:solidFill>
                <a:latin typeface="French Script MT" panose="03020402040607040605" pitchFamily="66" charset="0"/>
              </a:rPr>
              <a:t>.</a:t>
            </a:r>
          </a:p>
          <a:p>
            <a:r>
              <a:rPr lang="en-US" sz="3200" dirty="0" smtClean="0">
                <a:solidFill>
                  <a:schemeClr val="tx1"/>
                </a:solidFill>
                <a:latin typeface="French Script MT" panose="03020402040607040605" pitchFamily="66" charset="0"/>
              </a:rPr>
              <a:t>The </a:t>
            </a:r>
            <a:r>
              <a:rPr lang="en-US" sz="3200" dirty="0">
                <a:solidFill>
                  <a:schemeClr val="tx1"/>
                </a:solidFill>
                <a:latin typeface="French Script MT" panose="03020402040607040605" pitchFamily="66" charset="0"/>
              </a:rPr>
              <a:t>main idea on which the circuit works is the detection of  absence of light by the Light Dependent Resistor  and displaying the </a:t>
            </a:r>
            <a:r>
              <a:rPr lang="en-US" sz="3200" dirty="0" smtClean="0">
                <a:solidFill>
                  <a:schemeClr val="tx1"/>
                </a:solidFill>
                <a:latin typeface="French Script MT" panose="03020402040607040605" pitchFamily="66" charset="0"/>
              </a:rPr>
              <a:t>output through the seven segment display</a:t>
            </a:r>
            <a:r>
              <a:rPr lang="en-US" sz="3200" dirty="0" smtClean="0">
                <a:solidFill>
                  <a:schemeClr val="tx1"/>
                </a:solidFill>
                <a:latin typeface="French Script MT" panose="03020402040607040605" pitchFamily="66" charset="0"/>
              </a:rPr>
              <a:t>.</a:t>
            </a:r>
            <a:endParaRPr lang="en-IN" sz="3200" dirty="0">
              <a:solidFill>
                <a:schemeClr val="tx1"/>
              </a:solidFill>
              <a:latin typeface="French Script MT" panose="03020402040607040605" pitchFamily="66" charset="0"/>
            </a:endParaRPr>
          </a:p>
          <a:p>
            <a:endParaRPr lang="en-IN"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2521758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334000"/>
          </a:xfrm>
        </p:spPr>
        <p:txBody>
          <a:bodyPr>
            <a:normAutofit/>
          </a:bodyPr>
          <a:lstStyle/>
          <a:p>
            <a:r>
              <a:rPr lang="en-IN" sz="3200" dirty="0">
                <a:latin typeface="French Script MT" panose="03020402040607040605" pitchFamily="66" charset="0"/>
              </a:rPr>
              <a:t>The seven segments are arranged as a rectangle of two vertical segments on each side with one horizontal segment on the top, middle, and bottom. Additionally, the seventh segment bisects the rectangle horizontally</a:t>
            </a:r>
            <a:r>
              <a:rPr lang="en-IN" sz="3200" dirty="0" smtClean="0">
                <a:latin typeface="French Script MT" panose="03020402040607040605" pitchFamily="66" charset="0"/>
              </a:rPr>
              <a:t>.</a:t>
            </a:r>
          </a:p>
          <a:p>
            <a:r>
              <a:rPr lang="en-US" sz="3200" dirty="0" smtClean="0">
                <a:latin typeface="French Script MT" panose="03020402040607040605" pitchFamily="66" charset="0"/>
              </a:rPr>
              <a:t>Hexadecimal </a:t>
            </a:r>
            <a:r>
              <a:rPr lang="en-IN" sz="3200" dirty="0">
                <a:latin typeface="French Script MT" panose="03020402040607040605" pitchFamily="66" charset="0"/>
              </a:rPr>
              <a:t>digits can be displayed on seven-segment displays. A particular combination of uppercase and lowercase letters are used for A–F; this is done to obtain a unique, unambiguous shape for each letter (otherwise, a capital D would look identical to an 0 and a capital B would look identical to an 8).</a:t>
            </a:r>
          </a:p>
        </p:txBody>
      </p:sp>
    </p:spTree>
    <p:extLst>
      <p:ext uri="{BB962C8B-B14F-4D97-AF65-F5344CB8AC3E}">
        <p14:creationId xmlns:p14="http://schemas.microsoft.com/office/powerpoint/2010/main" val="36838895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690" y="1981200"/>
            <a:ext cx="6115621"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37146" y="1076143"/>
            <a:ext cx="6816290" cy="646331"/>
          </a:xfrm>
          <a:prstGeom prst="rect">
            <a:avLst/>
          </a:prstGeom>
          <a:noFill/>
        </p:spPr>
        <p:txBody>
          <a:bodyPr wrap="none" rtlCol="0">
            <a:spAutoFit/>
          </a:bodyPr>
          <a:lstStyle/>
          <a:p>
            <a:r>
              <a:rPr lang="en-US" dirty="0" smtClean="0"/>
              <a:t>Connection from the IC 7447 to the seven segment display </a:t>
            </a:r>
          </a:p>
          <a:p>
            <a:r>
              <a:rPr lang="en-US" dirty="0" smtClean="0"/>
              <a:t>In our project. </a:t>
            </a:r>
            <a:endParaRPr lang="en-IN" dirty="0"/>
          </a:p>
        </p:txBody>
      </p:sp>
    </p:spTree>
    <p:extLst>
      <p:ext uri="{BB962C8B-B14F-4D97-AF65-F5344CB8AC3E}">
        <p14:creationId xmlns:p14="http://schemas.microsoft.com/office/powerpoint/2010/main" val="6041338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Yalla\Desktop\bc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041" y="1371600"/>
            <a:ext cx="8059915" cy="41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75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81" y="1070906"/>
            <a:ext cx="7517419" cy="494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96253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987" y="1143000"/>
            <a:ext cx="7384865"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18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42" y="1066800"/>
            <a:ext cx="7586810" cy="492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91329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03" y="1066800"/>
            <a:ext cx="7605547" cy="515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5663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84" y="1143000"/>
            <a:ext cx="7703852" cy="499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3987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676" y="990600"/>
            <a:ext cx="7341608" cy="507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18200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7505928" cy="507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015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328" y="228600"/>
            <a:ext cx="7024744" cy="1143000"/>
          </a:xfrm>
        </p:spPr>
        <p:txBody>
          <a:bodyPr/>
          <a:lstStyle/>
          <a:p>
            <a:pPr algn="ctr"/>
            <a:r>
              <a:rPr lang="en-US" dirty="0" smtClean="0">
                <a:latin typeface="Monotype Corsiva" panose="03010101010201010101" pitchFamily="66" charset="0"/>
              </a:rPr>
              <a:t>Digital Object counter</a:t>
            </a:r>
            <a:endParaRPr lang="en-US" dirty="0">
              <a:latin typeface="Monotype Corsiva" panose="03010101010201010101" pitchFamily="66" charset="0"/>
            </a:endParaRPr>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077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5800" y="4191000"/>
            <a:ext cx="7848600" cy="2246769"/>
          </a:xfrm>
          <a:prstGeom prst="rect">
            <a:avLst/>
          </a:prstGeom>
        </p:spPr>
        <p:txBody>
          <a:bodyPr wrap="square">
            <a:spAutoFit/>
          </a:bodyPr>
          <a:lstStyle/>
          <a:p>
            <a:r>
              <a:rPr lang="en-US" sz="2400" dirty="0" smtClean="0"/>
              <a:t>		</a:t>
            </a:r>
            <a:r>
              <a:rPr lang="en-US" sz="2800" dirty="0" smtClean="0">
                <a:latin typeface="French Script MT" panose="03020402040607040605" pitchFamily="66" charset="0"/>
              </a:rPr>
              <a:t>        Main Components: </a:t>
            </a:r>
          </a:p>
          <a:p>
            <a:endParaRPr lang="en-US" sz="2800" dirty="0" smtClean="0">
              <a:latin typeface="French Script MT" panose="03020402040607040605" pitchFamily="66" charset="0"/>
            </a:endParaRPr>
          </a:p>
          <a:p>
            <a:r>
              <a:rPr lang="en-US" sz="2800" dirty="0" smtClean="0">
                <a:latin typeface="French Script MT" panose="03020402040607040605" pitchFamily="66" charset="0"/>
              </a:rPr>
              <a:t>1)IC 555 timer</a:t>
            </a:r>
            <a:r>
              <a:rPr lang="en-US" sz="2800" dirty="0">
                <a:latin typeface="French Script MT" panose="03020402040607040605" pitchFamily="66" charset="0"/>
              </a:rPr>
              <a:t>. </a:t>
            </a:r>
            <a:r>
              <a:rPr lang="en-US" sz="2800" dirty="0" smtClean="0">
                <a:latin typeface="French Script MT" panose="03020402040607040605" pitchFamily="66" charset="0"/>
              </a:rPr>
              <a:t>             2)IC </a:t>
            </a:r>
            <a:r>
              <a:rPr lang="en-US" sz="2800" dirty="0">
                <a:latin typeface="French Script MT" panose="03020402040607040605" pitchFamily="66" charset="0"/>
              </a:rPr>
              <a:t>7490 Decade counter </a:t>
            </a:r>
            <a:r>
              <a:rPr lang="en-US" sz="2800" dirty="0" smtClean="0">
                <a:latin typeface="French Script MT" panose="03020402040607040605" pitchFamily="66" charset="0"/>
              </a:rPr>
              <a:t>         </a:t>
            </a:r>
            <a:r>
              <a:rPr lang="en-US" sz="2800" dirty="0" smtClean="0">
                <a:latin typeface="French Script MT" panose="03020402040607040605" pitchFamily="66" charset="0"/>
              </a:rPr>
              <a:t>       3)IC </a:t>
            </a:r>
            <a:r>
              <a:rPr lang="en-US" sz="2800" dirty="0" smtClean="0">
                <a:latin typeface="French Script MT" panose="03020402040607040605" pitchFamily="66" charset="0"/>
              </a:rPr>
              <a:t>7447                   </a:t>
            </a:r>
            <a:r>
              <a:rPr lang="en-US" sz="2800" dirty="0" smtClean="0">
                <a:latin typeface="French Script MT" panose="03020402040607040605" pitchFamily="66" charset="0"/>
              </a:rPr>
              <a:t> </a:t>
            </a:r>
            <a:r>
              <a:rPr lang="en-US" sz="2800" dirty="0" smtClean="0">
                <a:latin typeface="French Script MT" panose="03020402040607040605" pitchFamily="66" charset="0"/>
              </a:rPr>
              <a:t>4)Light </a:t>
            </a:r>
            <a:r>
              <a:rPr lang="en-US" sz="2800" dirty="0">
                <a:latin typeface="French Script MT" panose="03020402040607040605" pitchFamily="66" charset="0"/>
              </a:rPr>
              <a:t>Dependent Resistor(LDR)</a:t>
            </a:r>
          </a:p>
          <a:p>
            <a:r>
              <a:rPr lang="en-US" sz="2800" dirty="0" smtClean="0">
                <a:latin typeface="French Script MT" panose="03020402040607040605" pitchFamily="66" charset="0"/>
              </a:rPr>
              <a:t>5)Common Anode 7 segment Display</a:t>
            </a:r>
          </a:p>
        </p:txBody>
      </p:sp>
    </p:spTree>
    <p:extLst>
      <p:ext uri="{BB962C8B-B14F-4D97-AF65-F5344CB8AC3E}">
        <p14:creationId xmlns:p14="http://schemas.microsoft.com/office/powerpoint/2010/main" val="3777587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67" y="1066800"/>
            <a:ext cx="7421798" cy="5026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80427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13" y="990600"/>
            <a:ext cx="7648901" cy="516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12244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7024744" cy="45719"/>
          </a:xfrm>
        </p:spPr>
        <p:txBody>
          <a:bodyPr>
            <a:normAutofit fontScale="90000"/>
          </a:bodyPr>
          <a:lstStyle/>
          <a:p>
            <a:r>
              <a:rPr lang="en-US" dirty="0" smtClean="0"/>
              <a:t> </a:t>
            </a:r>
            <a:endParaRPr lang="en-US" dirty="0"/>
          </a:p>
        </p:txBody>
      </p:sp>
      <p:sp>
        <p:nvSpPr>
          <p:cNvPr id="4" name="Rectangle 3"/>
          <p:cNvSpPr/>
          <p:nvPr/>
        </p:nvSpPr>
        <p:spPr>
          <a:xfrm>
            <a:off x="0" y="2286000"/>
            <a:ext cx="9067800" cy="1785104"/>
          </a:xfrm>
          <a:prstGeom prst="rect">
            <a:avLst/>
          </a:prstGeom>
          <a:noFill/>
        </p:spPr>
        <p:txBody>
          <a:bodyPr wrap="square" lIns="91440" tIns="45720" rIns="91440" bIns="45720">
            <a:spAutoFit/>
          </a:bodyPr>
          <a:lstStyle/>
          <a:p>
            <a:pPr algn="ctr"/>
            <a:r>
              <a:rPr lang="en-US" sz="11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11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3053701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024744" cy="1143000"/>
          </a:xfrm>
        </p:spPr>
        <p:txBody>
          <a:bodyPr>
            <a:normAutofit/>
          </a:bodyPr>
          <a:lstStyle/>
          <a:p>
            <a:pPr algn="ctr"/>
            <a:r>
              <a:rPr lang="en-US" dirty="0" smtClean="0">
                <a:latin typeface="Monotype Corsiva" panose="03010101010201010101" pitchFamily="66" charset="0"/>
              </a:rPr>
              <a:t>Components used in project </a:t>
            </a:r>
            <a:endParaRPr lang="en-IN" dirty="0">
              <a:latin typeface="Monotype Corsiva" panose="03010101010201010101" pitchFamily="66" charset="0"/>
            </a:endParaRPr>
          </a:p>
        </p:txBody>
      </p:sp>
      <p:sp>
        <p:nvSpPr>
          <p:cNvPr id="3" name="Content Placeholder 2"/>
          <p:cNvSpPr>
            <a:spLocks noGrp="1"/>
          </p:cNvSpPr>
          <p:nvPr>
            <p:ph idx="1"/>
          </p:nvPr>
        </p:nvSpPr>
        <p:spPr>
          <a:xfrm>
            <a:off x="1043492" y="1447800"/>
            <a:ext cx="7186108" cy="5105400"/>
          </a:xfrm>
        </p:spPr>
        <p:txBody>
          <a:bodyPr>
            <a:noAutofit/>
          </a:bodyPr>
          <a:lstStyle/>
          <a:p>
            <a:pPr marL="68580" indent="0">
              <a:buNone/>
            </a:pPr>
            <a:r>
              <a:rPr lang="en-US" sz="1400" dirty="0" smtClean="0">
                <a:latin typeface="Algerian" panose="04020705040A02060702" pitchFamily="82" charset="0"/>
              </a:rPr>
              <a:t>1) IC </a:t>
            </a:r>
            <a:r>
              <a:rPr lang="en-US" sz="1400" dirty="0">
                <a:latin typeface="Algerian" panose="04020705040A02060702" pitchFamily="82" charset="0"/>
              </a:rPr>
              <a:t>7490 Decade counter. </a:t>
            </a:r>
            <a:r>
              <a:rPr lang="en-US" sz="1400" dirty="0" smtClean="0">
                <a:latin typeface="Algerian" panose="04020705040A02060702" pitchFamily="82" charset="0"/>
              </a:rPr>
              <a:t>                                                              </a:t>
            </a:r>
            <a:r>
              <a:rPr lang="en-IN" sz="1400" dirty="0" smtClean="0">
                <a:latin typeface="Algerian" panose="04020705040A02060702" pitchFamily="82" charset="0"/>
              </a:rPr>
              <a:t>-     </a:t>
            </a:r>
            <a:r>
              <a:rPr lang="en-IN" sz="1400" dirty="0">
                <a:latin typeface="Algerian" panose="04020705040A02060702" pitchFamily="82" charset="0"/>
              </a:rPr>
              <a:t>X 1</a:t>
            </a:r>
            <a:endParaRPr lang="en-IN" sz="1400" dirty="0">
              <a:latin typeface="Algerian" panose="04020705040A02060702" pitchFamily="82" charset="0"/>
            </a:endParaRPr>
          </a:p>
          <a:p>
            <a:pPr marL="68580" indent="0">
              <a:buNone/>
            </a:pPr>
            <a:r>
              <a:rPr lang="en-US" sz="1400" dirty="0">
                <a:latin typeface="Algerian" panose="04020705040A02060702" pitchFamily="82" charset="0"/>
              </a:rPr>
              <a:t>2) IC 7447. </a:t>
            </a:r>
            <a:r>
              <a:rPr lang="en-US" sz="1400" dirty="0" smtClean="0">
                <a:latin typeface="Algerian" panose="04020705040A02060702" pitchFamily="82" charset="0"/>
              </a:rPr>
              <a:t>                                                                                                </a:t>
            </a:r>
            <a:r>
              <a:rPr lang="en-IN" sz="1400" dirty="0" smtClean="0">
                <a:latin typeface="Algerian" panose="04020705040A02060702" pitchFamily="82" charset="0"/>
              </a:rPr>
              <a:t>-     </a:t>
            </a:r>
            <a:r>
              <a:rPr lang="en-IN" sz="1400" dirty="0">
                <a:latin typeface="Algerian" panose="04020705040A02060702" pitchFamily="82" charset="0"/>
              </a:rPr>
              <a:t>X 1</a:t>
            </a:r>
            <a:endParaRPr lang="en-IN" sz="1400" dirty="0">
              <a:latin typeface="Algerian" panose="04020705040A02060702" pitchFamily="82" charset="0"/>
            </a:endParaRPr>
          </a:p>
          <a:p>
            <a:pPr marL="68580" indent="0">
              <a:buNone/>
            </a:pPr>
            <a:r>
              <a:rPr lang="en-US" sz="1400" dirty="0">
                <a:latin typeface="Algerian" panose="04020705040A02060702" pitchFamily="82" charset="0"/>
              </a:rPr>
              <a:t>3) IC 555 Timer.       </a:t>
            </a:r>
            <a:r>
              <a:rPr lang="en-US" sz="1400" dirty="0" smtClean="0">
                <a:latin typeface="Algerian" panose="04020705040A02060702" pitchFamily="82" charset="0"/>
              </a:rPr>
              <a:t>                                                                                -     </a:t>
            </a:r>
            <a:r>
              <a:rPr lang="en-US" sz="1400" dirty="0">
                <a:latin typeface="Algerian" panose="04020705040A02060702" pitchFamily="82" charset="0"/>
              </a:rPr>
              <a:t>X 2                           </a:t>
            </a:r>
            <a:endParaRPr lang="en-IN" sz="1400" dirty="0">
              <a:latin typeface="Algerian" panose="04020705040A02060702" pitchFamily="82" charset="0"/>
            </a:endParaRPr>
          </a:p>
          <a:p>
            <a:pPr marL="68580" indent="0">
              <a:buNone/>
            </a:pPr>
            <a:r>
              <a:rPr lang="en-US" sz="1400" dirty="0">
                <a:latin typeface="Algerian" panose="04020705040A02060702" pitchFamily="82" charset="0"/>
              </a:rPr>
              <a:t>4) Common Anode 7 segment display</a:t>
            </a:r>
            <a:r>
              <a:rPr lang="en-US" sz="1400" dirty="0" smtClean="0">
                <a:latin typeface="Algerian" panose="04020705040A02060702" pitchFamily="82" charset="0"/>
              </a:rPr>
              <a:t>.                                          </a:t>
            </a:r>
            <a:r>
              <a:rPr lang="en-IN" sz="1400" dirty="0" smtClean="0">
                <a:latin typeface="Algerian" panose="04020705040A02060702" pitchFamily="82" charset="0"/>
              </a:rPr>
              <a:t> </a:t>
            </a:r>
            <a:r>
              <a:rPr lang="en-IN" sz="1400" dirty="0">
                <a:latin typeface="Algerian" panose="04020705040A02060702" pitchFamily="82" charset="0"/>
              </a:rPr>
              <a:t>-     X 1</a:t>
            </a:r>
            <a:endParaRPr lang="en-IN" sz="1400" dirty="0">
              <a:latin typeface="Algerian" panose="04020705040A02060702" pitchFamily="82" charset="0"/>
            </a:endParaRPr>
          </a:p>
          <a:p>
            <a:pPr marL="68580" indent="0">
              <a:buNone/>
            </a:pPr>
            <a:r>
              <a:rPr lang="en-US" sz="1400" dirty="0">
                <a:latin typeface="Algerian" panose="04020705040A02060702" pitchFamily="82" charset="0"/>
              </a:rPr>
              <a:t>5) Light Dependent Resistor (LDR). </a:t>
            </a:r>
            <a:r>
              <a:rPr lang="en-US" sz="1400" dirty="0" smtClean="0">
                <a:latin typeface="Algerian" panose="04020705040A02060702" pitchFamily="82" charset="0"/>
              </a:rPr>
              <a:t>                                              -     X </a:t>
            </a:r>
            <a:r>
              <a:rPr lang="en-US" sz="1400" dirty="0">
                <a:latin typeface="Algerian" panose="04020705040A02060702" pitchFamily="82" charset="0"/>
              </a:rPr>
              <a:t>1</a:t>
            </a:r>
            <a:endParaRPr lang="en-IN" sz="1400" dirty="0">
              <a:latin typeface="Algerian" panose="04020705040A02060702" pitchFamily="82" charset="0"/>
            </a:endParaRPr>
          </a:p>
          <a:p>
            <a:pPr marL="68580" indent="0">
              <a:buNone/>
            </a:pPr>
            <a:r>
              <a:rPr lang="en-US" sz="1400" dirty="0">
                <a:latin typeface="Algerian" panose="04020705040A02060702" pitchFamily="82" charset="0"/>
              </a:rPr>
              <a:t>6) Rheostat (Variable resistor) </a:t>
            </a:r>
            <a:r>
              <a:rPr lang="en-US" sz="1400" dirty="0" smtClean="0">
                <a:latin typeface="Algerian" panose="04020705040A02060702" pitchFamily="82" charset="0"/>
              </a:rPr>
              <a:t>– </a:t>
            </a:r>
            <a:r>
              <a:rPr lang="en-US" sz="1400" dirty="0">
                <a:latin typeface="Algerian" panose="04020705040A02060702" pitchFamily="82" charset="0"/>
              </a:rPr>
              <a:t>100k ohm </a:t>
            </a:r>
            <a:r>
              <a:rPr lang="en-US" sz="1400" dirty="0" smtClean="0">
                <a:latin typeface="Algerian" panose="04020705040A02060702" pitchFamily="82" charset="0"/>
              </a:rPr>
              <a:t>                          </a:t>
            </a:r>
            <a:r>
              <a:rPr lang="en-IN" sz="1400" dirty="0" smtClean="0">
                <a:latin typeface="Algerian" panose="04020705040A02060702" pitchFamily="82" charset="0"/>
              </a:rPr>
              <a:t>-     </a:t>
            </a:r>
            <a:r>
              <a:rPr lang="en-IN" sz="1400" dirty="0">
                <a:latin typeface="Algerian" panose="04020705040A02060702" pitchFamily="82" charset="0"/>
              </a:rPr>
              <a:t>X 1</a:t>
            </a:r>
            <a:endParaRPr lang="en-IN" sz="1400" dirty="0">
              <a:latin typeface="Algerian" panose="04020705040A02060702" pitchFamily="82" charset="0"/>
            </a:endParaRPr>
          </a:p>
          <a:p>
            <a:pPr marL="68580" indent="0">
              <a:buNone/>
            </a:pPr>
            <a:r>
              <a:rPr lang="en-IN" sz="1400" dirty="0">
                <a:latin typeface="Algerian" panose="04020705040A02060702" pitchFamily="82" charset="0"/>
              </a:rPr>
              <a:t>7) Resistors:</a:t>
            </a:r>
          </a:p>
          <a:p>
            <a:pPr marL="68580" indent="0">
              <a:buNone/>
            </a:pPr>
            <a:r>
              <a:rPr lang="en-IN" sz="1400" dirty="0">
                <a:latin typeface="Algerian" panose="04020705040A02060702" pitchFamily="82" charset="0"/>
              </a:rPr>
              <a:t>	1k     ohm	</a:t>
            </a:r>
            <a:r>
              <a:rPr lang="en-IN" sz="1400" dirty="0" smtClean="0">
                <a:latin typeface="Algerian" panose="04020705040A02060702" pitchFamily="82" charset="0"/>
              </a:rPr>
              <a:t>                                                                               -     X </a:t>
            </a:r>
            <a:r>
              <a:rPr lang="en-IN" sz="1400" dirty="0">
                <a:latin typeface="Algerian" panose="04020705040A02060702" pitchFamily="82" charset="0"/>
              </a:rPr>
              <a:t>1</a:t>
            </a:r>
          </a:p>
          <a:p>
            <a:pPr marL="68580" indent="0">
              <a:buNone/>
            </a:pPr>
            <a:r>
              <a:rPr lang="en-IN" sz="1400" dirty="0">
                <a:latin typeface="Algerian" panose="04020705040A02060702" pitchFamily="82" charset="0"/>
              </a:rPr>
              <a:t>	330   ohm	</a:t>
            </a:r>
            <a:r>
              <a:rPr lang="en-IN" sz="1400" dirty="0" smtClean="0">
                <a:latin typeface="Algerian" panose="04020705040A02060702" pitchFamily="82" charset="0"/>
              </a:rPr>
              <a:t>                                                                               -     X </a:t>
            </a:r>
            <a:r>
              <a:rPr lang="en-IN" sz="1400" dirty="0">
                <a:latin typeface="Algerian" panose="04020705040A02060702" pitchFamily="82" charset="0"/>
              </a:rPr>
              <a:t>9</a:t>
            </a:r>
          </a:p>
          <a:p>
            <a:pPr marL="68580" indent="0">
              <a:buNone/>
            </a:pPr>
            <a:r>
              <a:rPr lang="en-IN" sz="1400" dirty="0">
                <a:latin typeface="Algerian" panose="04020705040A02060702" pitchFamily="82" charset="0"/>
              </a:rPr>
              <a:t>	100k ohm	</a:t>
            </a:r>
            <a:r>
              <a:rPr lang="en-IN" sz="1400" dirty="0" smtClean="0">
                <a:latin typeface="Algerian" panose="04020705040A02060702" pitchFamily="82" charset="0"/>
              </a:rPr>
              <a:t>                                                                               -     X </a:t>
            </a:r>
            <a:r>
              <a:rPr lang="en-IN" sz="1400" dirty="0">
                <a:latin typeface="Algerian" panose="04020705040A02060702" pitchFamily="82" charset="0"/>
              </a:rPr>
              <a:t>1</a:t>
            </a:r>
          </a:p>
          <a:p>
            <a:pPr marL="68580" indent="0">
              <a:buNone/>
            </a:pPr>
            <a:r>
              <a:rPr lang="en-IN" sz="1400" dirty="0">
                <a:latin typeface="Algerian" panose="04020705040A02060702" pitchFamily="82" charset="0"/>
              </a:rPr>
              <a:t>	47k   ohm	</a:t>
            </a:r>
            <a:r>
              <a:rPr lang="en-IN" sz="1400" dirty="0" smtClean="0">
                <a:latin typeface="Algerian" panose="04020705040A02060702" pitchFamily="82" charset="0"/>
              </a:rPr>
              <a:t>                                                                               -     X </a:t>
            </a:r>
            <a:r>
              <a:rPr lang="en-IN" sz="1400" dirty="0">
                <a:latin typeface="Algerian" panose="04020705040A02060702" pitchFamily="82" charset="0"/>
              </a:rPr>
              <a:t>1</a:t>
            </a:r>
          </a:p>
          <a:p>
            <a:pPr marL="68580" indent="0">
              <a:buNone/>
            </a:pPr>
            <a:r>
              <a:rPr lang="en-IN" sz="1400" dirty="0">
                <a:latin typeface="Algerian" panose="04020705040A02060702" pitchFamily="82" charset="0"/>
              </a:rPr>
              <a:t>8) Capacitors:</a:t>
            </a:r>
          </a:p>
          <a:p>
            <a:pPr marL="68580" indent="0">
              <a:buNone/>
            </a:pPr>
            <a:r>
              <a:rPr lang="en-IN" sz="1400" dirty="0">
                <a:latin typeface="Algerian" panose="04020705040A02060702" pitchFamily="82" charset="0"/>
              </a:rPr>
              <a:t>	10 µF		</a:t>
            </a:r>
            <a:r>
              <a:rPr lang="en-IN" sz="1400" dirty="0" smtClean="0">
                <a:latin typeface="Algerian" panose="04020705040A02060702" pitchFamily="82" charset="0"/>
              </a:rPr>
              <a:t>                                                           -     X </a:t>
            </a:r>
            <a:r>
              <a:rPr lang="en-IN" sz="1400" dirty="0">
                <a:latin typeface="Algerian" panose="04020705040A02060702" pitchFamily="82" charset="0"/>
              </a:rPr>
              <a:t>2</a:t>
            </a:r>
          </a:p>
          <a:p>
            <a:pPr marL="68580" indent="0">
              <a:buNone/>
            </a:pPr>
            <a:r>
              <a:rPr lang="en-IN" sz="1400" dirty="0">
                <a:latin typeface="Algerian" panose="04020705040A02060702" pitchFamily="82" charset="0"/>
              </a:rPr>
              <a:t>	0.01 µF	</a:t>
            </a:r>
            <a:r>
              <a:rPr lang="en-IN" sz="1400" dirty="0" smtClean="0">
                <a:latin typeface="Algerian" panose="04020705040A02060702" pitchFamily="82" charset="0"/>
              </a:rPr>
              <a:t>	</a:t>
            </a:r>
            <a:r>
              <a:rPr lang="en-IN" sz="1400" dirty="0" smtClean="0">
                <a:latin typeface="Algerian" panose="04020705040A02060702" pitchFamily="82" charset="0"/>
              </a:rPr>
              <a:t>                                                           -</a:t>
            </a:r>
            <a:r>
              <a:rPr lang="en-IN" sz="1400" dirty="0" smtClean="0">
                <a:latin typeface="Algerian" panose="04020705040A02060702" pitchFamily="82" charset="0"/>
              </a:rPr>
              <a:t>     </a:t>
            </a:r>
            <a:r>
              <a:rPr lang="en-IN" sz="1400" dirty="0" smtClean="0">
                <a:latin typeface="Algerian" panose="04020705040A02060702" pitchFamily="82" charset="0"/>
              </a:rPr>
              <a:t>X </a:t>
            </a:r>
            <a:r>
              <a:rPr lang="en-IN" sz="1400" dirty="0">
                <a:latin typeface="Algerian" panose="04020705040A02060702" pitchFamily="82" charset="0"/>
              </a:rPr>
              <a:t>1</a:t>
            </a:r>
          </a:p>
          <a:p>
            <a:pPr marL="68580" indent="0">
              <a:buNone/>
            </a:pPr>
            <a:r>
              <a:rPr lang="en-IN" sz="1400" dirty="0">
                <a:latin typeface="Algerian" panose="04020705040A02060702" pitchFamily="82" charset="0"/>
              </a:rPr>
              <a:t>9) Light Emitting Diodes (LED) 	</a:t>
            </a:r>
            <a:r>
              <a:rPr lang="en-IN" sz="1400" dirty="0" smtClean="0">
                <a:latin typeface="Algerian" panose="04020705040A02060702" pitchFamily="82" charset="0"/>
              </a:rPr>
              <a:t>                                       -    X </a:t>
            </a:r>
            <a:r>
              <a:rPr lang="en-IN" sz="1400" dirty="0">
                <a:latin typeface="Algerian" panose="04020705040A02060702" pitchFamily="82" charset="0"/>
              </a:rPr>
              <a:t>2 </a:t>
            </a:r>
          </a:p>
          <a:p>
            <a:pPr marL="68580" indent="0">
              <a:buNone/>
            </a:pPr>
            <a:r>
              <a:rPr lang="en-IN" sz="1400" dirty="0">
                <a:latin typeface="Algerian" panose="04020705040A02060702" pitchFamily="82" charset="0"/>
              </a:rPr>
              <a:t>10) 6V Battery for power </a:t>
            </a:r>
            <a:r>
              <a:rPr lang="en-IN" sz="1400" dirty="0">
                <a:latin typeface="Algerian" panose="04020705040A02060702" pitchFamily="82" charset="0"/>
              </a:rPr>
              <a:t>supply </a:t>
            </a:r>
            <a:r>
              <a:rPr lang="en-IN" sz="1400" dirty="0" smtClean="0">
                <a:latin typeface="Algerian" panose="04020705040A02060702" pitchFamily="82" charset="0"/>
              </a:rPr>
              <a:t>                                                  -     </a:t>
            </a:r>
            <a:r>
              <a:rPr lang="en-IN" sz="1400" dirty="0">
                <a:latin typeface="Algerian" panose="04020705040A02060702" pitchFamily="82" charset="0"/>
              </a:rPr>
              <a:t>X 1</a:t>
            </a:r>
            <a:endParaRPr lang="en-IN" sz="1400" dirty="0">
              <a:latin typeface="Algerian" panose="04020705040A02060702" pitchFamily="82" charset="0"/>
            </a:endParaRPr>
          </a:p>
          <a:p>
            <a:pPr marL="68580" indent="0">
              <a:buNone/>
            </a:pPr>
            <a:r>
              <a:rPr lang="en-IN" sz="1400" dirty="0">
                <a:latin typeface="Algerian" panose="04020705040A02060702" pitchFamily="82" charset="0"/>
              </a:rPr>
              <a:t>11) Connecting </a:t>
            </a:r>
            <a:r>
              <a:rPr lang="en-IN" sz="1400" dirty="0">
                <a:latin typeface="Algerian" panose="04020705040A02060702" pitchFamily="82" charset="0"/>
              </a:rPr>
              <a:t>Wires </a:t>
            </a:r>
            <a:r>
              <a:rPr lang="en-IN" sz="1400" dirty="0" smtClean="0">
                <a:latin typeface="Algerian" panose="04020705040A02060702" pitchFamily="82" charset="0"/>
              </a:rPr>
              <a:t>                                                                           -     </a:t>
            </a:r>
            <a:r>
              <a:rPr lang="en-IN" sz="1400" dirty="0">
                <a:latin typeface="Algerian" panose="04020705040A02060702" pitchFamily="82" charset="0"/>
              </a:rPr>
              <a:t>X 1</a:t>
            </a:r>
            <a:endParaRPr lang="en-IN" sz="1400" dirty="0">
              <a:latin typeface="Algerian" panose="04020705040A02060702" pitchFamily="82" charset="0"/>
            </a:endParaRPr>
          </a:p>
          <a:p>
            <a:pPr marL="68580" indent="0">
              <a:buNone/>
            </a:pPr>
            <a:r>
              <a:rPr lang="en-IN" sz="1400" dirty="0">
                <a:latin typeface="Algerian" panose="04020705040A02060702" pitchFamily="82" charset="0"/>
              </a:rPr>
              <a:t>12) Bread boards 	</a:t>
            </a:r>
            <a:r>
              <a:rPr lang="en-IN" sz="1400" dirty="0" smtClean="0">
                <a:latin typeface="Algerian" panose="04020705040A02060702" pitchFamily="82" charset="0"/>
              </a:rPr>
              <a:t>                                                                                -     X </a:t>
            </a:r>
            <a:r>
              <a:rPr lang="en-IN" sz="1400" dirty="0">
                <a:latin typeface="Algerian" panose="04020705040A02060702" pitchFamily="82" charset="0"/>
              </a:rPr>
              <a:t>2</a:t>
            </a:r>
          </a:p>
          <a:p>
            <a:pPr marL="68580" indent="0">
              <a:buNone/>
            </a:pPr>
            <a:endParaRPr lang="en-IN" sz="1400" dirty="0">
              <a:latin typeface="Algerian" panose="04020705040A02060702" pitchFamily="82" charset="0"/>
            </a:endParaRPr>
          </a:p>
        </p:txBody>
      </p:sp>
    </p:spTree>
    <p:extLst>
      <p:ext uri="{BB962C8B-B14F-4D97-AF65-F5344CB8AC3E}">
        <p14:creationId xmlns:p14="http://schemas.microsoft.com/office/powerpoint/2010/main" val="3037623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024744" cy="990600"/>
          </a:xfrm>
        </p:spPr>
        <p:txBody>
          <a:bodyPr/>
          <a:lstStyle/>
          <a:p>
            <a:pPr algn="ctr"/>
            <a:r>
              <a:rPr lang="en-US" dirty="0" smtClean="0">
                <a:latin typeface="Monotype Corsiva" panose="03010101010201010101" pitchFamily="66" charset="0"/>
              </a:rPr>
              <a:t>Working Principle</a:t>
            </a:r>
            <a:endParaRPr lang="en-US" dirty="0">
              <a:latin typeface="Monotype Corsiva" panose="03010101010201010101" pitchFamily="66" charset="0"/>
            </a:endParaRPr>
          </a:p>
        </p:txBody>
      </p:sp>
      <p:sp>
        <p:nvSpPr>
          <p:cNvPr id="3" name="Content Placeholder 2"/>
          <p:cNvSpPr>
            <a:spLocks noGrp="1"/>
          </p:cNvSpPr>
          <p:nvPr>
            <p:ph idx="1"/>
          </p:nvPr>
        </p:nvSpPr>
        <p:spPr>
          <a:xfrm>
            <a:off x="1043492" y="1828800"/>
            <a:ext cx="7109908" cy="4191000"/>
          </a:xfrm>
        </p:spPr>
        <p:txBody>
          <a:bodyPr>
            <a:normAutofit/>
          </a:bodyPr>
          <a:lstStyle/>
          <a:p>
            <a:pPr>
              <a:buNone/>
            </a:pPr>
            <a:r>
              <a:rPr lang="en-IN" sz="3200" dirty="0" smtClean="0">
                <a:solidFill>
                  <a:schemeClr val="tx1"/>
                </a:solidFill>
                <a:latin typeface="French Script MT" panose="03020402040607040605" pitchFamily="66" charset="0"/>
              </a:rPr>
              <a:t>Digital Object </a:t>
            </a:r>
            <a:r>
              <a:rPr lang="en-IN" sz="3200" dirty="0">
                <a:solidFill>
                  <a:schemeClr val="tx1"/>
                </a:solidFill>
                <a:latin typeface="French Script MT" panose="03020402040607040605" pitchFamily="66" charset="0"/>
              </a:rPr>
              <a:t>C</a:t>
            </a:r>
            <a:r>
              <a:rPr lang="en-IN" sz="3200" dirty="0" smtClean="0">
                <a:solidFill>
                  <a:schemeClr val="tx1"/>
                </a:solidFill>
                <a:latin typeface="French Script MT" panose="03020402040607040605" pitchFamily="66" charset="0"/>
              </a:rPr>
              <a:t>ounter </a:t>
            </a:r>
            <a:r>
              <a:rPr lang="en-IN" sz="3200" dirty="0">
                <a:solidFill>
                  <a:schemeClr val="tx1"/>
                </a:solidFill>
                <a:latin typeface="French Script MT" panose="03020402040607040605" pitchFamily="66" charset="0"/>
              </a:rPr>
              <a:t>mainly has four units:</a:t>
            </a:r>
          </a:p>
          <a:p>
            <a:pPr>
              <a:buNone/>
            </a:pPr>
            <a:r>
              <a:rPr lang="en-IN" sz="3200" dirty="0">
                <a:solidFill>
                  <a:schemeClr val="tx1"/>
                </a:solidFill>
                <a:latin typeface="French Script MT" panose="03020402040607040605" pitchFamily="66" charset="0"/>
              </a:rPr>
              <a:t>1.Primary sensing unit  (L.D.R)</a:t>
            </a:r>
          </a:p>
          <a:p>
            <a:pPr>
              <a:buNone/>
            </a:pPr>
            <a:r>
              <a:rPr lang="en-IN" sz="3200" dirty="0" smtClean="0">
                <a:solidFill>
                  <a:schemeClr val="tx1"/>
                </a:solidFill>
                <a:latin typeface="French Script MT" panose="03020402040607040605" pitchFamily="66" charset="0"/>
              </a:rPr>
              <a:t>2.IC </a:t>
            </a:r>
            <a:r>
              <a:rPr lang="en-IN" sz="3200" dirty="0">
                <a:solidFill>
                  <a:schemeClr val="tx1"/>
                </a:solidFill>
                <a:latin typeface="French Script MT" panose="03020402040607040605" pitchFamily="66" charset="0"/>
              </a:rPr>
              <a:t>555 one in monostable mode and another one in astable mode</a:t>
            </a:r>
            <a:r>
              <a:rPr lang="en-IN" sz="3200" dirty="0" smtClean="0">
                <a:solidFill>
                  <a:schemeClr val="tx1"/>
                </a:solidFill>
                <a:latin typeface="French Script MT" panose="03020402040607040605" pitchFamily="66" charset="0"/>
              </a:rPr>
              <a:t>.</a:t>
            </a:r>
          </a:p>
          <a:p>
            <a:pPr>
              <a:buNone/>
            </a:pPr>
            <a:r>
              <a:rPr lang="en-IN" sz="3200" dirty="0" smtClean="0">
                <a:solidFill>
                  <a:schemeClr val="tx1"/>
                </a:solidFill>
                <a:latin typeface="French Script MT" panose="03020402040607040605" pitchFamily="66" charset="0"/>
              </a:rPr>
              <a:t>3.Counting </a:t>
            </a:r>
            <a:r>
              <a:rPr lang="en-IN" sz="3200" dirty="0">
                <a:solidFill>
                  <a:schemeClr val="tx1"/>
                </a:solidFill>
                <a:latin typeface="French Script MT" panose="03020402040607040605" pitchFamily="66" charset="0"/>
              </a:rPr>
              <a:t>unit  (Decade counter IC 7490)</a:t>
            </a:r>
          </a:p>
          <a:p>
            <a:pPr>
              <a:buNone/>
            </a:pPr>
            <a:r>
              <a:rPr lang="en-IN" sz="3200" dirty="0">
                <a:solidFill>
                  <a:schemeClr val="tx1"/>
                </a:solidFill>
                <a:latin typeface="French Script MT" panose="03020402040607040605" pitchFamily="66" charset="0"/>
              </a:rPr>
              <a:t>4</a:t>
            </a:r>
            <a:r>
              <a:rPr lang="en-IN" sz="3200" dirty="0" smtClean="0">
                <a:solidFill>
                  <a:schemeClr val="tx1"/>
                </a:solidFill>
                <a:latin typeface="French Script MT" panose="03020402040607040605" pitchFamily="66" charset="0"/>
              </a:rPr>
              <a:t>.Binary </a:t>
            </a:r>
            <a:r>
              <a:rPr lang="en-IN" sz="3200" dirty="0">
                <a:solidFill>
                  <a:schemeClr val="tx1"/>
                </a:solidFill>
                <a:latin typeface="French Script MT" panose="03020402040607040605" pitchFamily="66" charset="0"/>
              </a:rPr>
              <a:t>to 7-segment display conversion unit  (IC 7447)</a:t>
            </a:r>
          </a:p>
          <a:p>
            <a:pPr>
              <a:buNone/>
            </a:pPr>
            <a:r>
              <a:rPr lang="en-IN" sz="3200" dirty="0">
                <a:solidFill>
                  <a:schemeClr val="tx1"/>
                </a:solidFill>
                <a:latin typeface="French Script MT" panose="03020402040607040605" pitchFamily="66" charset="0"/>
              </a:rPr>
              <a:t>5</a:t>
            </a:r>
            <a:r>
              <a:rPr lang="en-IN" sz="3200" dirty="0" smtClean="0">
                <a:solidFill>
                  <a:schemeClr val="tx1"/>
                </a:solidFill>
                <a:latin typeface="French Script MT" panose="03020402040607040605" pitchFamily="66" charset="0"/>
              </a:rPr>
              <a:t>.Display </a:t>
            </a:r>
            <a:r>
              <a:rPr lang="en-IN" sz="3200" dirty="0">
                <a:solidFill>
                  <a:schemeClr val="tx1"/>
                </a:solidFill>
                <a:latin typeface="French Script MT" panose="03020402040607040605" pitchFamily="66" charset="0"/>
              </a:rPr>
              <a:t>unit( common anode </a:t>
            </a:r>
            <a:r>
              <a:rPr lang="en-IN" sz="3200" dirty="0" smtClean="0">
                <a:solidFill>
                  <a:schemeClr val="tx1"/>
                </a:solidFill>
                <a:latin typeface="French Script MT" panose="03020402040607040605" pitchFamily="66" charset="0"/>
              </a:rPr>
              <a:t>seven segment display</a:t>
            </a:r>
            <a:r>
              <a:rPr lang="en-IN" sz="3200" dirty="0">
                <a:solidFill>
                  <a:schemeClr val="tx1"/>
                </a:solidFill>
                <a:latin typeface="French Script MT" panose="03020402040607040605" pitchFamily="66" charset="0"/>
              </a:rPr>
              <a:t>) </a:t>
            </a:r>
          </a:p>
          <a:p>
            <a:endParaRPr lang="en-US" dirty="0">
              <a:solidFill>
                <a:schemeClr val="tx1"/>
              </a:solidFill>
            </a:endParaRPr>
          </a:p>
        </p:txBody>
      </p:sp>
    </p:spTree>
    <p:extLst>
      <p:ext uri="{BB962C8B-B14F-4D97-AF65-F5344CB8AC3E}">
        <p14:creationId xmlns:p14="http://schemas.microsoft.com/office/powerpoint/2010/main" val="1802755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001000" cy="5562600"/>
          </a:xfrm>
        </p:spPr>
        <p:txBody>
          <a:bodyPr>
            <a:normAutofit/>
          </a:bodyPr>
          <a:lstStyle/>
          <a:p>
            <a:r>
              <a:rPr lang="en-IN" sz="3200" dirty="0" smtClean="0">
                <a:latin typeface="French Script MT" panose="03020402040607040605" pitchFamily="66" charset="0"/>
              </a:rPr>
              <a:t>IC 555 timer configured </a:t>
            </a:r>
            <a:r>
              <a:rPr lang="en-IN" sz="3200" dirty="0">
                <a:latin typeface="French Script MT" panose="03020402040607040605" pitchFamily="66" charset="0"/>
              </a:rPr>
              <a:t>in monostable mode is a simple automatic dark sensor circuit that gives output when light falling on LDR is blocked. </a:t>
            </a:r>
            <a:endParaRPr lang="en-IN" sz="3200" dirty="0" smtClean="0">
              <a:latin typeface="French Script MT" panose="03020402040607040605" pitchFamily="66" charset="0"/>
            </a:endParaRPr>
          </a:p>
          <a:p>
            <a:r>
              <a:rPr lang="en-IN" sz="3200" dirty="0" smtClean="0">
                <a:latin typeface="French Script MT" panose="03020402040607040605" pitchFamily="66" charset="0"/>
              </a:rPr>
              <a:t>Pin </a:t>
            </a:r>
            <a:r>
              <a:rPr lang="en-IN" sz="3200" dirty="0">
                <a:latin typeface="French Script MT" panose="03020402040607040605" pitchFamily="66" charset="0"/>
              </a:rPr>
              <a:t>3 of monostable circuit has been connected to pin 4 of astable timer. When monostable circuit generates output, astable mode timer starts giving pulses to the counter module.</a:t>
            </a:r>
          </a:p>
          <a:p>
            <a:r>
              <a:rPr lang="en-IN" sz="3200" dirty="0">
                <a:latin typeface="French Script MT" panose="03020402040607040605" pitchFamily="66" charset="0"/>
              </a:rPr>
              <a:t>Frequency for counter module is set up using R4, R3 and C2.</a:t>
            </a:r>
          </a:p>
          <a:p>
            <a:r>
              <a:rPr lang="en-IN" sz="3200" dirty="0">
                <a:latin typeface="French Script MT" panose="03020402040607040605" pitchFamily="66" charset="0"/>
              </a:rPr>
              <a:t>7490 acts as a decade counter and 7447 uses the output of 7490 to display numbers on seven segment display.</a:t>
            </a:r>
          </a:p>
          <a:p>
            <a:r>
              <a:rPr lang="en-IN" sz="3200" dirty="0">
                <a:latin typeface="French Script MT" panose="03020402040607040605" pitchFamily="66" charset="0"/>
              </a:rPr>
              <a:t>This circuit counts from 0 to 9.</a:t>
            </a:r>
          </a:p>
          <a:p>
            <a:endParaRPr lang="en-IN" sz="3200" dirty="0"/>
          </a:p>
        </p:txBody>
      </p:sp>
    </p:spTree>
    <p:extLst>
      <p:ext uri="{BB962C8B-B14F-4D97-AF65-F5344CB8AC3E}">
        <p14:creationId xmlns:p14="http://schemas.microsoft.com/office/powerpoint/2010/main" val="1127069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024744" cy="875264"/>
          </a:xfrm>
        </p:spPr>
        <p:txBody>
          <a:bodyPr/>
          <a:lstStyle/>
          <a:p>
            <a:r>
              <a:rPr lang="en-US" dirty="0" smtClean="0">
                <a:latin typeface="Monotype Corsiva" panose="03010101010201010101" pitchFamily="66" charset="0"/>
              </a:rPr>
              <a:t>LIGHT DEPENDANT RESISTOR</a:t>
            </a:r>
            <a:endParaRPr lang="en-IN" dirty="0">
              <a:latin typeface="Monotype Corsiva" panose="03010101010201010101" pitchFamily="66"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486" y="1941548"/>
            <a:ext cx="5696169" cy="393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4342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077200" cy="5257800"/>
          </a:xfrm>
        </p:spPr>
        <p:txBody>
          <a:bodyPr>
            <a:normAutofit/>
          </a:bodyPr>
          <a:lstStyle/>
          <a:p>
            <a:r>
              <a:rPr lang="en-IN" sz="3200" dirty="0">
                <a:latin typeface="French Script MT" panose="03020402040607040605" pitchFamily="66" charset="0"/>
              </a:rPr>
              <a:t>A </a:t>
            </a:r>
            <a:r>
              <a:rPr lang="en-IN" sz="3200" b="1" dirty="0">
                <a:latin typeface="French Script MT" panose="03020402040607040605" pitchFamily="66" charset="0"/>
              </a:rPr>
              <a:t>photoresistor</a:t>
            </a:r>
            <a:r>
              <a:rPr lang="en-IN" sz="3200" dirty="0">
                <a:latin typeface="French Script MT" panose="03020402040607040605" pitchFamily="66" charset="0"/>
              </a:rPr>
              <a:t> or </a:t>
            </a:r>
            <a:r>
              <a:rPr lang="en-IN" sz="3200" b="1" dirty="0">
                <a:latin typeface="French Script MT" panose="03020402040607040605" pitchFamily="66" charset="0"/>
              </a:rPr>
              <a:t>light dependent resistor</a:t>
            </a:r>
            <a:r>
              <a:rPr lang="en-IN" sz="3200" dirty="0">
                <a:latin typeface="French Script MT" panose="03020402040607040605" pitchFamily="66" charset="0"/>
              </a:rPr>
              <a:t> (</a:t>
            </a:r>
            <a:r>
              <a:rPr lang="en-IN" sz="3200" b="1" dirty="0">
                <a:latin typeface="French Script MT" panose="03020402040607040605" pitchFamily="66" charset="0"/>
              </a:rPr>
              <a:t>LDR</a:t>
            </a:r>
            <a:r>
              <a:rPr lang="en-IN" sz="3200" dirty="0">
                <a:latin typeface="French Script MT" panose="03020402040607040605" pitchFamily="66" charset="0"/>
              </a:rPr>
              <a:t>) </a:t>
            </a:r>
            <a:r>
              <a:rPr lang="en-IN" sz="3200" dirty="0" smtClean="0">
                <a:latin typeface="French Script MT" panose="03020402040607040605" pitchFamily="66" charset="0"/>
              </a:rPr>
              <a:t>is a resistor whose resistance decreases </a:t>
            </a:r>
            <a:r>
              <a:rPr lang="en-IN" sz="3200" dirty="0">
                <a:latin typeface="French Script MT" panose="03020402040607040605" pitchFamily="66" charset="0"/>
              </a:rPr>
              <a:t>with increasing incident light </a:t>
            </a:r>
            <a:r>
              <a:rPr lang="en-IN" sz="3200" dirty="0" smtClean="0">
                <a:latin typeface="French Script MT" panose="03020402040607040605" pitchFamily="66" charset="0"/>
              </a:rPr>
              <a:t>intensity i.e. </a:t>
            </a:r>
            <a:r>
              <a:rPr lang="en-IN" sz="3200" dirty="0">
                <a:latin typeface="French Script MT" panose="03020402040607040605" pitchFamily="66" charset="0"/>
              </a:rPr>
              <a:t>it exhibits </a:t>
            </a:r>
            <a:r>
              <a:rPr lang="en-IN" sz="3200" i="1" dirty="0">
                <a:latin typeface="French Script MT" panose="03020402040607040605" pitchFamily="66" charset="0"/>
              </a:rPr>
              <a:t>photoconductivity</a:t>
            </a:r>
            <a:r>
              <a:rPr lang="en-IN" sz="3200" dirty="0" smtClean="0">
                <a:latin typeface="French Script MT" panose="03020402040607040605" pitchFamily="66" charset="0"/>
              </a:rPr>
              <a:t>.</a:t>
            </a:r>
          </a:p>
          <a:p>
            <a:r>
              <a:rPr lang="en-IN" sz="3200" dirty="0">
                <a:latin typeface="French Script MT" panose="03020402040607040605" pitchFamily="66" charset="0"/>
              </a:rPr>
              <a:t>A photoresistor is made of a high resistance semiconductor. </a:t>
            </a:r>
            <a:endParaRPr lang="en-IN" sz="3200" dirty="0" smtClean="0">
              <a:latin typeface="French Script MT" panose="03020402040607040605" pitchFamily="66" charset="0"/>
            </a:endParaRPr>
          </a:p>
          <a:p>
            <a:r>
              <a:rPr lang="en-IN" sz="3200" dirty="0" smtClean="0">
                <a:latin typeface="French Script MT" panose="03020402040607040605" pitchFamily="66" charset="0"/>
              </a:rPr>
              <a:t>If </a:t>
            </a:r>
            <a:r>
              <a:rPr lang="en-IN" sz="3200" dirty="0">
                <a:latin typeface="French Script MT" panose="03020402040607040605" pitchFamily="66" charset="0"/>
              </a:rPr>
              <a:t>light falling on the device is </a:t>
            </a:r>
            <a:r>
              <a:rPr lang="en-IN" sz="3200" dirty="0" smtClean="0">
                <a:latin typeface="French Script MT" panose="03020402040607040605" pitchFamily="66" charset="0"/>
              </a:rPr>
              <a:t>of high order, then enough</a:t>
            </a:r>
            <a:r>
              <a:rPr lang="en-IN" sz="3200" dirty="0">
                <a:latin typeface="French Script MT" panose="03020402040607040605" pitchFamily="66" charset="0"/>
              </a:rPr>
              <a:t> </a:t>
            </a:r>
            <a:r>
              <a:rPr lang="en-IN" sz="3200" dirty="0" smtClean="0">
                <a:latin typeface="French Script MT" panose="03020402040607040605" pitchFamily="66" charset="0"/>
              </a:rPr>
              <a:t>frequency</a:t>
            </a:r>
            <a:r>
              <a:rPr lang="en-IN" sz="3200" dirty="0">
                <a:latin typeface="French Script MT" panose="03020402040607040605" pitchFamily="66" charset="0"/>
              </a:rPr>
              <a:t> </a:t>
            </a:r>
            <a:r>
              <a:rPr lang="en-IN" sz="3200" dirty="0" smtClean="0">
                <a:latin typeface="French Script MT" panose="03020402040607040605" pitchFamily="66" charset="0"/>
              </a:rPr>
              <a:t>photons</a:t>
            </a:r>
            <a:r>
              <a:rPr lang="en-IN" sz="3200" dirty="0">
                <a:latin typeface="French Script MT" panose="03020402040607040605" pitchFamily="66" charset="0"/>
              </a:rPr>
              <a:t> absorbed by the semiconductor </a:t>
            </a:r>
            <a:r>
              <a:rPr lang="en-IN" sz="3200" dirty="0" smtClean="0">
                <a:latin typeface="French Script MT" panose="03020402040607040605" pitchFamily="66" charset="0"/>
              </a:rPr>
              <a:t>device which give bound</a:t>
            </a:r>
            <a:r>
              <a:rPr lang="en-IN" sz="3200" dirty="0">
                <a:latin typeface="French Script MT" panose="03020402040607040605" pitchFamily="66" charset="0"/>
              </a:rPr>
              <a:t> electrons enough energy to jump into the conduction band. The resulting free electron </a:t>
            </a:r>
            <a:r>
              <a:rPr lang="en-IN" sz="3200" dirty="0" smtClean="0">
                <a:latin typeface="French Script MT" panose="03020402040607040605" pitchFamily="66" charset="0"/>
              </a:rPr>
              <a:t>and </a:t>
            </a:r>
            <a:r>
              <a:rPr lang="en-IN" sz="3200" dirty="0">
                <a:latin typeface="French Script MT" panose="03020402040607040605" pitchFamily="66" charset="0"/>
              </a:rPr>
              <a:t>its hole </a:t>
            </a:r>
            <a:r>
              <a:rPr lang="en-IN" sz="3200" dirty="0" smtClean="0">
                <a:latin typeface="French Script MT" panose="03020402040607040605" pitchFamily="66" charset="0"/>
              </a:rPr>
              <a:t>partner conduct </a:t>
            </a:r>
            <a:r>
              <a:rPr lang="en-IN" sz="3200" dirty="0">
                <a:latin typeface="French Script MT" panose="03020402040607040605" pitchFamily="66" charset="0"/>
              </a:rPr>
              <a:t>electricity, thereby lowering resistance.</a:t>
            </a:r>
          </a:p>
        </p:txBody>
      </p:sp>
    </p:spTree>
    <p:extLst>
      <p:ext uri="{BB962C8B-B14F-4D97-AF65-F5344CB8AC3E}">
        <p14:creationId xmlns:p14="http://schemas.microsoft.com/office/powerpoint/2010/main" val="38113617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1028</TotalTime>
  <Words>656</Words>
  <Application>Microsoft Office PowerPoint</Application>
  <PresentationFormat>On-screen Show (4:3)</PresentationFormat>
  <Paragraphs>114</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Algerian</vt:lpstr>
      <vt:lpstr>Century Gothic</vt:lpstr>
      <vt:lpstr>Century Schoolbook</vt:lpstr>
      <vt:lpstr>French Script MT</vt:lpstr>
      <vt:lpstr>Monotype Corsiva</vt:lpstr>
      <vt:lpstr>Wingdings 2</vt:lpstr>
      <vt:lpstr>Austin</vt:lpstr>
      <vt:lpstr>EEE103 </vt:lpstr>
      <vt:lpstr>Digital object counter</vt:lpstr>
      <vt:lpstr>Introduction</vt:lpstr>
      <vt:lpstr>Digital Object counter</vt:lpstr>
      <vt:lpstr>Components used in project </vt:lpstr>
      <vt:lpstr>Working Principle</vt:lpstr>
      <vt:lpstr>PowerPoint Presentation</vt:lpstr>
      <vt:lpstr>LIGHT DEPENDANT RESISTOR</vt:lpstr>
      <vt:lpstr>PowerPoint Presentation</vt:lpstr>
      <vt:lpstr>PowerPoint Presentation</vt:lpstr>
      <vt:lpstr>PowerPoint Presentation</vt:lpstr>
      <vt:lpstr>PowerPoint Presentation</vt:lpstr>
      <vt:lpstr>   IC 7490 Decade Counter</vt:lpstr>
      <vt:lpstr>PowerPoint Presentation</vt:lpstr>
      <vt:lpstr>  IC 7447</vt:lpstr>
      <vt:lpstr>PowerPoint Presentation</vt:lpstr>
      <vt:lpstr>PowerPoint Presentation</vt:lpstr>
      <vt:lpstr>          IC 555</vt:lpstr>
      <vt:lpstr>PowerPoint Presentation</vt:lpstr>
      <vt:lpstr>PowerPoint Presentation</vt:lpstr>
      <vt:lpstr>        IC 555 IN            MONOSTABLE MODE</vt:lpstr>
      <vt:lpstr>PowerPoint Presentation</vt:lpstr>
      <vt:lpstr>        IC 555 IN                  ASTABLE MODE</vt:lpstr>
      <vt:lpstr>PowerPoint Presentation</vt:lpstr>
      <vt:lpstr>   SEVEN SEGMENT DISPLAY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EEE108 project review</dc:title>
  <dc:creator>Vijay</dc:creator>
  <cp:lastModifiedBy>Shashank Devisetty</cp:lastModifiedBy>
  <cp:revision>77</cp:revision>
  <dcterms:created xsi:type="dcterms:W3CDTF">2013-02-06T13:57:43Z</dcterms:created>
  <dcterms:modified xsi:type="dcterms:W3CDTF">2014-10-28T07:45:44Z</dcterms:modified>
</cp:coreProperties>
</file>