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4"/>
  </p:notesMasterIdLst>
  <p:sldIdLst>
    <p:sldId id="264" r:id="rId2"/>
    <p:sldId id="259" r:id="rId3"/>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736" y="149"/>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482356" y="636935"/>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Deep Learning for Image Fusion</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Koshy George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3" y="32124648"/>
            <a:ext cx="20317395" cy="3069588"/>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Extended Applications: </a:t>
            </a:r>
            <a:r>
              <a:rPr lang="en-US" sz="2400" dirty="0">
                <a:latin typeface="Times New Roman" panose="02020603050405020304" pitchFamily="18" charset="0"/>
                <a:cs typeface="Times New Roman" panose="02020603050405020304" pitchFamily="18" charset="0"/>
              </a:rPr>
              <a:t>The enhanced image fusion technique can be expanded to sectors like medical imaging, remote sensing, and military surveillance, where combining thermal and visual data is crucial for accurate decision-making.</a:t>
            </a:r>
          </a:p>
          <a:p>
            <a:pPr marL="342900" indent="-342900">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Model Optimization: </a:t>
            </a:r>
            <a:r>
              <a:rPr lang="en-US" sz="2400" dirty="0">
                <a:latin typeface="Times New Roman" panose="02020603050405020304" pitchFamily="18" charset="0"/>
                <a:cs typeface="Times New Roman" panose="02020603050405020304" pitchFamily="18" charset="0"/>
              </a:rPr>
              <a:t>Further research could explore optimizing the GANs and diffusion models for even faster real-time performance and energy efficiency, making the solution more suitable for deployment on edge devices beyond the NVIDIA Jetson Nano.</a:t>
            </a:r>
          </a:p>
          <a:p>
            <a:pPr marL="342900" indent="-342900">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Multi-Modal Fusion: </a:t>
            </a:r>
            <a:r>
              <a:rPr lang="en-US" sz="2400" dirty="0">
                <a:latin typeface="Times New Roman" panose="02020603050405020304" pitchFamily="18" charset="0"/>
                <a:cs typeface="Times New Roman" panose="02020603050405020304" pitchFamily="18" charset="0"/>
              </a:rPr>
              <a:t>The project could be expanded to fuse additional types of sensor data, such as LiDAR or hyperspectral images, to enhance the richness of the fused image, useful for autonomous vehicles and geospatial mapping.</a:t>
            </a:r>
          </a:p>
          <a:p>
            <a:pPr marL="342900" indent="-342900">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Human Perception Optimization</a:t>
            </a:r>
            <a:r>
              <a:rPr lang="en-US" sz="2400" dirty="0">
                <a:latin typeface="Times New Roman" panose="02020603050405020304" pitchFamily="18" charset="0"/>
                <a:cs typeface="Times New Roman" panose="02020603050405020304" pitchFamily="18" charset="0"/>
              </a:rPr>
              <a:t>: Future work could also focus on improving the alignment of fused images with human cognitive and visual preferences, further refining the model for enhanced visual comprehension in critical, real-time situations.</a:t>
            </a:r>
            <a:r>
              <a:rPr lang="en-IN" sz="2400" dirty="0">
                <a:latin typeface="Times New Roman" panose="02020603050405020304" pitchFamily="18" charset="0"/>
                <a:cs typeface="Times New Roman" panose="02020603050405020304" pitchFamily="18" charset="0"/>
              </a:rPr>
              <a:t>    </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07047" y="5808902"/>
            <a:ext cx="9967334" cy="10984417"/>
          </a:xfrm>
          <a:prstGeom prst="rect">
            <a:avLst/>
          </a:prstGeom>
          <a:noFill/>
        </p:spPr>
        <p:txBody>
          <a:bodyPr wrap="square" rtlCol="0">
            <a:spAutoFit/>
          </a:bodyPr>
          <a:lstStyle/>
          <a:p>
            <a:pPr algn="just">
              <a:lnSpc>
                <a:spcPct val="107000"/>
              </a:lnSpc>
              <a:spcAft>
                <a:spcPts val="800"/>
              </a:spcAft>
            </a:pP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Image fusion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combines information from multiple images into one fused image which is more informative than any single source image. In applications such as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surveillance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fusing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infrared (IR)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visible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images, aids human vision perception in decision making. IR images capture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thermal information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invaluable in low-light or night-time conditions, while visible images provide rich detail and colour information. IR images are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illumination-independent</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offering robust information regardless of lighting conditions. Traditional methods, like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wavelet transforms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principal component analysis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often fail to fully leverage the complementary nature of IR and visible images, resulting in suboptimal results.</a:t>
            </a:r>
          </a:p>
          <a:p>
            <a:pPr algn="just">
              <a:lnSpc>
                <a:spcPct val="107000"/>
              </a:lnSpc>
              <a:spcAft>
                <a:spcPts val="800"/>
              </a:spcAft>
            </a:pP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Deep learning</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has revolutionized fields by enabling computers to learn and make decisions from large amounts of data. In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image processing</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deep learning methods form the state-of-the-art techniques in image classification, object detection, and more. This versatility and effectiveness make deep learning ideal for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image fusion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Its applications extend to medical imaging, remote sensing, and autonomous driving, handling complex image processing tasks. This makes deep learning particularly suitable for fusing IR and visible images.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explore advanced deep learning approaches to improve IR and visible image fusion. We are investigating techniques like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Generative Adversarial Networks (GANs)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diffusion models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GANs generate high-quality images by creating realistic details through adversarial training. Diffusion models refine images by gradually reducing noise, enhancing detail and coherence in the fused image.</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Our approach involves training these models on paired IR and visible images to learn the best feature combination. We aim to identify the most effective method for preserving features suitable for human vision perception, in the fused image.</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To implement this, we deploy the chosen model on the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NVIDIA Jetson Nano</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 compact embedded system with powerful processing capabilities. This ensures our solution is effective and efficient for real-time applications. Our project highlights the potential of deep learning in achieving high-quality image fusion, providing practical solutions for real-world applications.</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Shashank Kumar Aradhya, BU21EECE0100551</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CD12110C-4A25-B523-84B2-D73BB619C7CB}"/>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AA1316D0-1BAC-C1D6-8516-FD6AF484D92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8" name="TextBox 7">
            <a:extLst>
              <a:ext uri="{FF2B5EF4-FFF2-40B4-BE49-F238E27FC236}">
                <a16:creationId xmlns:a16="http://schemas.microsoft.com/office/drawing/2014/main" id="{17B4F71D-5D96-2771-4CA9-5475147B2D66}"/>
              </a:ext>
            </a:extLst>
          </p:cNvPr>
          <p:cNvSpPr txBox="1"/>
          <p:nvPr/>
        </p:nvSpPr>
        <p:spPr>
          <a:xfrm>
            <a:off x="842812" y="21778198"/>
            <a:ext cx="9624403" cy="1431161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Objective: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Enhance the fusion of Infrared (IR) and Visible images using deep learning to create a single, informative image for applications in surveillance, medical imaging, and autonomous systems.</a:t>
            </a:r>
          </a:p>
          <a:p>
            <a:r>
              <a:rPr lang="en-US" sz="2800" b="1" dirty="0">
                <a:latin typeface="Times New Roman" panose="02020603050405020304" pitchFamily="18" charset="0"/>
                <a:cs typeface="Times New Roman" panose="02020603050405020304" pitchFamily="18" charset="0"/>
              </a:rPr>
              <a:t>Key Challenges: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IR Images:</a:t>
            </a:r>
            <a:r>
              <a:rPr lang="en-US" sz="2800" dirty="0">
                <a:latin typeface="Times New Roman" panose="02020603050405020304" pitchFamily="18" charset="0"/>
                <a:cs typeface="Times New Roman" panose="02020603050405020304" pitchFamily="18" charset="0"/>
              </a:rPr>
              <a:t> Capture essential thermal data in low-light conditions.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Visible Images:</a:t>
            </a:r>
            <a:r>
              <a:rPr lang="en-US" sz="2800" dirty="0">
                <a:latin typeface="Times New Roman" panose="02020603050405020304" pitchFamily="18" charset="0"/>
                <a:cs typeface="Times New Roman" panose="02020603050405020304" pitchFamily="18" charset="0"/>
              </a:rPr>
              <a:t> Provide color and texture but are limited in poor lighting.</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Traditional Methods:</a:t>
            </a:r>
            <a:r>
              <a:rPr lang="en-US" sz="2800" dirty="0">
                <a:latin typeface="Times New Roman" panose="02020603050405020304" pitchFamily="18" charset="0"/>
                <a:cs typeface="Times New Roman" panose="02020603050405020304" pitchFamily="18" charset="0"/>
              </a:rPr>
              <a:t> Often blur details and don't fully leverage the complementary nature of IR and visible images.</a:t>
            </a:r>
          </a:p>
          <a:p>
            <a:r>
              <a:rPr lang="en-US" sz="2800" b="1" dirty="0">
                <a:latin typeface="Times New Roman" panose="02020603050405020304" pitchFamily="18" charset="0"/>
                <a:cs typeface="Times New Roman" panose="02020603050405020304" pitchFamily="18" charset="0"/>
              </a:rPr>
              <a:t>Deep Learning Approach:</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Generative Adversarial Networks (GANs):</a:t>
            </a:r>
            <a:r>
              <a:rPr lang="en-US" sz="2800" dirty="0">
                <a:latin typeface="Times New Roman" panose="02020603050405020304" pitchFamily="18" charset="0"/>
                <a:cs typeface="Times New Roman" panose="02020603050405020304" pitchFamily="18" charset="0"/>
              </a:rPr>
              <a:t> Generate high-quality fused images through adversarial training.</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Diffusion Models:</a:t>
            </a:r>
            <a:r>
              <a:rPr lang="en-US" sz="2800" dirty="0">
                <a:latin typeface="Times New Roman" panose="02020603050405020304" pitchFamily="18" charset="0"/>
                <a:cs typeface="Times New Roman" panose="02020603050405020304" pitchFamily="18" charset="0"/>
              </a:rPr>
              <a:t> Refine images by reducing noise while maintaining details.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Color Spaces:</a:t>
            </a:r>
            <a:r>
              <a:rPr lang="en-US" sz="2800" dirty="0">
                <a:latin typeface="Times New Roman" panose="02020603050405020304" pitchFamily="18" charset="0"/>
                <a:cs typeface="Times New Roman" panose="02020603050405020304" pitchFamily="18" charset="0"/>
              </a:rPr>
              <a:t> Explore RGB and </a:t>
            </a:r>
            <a:r>
              <a:rPr lang="en-US" sz="2800" dirty="0" err="1">
                <a:latin typeface="Times New Roman" panose="02020603050405020304" pitchFamily="18" charset="0"/>
                <a:cs typeface="Times New Roman" panose="02020603050405020304" pitchFamily="18" charset="0"/>
              </a:rPr>
              <a:t>YCbCr</a:t>
            </a:r>
            <a:r>
              <a:rPr lang="en-US" sz="2800" dirty="0">
                <a:latin typeface="Times New Roman" panose="02020603050405020304" pitchFamily="18" charset="0"/>
                <a:cs typeface="Times New Roman" panose="02020603050405020304" pitchFamily="18" charset="0"/>
              </a:rPr>
              <a:t> conversions for optimal visual feature retention.</a:t>
            </a:r>
          </a:p>
          <a:p>
            <a:r>
              <a:rPr lang="en-US" sz="2800" b="1" dirty="0">
                <a:latin typeface="Times New Roman" panose="02020603050405020304" pitchFamily="18" charset="0"/>
                <a:cs typeface="Times New Roman" panose="02020603050405020304" pitchFamily="18" charset="0"/>
              </a:rPr>
              <a:t>Project Phases:</a:t>
            </a:r>
            <a:endParaRPr lang="en-US" sz="2800" dirty="0">
              <a:latin typeface="Times New Roman" panose="02020603050405020304" pitchFamily="18" charset="0"/>
              <a:cs typeface="Times New Roman" panose="02020603050405020304" pitchFamily="18" charset="0"/>
            </a:endParaRPr>
          </a:p>
          <a:p>
            <a:pPr>
              <a:buFont typeface="+mj-lt"/>
              <a:buAutoNum type="arabicPeriod"/>
            </a:pPr>
            <a:r>
              <a:rPr lang="en-US" sz="2800" b="1" dirty="0">
                <a:latin typeface="Times New Roman" panose="02020603050405020304" pitchFamily="18" charset="0"/>
                <a:cs typeface="Times New Roman" panose="02020603050405020304" pitchFamily="18" charset="0"/>
              </a:rPr>
              <a:t>Data Collection:</a:t>
            </a:r>
            <a:r>
              <a:rPr lang="en-US" sz="2800" dirty="0">
                <a:latin typeface="Times New Roman" panose="02020603050405020304" pitchFamily="18" charset="0"/>
                <a:cs typeface="Times New Roman" panose="02020603050405020304" pitchFamily="18" charset="0"/>
              </a:rPr>
              <a:t> Gather over 1000 pairs of IR and visible images (~50GB) for training/testing.</a:t>
            </a:r>
          </a:p>
          <a:p>
            <a:pPr>
              <a:buFont typeface="+mj-lt"/>
              <a:buAutoNum type="arabicPeriod"/>
            </a:pPr>
            <a:r>
              <a:rPr lang="en-US" sz="2800" b="1" dirty="0">
                <a:latin typeface="Times New Roman" panose="02020603050405020304" pitchFamily="18" charset="0"/>
                <a:cs typeface="Times New Roman" panose="02020603050405020304" pitchFamily="18" charset="0"/>
              </a:rPr>
              <a:t>Algorithm Development:</a:t>
            </a:r>
            <a:r>
              <a:rPr lang="en-US" sz="2800" dirty="0">
                <a:latin typeface="Times New Roman" panose="02020603050405020304" pitchFamily="18" charset="0"/>
                <a:cs typeface="Times New Roman" panose="02020603050405020304" pitchFamily="18" charset="0"/>
              </a:rPr>
              <a:t> Focus on GANs and diffusion models; analyze color spaces.</a:t>
            </a:r>
          </a:p>
          <a:p>
            <a:pPr>
              <a:buFont typeface="+mj-lt"/>
              <a:buAutoNum type="arabicPeriod"/>
            </a:pPr>
            <a:r>
              <a:rPr lang="en-US" sz="2800" b="1" dirty="0">
                <a:latin typeface="Times New Roman" panose="02020603050405020304" pitchFamily="18" charset="0"/>
                <a:cs typeface="Times New Roman" panose="02020603050405020304" pitchFamily="18" charset="0"/>
              </a:rPr>
              <a:t>Testing:</a:t>
            </a:r>
            <a:r>
              <a:rPr lang="en-US" sz="2800" dirty="0">
                <a:latin typeface="Times New Roman" panose="02020603050405020304" pitchFamily="18" charset="0"/>
                <a:cs typeface="Times New Roman" panose="02020603050405020304" pitchFamily="18" charset="0"/>
              </a:rPr>
              <a:t> Use 200-300 image pairs and metrics like PSNR and SSIM for performance evaluation.</a:t>
            </a:r>
          </a:p>
          <a:p>
            <a:pPr>
              <a:buFont typeface="+mj-lt"/>
              <a:buAutoNum type="arabicPeriod"/>
            </a:pPr>
            <a:r>
              <a:rPr lang="en-US" sz="2800" b="1" dirty="0">
                <a:latin typeface="Times New Roman" panose="02020603050405020304" pitchFamily="18" charset="0"/>
                <a:cs typeface="Times New Roman" panose="02020603050405020304" pitchFamily="18" charset="0"/>
              </a:rPr>
              <a:t>Implementation:</a:t>
            </a:r>
            <a:r>
              <a:rPr lang="en-US" sz="2800" dirty="0">
                <a:latin typeface="Times New Roman" panose="02020603050405020304" pitchFamily="18" charset="0"/>
                <a:cs typeface="Times New Roman" panose="02020603050405020304" pitchFamily="18" charset="0"/>
              </a:rPr>
              <a:t> Deploy on the NVIDIA Jetson Nano for real-time applications.</a:t>
            </a:r>
          </a:p>
          <a:p>
            <a:r>
              <a:rPr lang="en-US" sz="2800" b="1" dirty="0">
                <a:latin typeface="Times New Roman" panose="02020603050405020304" pitchFamily="18" charset="0"/>
                <a:cs typeface="Times New Roman" panose="02020603050405020304" pitchFamily="18" charset="0"/>
              </a:rPr>
              <a:t>Applications: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Surveillance:</a:t>
            </a:r>
            <a:r>
              <a:rPr lang="en-US" sz="2800" dirty="0">
                <a:latin typeface="Times New Roman" panose="02020603050405020304" pitchFamily="18" charset="0"/>
                <a:cs typeface="Times New Roman" panose="02020603050405020304" pitchFamily="18" charset="0"/>
              </a:rPr>
              <a:t> Enhanced imagery in low-light environments.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Medical Imaging:</a:t>
            </a:r>
            <a:r>
              <a:rPr lang="en-US" sz="2800" dirty="0">
                <a:latin typeface="Times New Roman" panose="02020603050405020304" pitchFamily="18" charset="0"/>
                <a:cs typeface="Times New Roman" panose="02020603050405020304" pitchFamily="18" charset="0"/>
              </a:rPr>
              <a:t> Improved diagnostics through image fusion.</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Autonomous Vehicles:</a:t>
            </a:r>
            <a:r>
              <a:rPr lang="en-US" sz="2800" dirty="0">
                <a:latin typeface="Times New Roman" panose="02020603050405020304" pitchFamily="18" charset="0"/>
                <a:cs typeface="Times New Roman" panose="02020603050405020304" pitchFamily="18" charset="0"/>
              </a:rPr>
              <a:t> Better scene perception in challenging conditions.</a:t>
            </a: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A8DC9BD-2399-748E-572C-553A5D519A7C}"/>
              </a:ext>
            </a:extLst>
          </p:cNvPr>
          <p:cNvPicPr>
            <a:picLocks noChangeAspect="1"/>
          </p:cNvPicPr>
          <p:nvPr/>
        </p:nvPicPr>
        <p:blipFill>
          <a:blip r:embed="rId7"/>
          <a:stretch>
            <a:fillRect/>
          </a:stretch>
        </p:blipFill>
        <p:spPr>
          <a:xfrm>
            <a:off x="11005125" y="5671505"/>
            <a:ext cx="9572545" cy="9223692"/>
          </a:xfrm>
          <a:prstGeom prst="rect">
            <a:avLst/>
          </a:prstGeom>
        </p:spPr>
      </p:pic>
      <p:sp>
        <p:nvSpPr>
          <p:cNvPr id="42" name="TextBox 41">
            <a:extLst>
              <a:ext uri="{FF2B5EF4-FFF2-40B4-BE49-F238E27FC236}">
                <a16:creationId xmlns:a16="http://schemas.microsoft.com/office/drawing/2014/main" id="{52070606-CCD6-C44E-B804-224FC1A289F1}"/>
              </a:ext>
            </a:extLst>
          </p:cNvPr>
          <p:cNvSpPr txBox="1"/>
          <p:nvPr/>
        </p:nvSpPr>
        <p:spPr>
          <a:xfrm>
            <a:off x="11316418" y="15208790"/>
            <a:ext cx="8763000" cy="8894743"/>
          </a:xfrm>
          <a:prstGeom prst="rect">
            <a:avLst/>
          </a:prstGeom>
          <a:noFill/>
        </p:spPr>
        <p:txBody>
          <a:bodyPr wrap="square" rtlCol="0">
            <a:spAutoFit/>
          </a:bodyPr>
          <a:lstStyle/>
          <a:p>
            <a:r>
              <a:rPr lang="en-US" sz="2200" b="1" u="sng" dirty="0">
                <a:latin typeface="Times New Roman" panose="02020603050405020304" pitchFamily="18" charset="0"/>
                <a:cs typeface="Times New Roman" panose="02020603050405020304" pitchFamily="18" charset="0"/>
              </a:rPr>
              <a:t>Data Collection: </a:t>
            </a:r>
            <a:r>
              <a:rPr lang="en-US" sz="2200" dirty="0">
                <a:latin typeface="Times New Roman" panose="02020603050405020304" pitchFamily="18" charset="0"/>
                <a:cs typeface="Times New Roman" panose="02020603050405020304" pitchFamily="18" charset="0"/>
              </a:rPr>
              <a:t>A dataset of paired IR and Visible images is collected, consisting of 1000+ images from publicly available sources. The dataset is split into training (80%) and testing (20%) sets. Images are pre-processed for normalization, resizing, and alignment.</a:t>
            </a:r>
          </a:p>
          <a:p>
            <a:r>
              <a:rPr lang="en-US" sz="2200" b="1" u="sng" dirty="0">
                <a:latin typeface="Times New Roman" panose="02020603050405020304" pitchFamily="18" charset="0"/>
                <a:cs typeface="Times New Roman" panose="02020603050405020304" pitchFamily="18" charset="0"/>
              </a:rPr>
              <a:t>Model Development: </a:t>
            </a:r>
            <a:r>
              <a:rPr lang="en-US" sz="2200" dirty="0">
                <a:latin typeface="Times New Roman" panose="02020603050405020304" pitchFamily="18" charset="0"/>
                <a:cs typeface="Times New Roman" panose="02020603050405020304" pitchFamily="18" charset="0"/>
              </a:rPr>
              <a:t>Two deep learning models are being developed:</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Generative Adversarial Networks (GANs): </a:t>
            </a:r>
            <a:r>
              <a:rPr lang="en-US" sz="2200" dirty="0">
                <a:latin typeface="Times New Roman" panose="02020603050405020304" pitchFamily="18" charset="0"/>
                <a:cs typeface="Times New Roman" panose="02020603050405020304" pitchFamily="18" charset="0"/>
              </a:rPr>
              <a:t>Trains a generator to create fused images and a discriminator to differentiate between real and generated images. Adversarial loss is minimized during training to improve fusion quality.</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Diffusion Models: </a:t>
            </a:r>
            <a:r>
              <a:rPr lang="en-US" sz="2200" dirty="0">
                <a:latin typeface="Times New Roman" panose="02020603050405020304" pitchFamily="18" charset="0"/>
                <a:cs typeface="Times New Roman" panose="02020603050405020304" pitchFamily="18" charset="0"/>
              </a:rPr>
              <a:t>Gradually reduce noise from the image to generate high-quality fused images. A noise-to-clear image transformation is trained using a multi-step process.</a:t>
            </a:r>
          </a:p>
          <a:p>
            <a:r>
              <a:rPr lang="en-US" sz="2200" b="1" u="sng" dirty="0">
                <a:latin typeface="Times New Roman" panose="02020603050405020304" pitchFamily="18" charset="0"/>
                <a:cs typeface="Times New Roman" panose="02020603050405020304" pitchFamily="18" charset="0"/>
              </a:rPr>
              <a:t>Color Space Analysis: </a:t>
            </a:r>
            <a:r>
              <a:rPr lang="en-US" sz="2200" dirty="0">
                <a:latin typeface="Times New Roman" panose="02020603050405020304" pitchFamily="18" charset="0"/>
                <a:cs typeface="Times New Roman" panose="02020603050405020304" pitchFamily="18" charset="0"/>
              </a:rPr>
              <a:t>RGB and </a:t>
            </a:r>
            <a:r>
              <a:rPr lang="en-US" sz="2200" dirty="0" err="1">
                <a:latin typeface="Times New Roman" panose="02020603050405020304" pitchFamily="18" charset="0"/>
                <a:cs typeface="Times New Roman" panose="02020603050405020304" pitchFamily="18" charset="0"/>
              </a:rPr>
              <a:t>YCbCr</a:t>
            </a:r>
            <a:r>
              <a:rPr lang="en-US" sz="2200" dirty="0">
                <a:latin typeface="Times New Roman" panose="02020603050405020304" pitchFamily="18" charset="0"/>
                <a:cs typeface="Times New Roman" panose="02020603050405020304" pitchFamily="18" charset="0"/>
              </a:rPr>
              <a:t> color spaces are tested to explore which channel combinations (light and color) result in the most coherent fusion. Conversions are done before model input to compare results.</a:t>
            </a:r>
          </a:p>
          <a:p>
            <a:r>
              <a:rPr lang="en-US" sz="2200" b="1" u="sng" dirty="0">
                <a:latin typeface="Times New Roman" panose="02020603050405020304" pitchFamily="18" charset="0"/>
                <a:cs typeface="Times New Roman" panose="02020603050405020304" pitchFamily="18" charset="0"/>
              </a:rPr>
              <a:t>Training Process: </a:t>
            </a:r>
            <a:r>
              <a:rPr lang="en-US" sz="2200" dirty="0">
                <a:latin typeface="Times New Roman" panose="02020603050405020304" pitchFamily="18" charset="0"/>
                <a:cs typeface="Times New Roman" panose="02020603050405020304" pitchFamily="18" charset="0"/>
              </a:rPr>
              <a:t>The models are trained using Adam Optimizer with learning rates of 0.0002, using the PSNR and SSIM metrics for performance evaluation. The dataset is fed into the model in batches of 16, and the training runs for 100 epochs on NVIDIA Jetson Nano.</a:t>
            </a:r>
          </a:p>
          <a:p>
            <a:r>
              <a:rPr lang="en-US" sz="2200" b="1" u="sng" dirty="0">
                <a:latin typeface="Times New Roman" panose="02020603050405020304" pitchFamily="18" charset="0"/>
                <a:cs typeface="Times New Roman" panose="02020603050405020304" pitchFamily="18" charset="0"/>
              </a:rPr>
              <a:t>Testing and Validation: </a:t>
            </a:r>
            <a:r>
              <a:rPr lang="en-US" sz="2200" dirty="0">
                <a:latin typeface="Times New Roman" panose="02020603050405020304" pitchFamily="18" charset="0"/>
                <a:cs typeface="Times New Roman" panose="02020603050405020304" pitchFamily="18" charset="0"/>
              </a:rPr>
              <a:t>Testing will be conducted on the test dataset using metrics like Peak Signal-to-Noise Ratio (PSNR), Structural Similarity Index (SSIM), and visual quality assessments to validate the model’s performance. Both qualitative (visual) and quantitative analysis will be performed.</a:t>
            </a:r>
          </a:p>
          <a:p>
            <a:r>
              <a:rPr lang="en-US" sz="2200" b="1" u="sng" dirty="0">
                <a:latin typeface="Times New Roman" panose="02020603050405020304" pitchFamily="18" charset="0"/>
                <a:cs typeface="Times New Roman" panose="02020603050405020304" pitchFamily="18" charset="0"/>
              </a:rPr>
              <a:t>Deployment: </a:t>
            </a:r>
            <a:r>
              <a:rPr lang="en-US" sz="2200" dirty="0">
                <a:latin typeface="Times New Roman" panose="02020603050405020304" pitchFamily="18" charset="0"/>
                <a:cs typeface="Times New Roman" panose="02020603050405020304" pitchFamily="18" charset="0"/>
              </a:rPr>
              <a:t>The best-performing model will be optimized and deployed on the NVIDIA Jetson Nano for real-time processing, ensuring system compatibility and speed for real-world applications.</a:t>
            </a:r>
            <a:endParaRPr lang="en-IN" sz="2200" dirty="0">
              <a:latin typeface="Times New Roman" panose="02020603050405020304" pitchFamily="18" charset="0"/>
              <a:cs typeface="Times New Roman" panose="02020603050405020304" pitchFamily="18" charset="0"/>
            </a:endParaRPr>
          </a:p>
        </p:txBody>
      </p:sp>
      <p:pic>
        <p:nvPicPr>
          <p:cNvPr id="50" name="Picture 49">
            <a:extLst>
              <a:ext uri="{FF2B5EF4-FFF2-40B4-BE49-F238E27FC236}">
                <a16:creationId xmlns:a16="http://schemas.microsoft.com/office/drawing/2014/main" id="{6373E099-9850-1AFD-4A96-D3A107ED2F47}"/>
              </a:ext>
            </a:extLst>
          </p:cNvPr>
          <p:cNvPicPr>
            <a:picLocks noChangeAspect="1"/>
          </p:cNvPicPr>
          <p:nvPr/>
        </p:nvPicPr>
        <p:blipFill>
          <a:blip r:embed="rId8"/>
          <a:stretch>
            <a:fillRect/>
          </a:stretch>
        </p:blipFill>
        <p:spPr>
          <a:xfrm>
            <a:off x="3065626" y="19393452"/>
            <a:ext cx="5150925" cy="2231294"/>
          </a:xfrm>
          <a:prstGeom prst="rect">
            <a:avLst/>
          </a:prstGeom>
        </p:spPr>
      </p:pic>
      <p:pic>
        <p:nvPicPr>
          <p:cNvPr id="51" name="Picture 50">
            <a:extLst>
              <a:ext uri="{FF2B5EF4-FFF2-40B4-BE49-F238E27FC236}">
                <a16:creationId xmlns:a16="http://schemas.microsoft.com/office/drawing/2014/main" id="{EA68AA8D-3483-A68B-591F-6F607E6274C0}"/>
              </a:ext>
            </a:extLst>
          </p:cNvPr>
          <p:cNvPicPr>
            <a:picLocks noChangeAspect="1"/>
          </p:cNvPicPr>
          <p:nvPr/>
        </p:nvPicPr>
        <p:blipFill>
          <a:blip r:embed="rId9"/>
          <a:stretch>
            <a:fillRect/>
          </a:stretch>
        </p:blipFill>
        <p:spPr>
          <a:xfrm>
            <a:off x="4807029" y="2698481"/>
            <a:ext cx="3872913" cy="2973024"/>
          </a:xfrm>
          <a:prstGeom prst="rect">
            <a:avLst/>
          </a:prstGeom>
        </p:spPr>
      </p:pic>
    </p:spTree>
    <p:extLst>
      <p:ext uri="{BB962C8B-B14F-4D97-AF65-F5344CB8AC3E}">
        <p14:creationId xmlns:p14="http://schemas.microsoft.com/office/powerpoint/2010/main" val="110133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[Insert Title]</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Name of the Supervisor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50"/>
            <a:ext cx="6104428" cy="938719"/>
          </a:xfrm>
          <a:prstGeom prst="rect">
            <a:avLst/>
          </a:prstGeom>
          <a:noFill/>
        </p:spPr>
        <p:txBody>
          <a:bodyPr wrap="none" rtlCol="0">
            <a:spAutoFit/>
          </a:bodyPr>
          <a:lstStyle/>
          <a:p>
            <a:r>
              <a:rPr lang="en-IN" sz="5500" dirty="0"/>
              <a:t>Insert your text Here</a:t>
            </a: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6104428" cy="938719"/>
          </a:xfrm>
          <a:prstGeom prst="rect">
            <a:avLst/>
          </a:prstGeom>
          <a:noFill/>
        </p:spPr>
        <p:txBody>
          <a:bodyPr wrap="none" rtlCol="0">
            <a:spAutoFit/>
          </a:bodyPr>
          <a:lstStyle/>
          <a:p>
            <a:r>
              <a:rPr lang="en-IN" sz="5500" dirty="0"/>
              <a:t>Insert your text Here</a:t>
            </a:r>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2"/>
            <a:ext cx="6104428" cy="938719"/>
          </a:xfrm>
          <a:prstGeom prst="rect">
            <a:avLst/>
          </a:prstGeom>
          <a:noFill/>
        </p:spPr>
        <p:txBody>
          <a:bodyPr wrap="none" rtlCol="0">
            <a:spAutoFit/>
          </a:bodyPr>
          <a:lstStyle/>
          <a:p>
            <a:r>
              <a:rPr lang="en-IN" sz="5500" dirty="0"/>
              <a:t>Insert your text Here</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6104428" cy="938719"/>
          </a:xfrm>
          <a:prstGeom prst="rect">
            <a:avLst/>
          </a:prstGeom>
          <a:noFill/>
        </p:spPr>
        <p:txBody>
          <a:bodyPr wrap="none" rtlCol="0">
            <a:spAutoFit/>
          </a:bodyPr>
          <a:lstStyle/>
          <a:p>
            <a:r>
              <a:rPr lang="en-IN" sz="5500" dirty="0"/>
              <a:t>Insert your text Here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6104428" cy="938719"/>
          </a:xfrm>
          <a:prstGeom prst="rect">
            <a:avLst/>
          </a:prstGeom>
          <a:noFill/>
        </p:spPr>
        <p:txBody>
          <a:bodyPr wrap="none" rtlCol="0">
            <a:spAutoFit/>
          </a:bodyPr>
          <a:lstStyle/>
          <a:p>
            <a:r>
              <a:rPr lang="en-IN" sz="5500" dirty="0"/>
              <a:t>Insert your text Here</a:t>
            </a:r>
          </a:p>
        </p:txBody>
      </p:sp>
      <p:sp>
        <p:nvSpPr>
          <p:cNvPr id="38" name="TextBox 37">
            <a:extLst>
              <a:ext uri="{FF2B5EF4-FFF2-40B4-BE49-F238E27FC236}">
                <a16:creationId xmlns:a16="http://schemas.microsoft.com/office/drawing/2014/main" id="{BBDE6B47-93C1-4A30-E741-DD059543FFBB}"/>
              </a:ext>
            </a:extLst>
          </p:cNvPr>
          <p:cNvSpPr txBox="1"/>
          <p:nvPr/>
        </p:nvSpPr>
        <p:spPr>
          <a:xfrm>
            <a:off x="429387" y="19088547"/>
            <a:ext cx="6104428" cy="938719"/>
          </a:xfrm>
          <a:prstGeom prst="rect">
            <a:avLst/>
          </a:prstGeom>
          <a:noFill/>
        </p:spPr>
        <p:txBody>
          <a:bodyPr wrap="none" rtlCol="0">
            <a:spAutoFit/>
          </a:bodyPr>
          <a:lstStyle/>
          <a:p>
            <a:r>
              <a:rPr lang="en-IN" sz="5500" dirty="0"/>
              <a:t>Insert your text Here</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name (TL First)}</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7029</TotalTime>
  <Words>1138</Words>
  <Application>Microsoft Office PowerPoint</Application>
  <PresentationFormat>Custom</PresentationFormat>
  <Paragraphs>73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Poppins</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Shashank Aradhya</cp:lastModifiedBy>
  <cp:revision>206</cp:revision>
  <cp:lastPrinted>2013-08-04T02:58:23Z</cp:lastPrinted>
  <dcterms:created xsi:type="dcterms:W3CDTF">2011-10-21T15:46:33Z</dcterms:created>
  <dcterms:modified xsi:type="dcterms:W3CDTF">2024-10-17T13:57:19Z</dcterms:modified>
</cp:coreProperties>
</file>