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4"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482356" y="636935"/>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Deep Learning for Image Fusion</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Koshy George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091863" y="32031777"/>
            <a:ext cx="20317395" cy="440120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Hardware Deployment: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Deploy deep learning models on NVIDIA Jetson Nano, aiming for real-time processing (&lt;100 </a:t>
            </a:r>
            <a:r>
              <a:rPr lang="en-IN" sz="2800" dirty="0" err="1">
                <a:latin typeface="Times New Roman" panose="02020603050405020304" pitchFamily="18" charset="0"/>
                <a:cs typeface="Times New Roman" panose="02020603050405020304" pitchFamily="18" charset="0"/>
              </a:rPr>
              <a:t>ms</a:t>
            </a:r>
            <a:r>
              <a:rPr lang="en-IN" sz="2800" dirty="0">
                <a:latin typeface="Times New Roman" panose="02020603050405020304" pitchFamily="18" charset="0"/>
                <a:cs typeface="Times New Roman" panose="02020603050405020304" pitchFamily="18" charset="0"/>
              </a:rPr>
              <a:t> per image).</a:t>
            </a:r>
          </a:p>
          <a:p>
            <a:r>
              <a:rPr lang="en-IN" sz="2800" b="1" dirty="0">
                <a:latin typeface="Times New Roman" panose="02020603050405020304" pitchFamily="18" charset="0"/>
                <a:cs typeface="Times New Roman" panose="02020603050405020304" pitchFamily="18" charset="0"/>
              </a:rPr>
              <a:t>Model Optimization: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Refine GANs and diffusion models for improved performance in varied environments using techniques like transfer learning.</a:t>
            </a:r>
          </a:p>
          <a:p>
            <a:r>
              <a:rPr lang="en-IN" sz="2800" b="1" dirty="0">
                <a:latin typeface="Times New Roman" panose="02020603050405020304" pitchFamily="18" charset="0"/>
                <a:cs typeface="Times New Roman" panose="02020603050405020304" pitchFamily="18" charset="0"/>
              </a:rPr>
              <a:t>Broader Applications: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Apply these models in medical imaging, remote sensing, and autonomous driving for enhanced safety and decision-making.</a:t>
            </a:r>
          </a:p>
          <a:p>
            <a:r>
              <a:rPr lang="en-IN" sz="2800" b="1" dirty="0">
                <a:latin typeface="Times New Roman" panose="02020603050405020304" pitchFamily="18" charset="0"/>
                <a:cs typeface="Times New Roman" panose="02020603050405020304" pitchFamily="18" charset="0"/>
              </a:rPr>
              <a:t>Multimodal Data Integration: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Future research will integrate Synthetic Aperture Radar (SAR) with IR and visible images, creating a robust multimodal fusion framework for better feature extraction and accuracy in challenging conditions.</a:t>
            </a:r>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89526" y="25729358"/>
            <a:ext cx="14539029" cy="526297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Key Findings: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Deep learning models (GANs, diffusion) reduce processing time to &lt;5 seconds, significantly improving image quality over conventional methods (~250 seconds).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Successfully addressed challenges in image frequency retention and scale compatibility, proving deep learning's practical application.</a:t>
            </a:r>
          </a:p>
          <a:p>
            <a:r>
              <a:rPr lang="en-US" sz="2800" b="1" dirty="0">
                <a:latin typeface="Times New Roman" panose="02020603050405020304" pitchFamily="18" charset="0"/>
                <a:cs typeface="Times New Roman" panose="02020603050405020304" pitchFamily="18" charset="0"/>
              </a:rPr>
              <a:t>Further Research:</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Explore integrating additional image processing techniques.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Investigate hybrid models combining traditional and deep learning methods.</a:t>
            </a:r>
          </a:p>
          <a:p>
            <a:r>
              <a:rPr lang="en-US" sz="2800" b="1" dirty="0">
                <a:latin typeface="Times New Roman" panose="02020603050405020304" pitchFamily="18" charset="0"/>
                <a:cs typeface="Times New Roman" panose="02020603050405020304" pitchFamily="18" charset="0"/>
              </a:rPr>
              <a:t>Potential Extensions: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Expand research to include more complex datasets or additional image modalities for broader insights into deep learning's fusion capabilities.</a:t>
            </a:r>
          </a:p>
          <a:p>
            <a:endParaRPr lang="en-IN" sz="28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B412C119-3668-82FF-BE7B-25EECC898EC5}"/>
              </a:ext>
            </a:extLst>
          </p:cNvPr>
          <p:cNvSpPr txBox="1"/>
          <p:nvPr/>
        </p:nvSpPr>
        <p:spPr>
          <a:xfrm>
            <a:off x="429385" y="6588562"/>
            <a:ext cx="9967334" cy="10984417"/>
          </a:xfrm>
          <a:prstGeom prst="rect">
            <a:avLst/>
          </a:prstGeom>
          <a:noFill/>
        </p:spPr>
        <p:txBody>
          <a:bodyPr wrap="square" rtlCol="0">
            <a:spAutoFit/>
          </a:bodyPr>
          <a:lstStyle/>
          <a:p>
            <a:pPr algn="just">
              <a:lnSpc>
                <a:spcPct val="107000"/>
              </a:lnSpc>
              <a:spcAft>
                <a:spcPts val="800"/>
              </a:spcAft>
            </a:pP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Image fusion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combines information from multiple images into one fused image which is more informative than any single source image. In applications such as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surveillance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fusing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infrared (IR)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visible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images, aids human vision perception in decision making. IR images capture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thermal information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invaluable in low-light or night-time conditions, while visible images provide rich detail and colour information. IR images are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illumination-independent</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offering robust information regardless of lighting conditions. Traditional methods, like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wavelet transforms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principal component analysis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often fail to fully leverage the complementary nature of IR and visible images, resulting in suboptimal results.</a:t>
            </a:r>
          </a:p>
          <a:p>
            <a:pPr algn="just">
              <a:lnSpc>
                <a:spcPct val="107000"/>
              </a:lnSpc>
              <a:spcAft>
                <a:spcPts val="800"/>
              </a:spcAft>
            </a:pP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Deep learning</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has revolutionized fields by enabling computers to learn and make decisions from large amounts of data. In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image processing</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deep learning methods form the state-of-the-art techniques in image classification, object detection, and more. This versatility and effectiveness make deep learning ideal for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image fusion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Its applications extend to medical imaging, remote sensing, and autonomous driving, handling complex image processing tasks. This makes deep learning particularly suitable for fusing IR and visible images.</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explore advanced deep learning approaches to improve IR and visible image fusion. We are investigating techniques like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Generative Adversarial Networks (GANs)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diffusion models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GANs generate high-quality images by creating realistic details through adversarial training. Diffusion models refine images by gradually reducing noise, enhancing detail and coherence in the fused image.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Our approach involves training these models on paired IR and visible images to learn the best feature combination. We aim to identify the most effective method for preserving features suitable for human vision perception, in the fused image.</a:t>
            </a:r>
          </a:p>
          <a:p>
            <a:pPr algn="just">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To implement this, we deploy the chosen model on the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NVIDIA Jetson Nano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 compact embedded system with powerful processing capabilities. This ensures our solution is effective and efficient for real-time applications. Our project highlights the potential of deep learning in achieving high-quality image fusion, providing practical solutions for real-world applications.</a:t>
            </a: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Shashank Kumar Aradhya, BU21EECE0100551</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CD12110C-4A25-B523-84B2-D73BB619C7CB}"/>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AA1316D0-1BAC-C1D6-8516-FD6AF484D92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8" name="TextBox 7">
            <a:extLst>
              <a:ext uri="{FF2B5EF4-FFF2-40B4-BE49-F238E27FC236}">
                <a16:creationId xmlns:a16="http://schemas.microsoft.com/office/drawing/2014/main" id="{17B4F71D-5D96-2771-4CA9-5475147B2D66}"/>
              </a:ext>
            </a:extLst>
          </p:cNvPr>
          <p:cNvSpPr txBox="1"/>
          <p:nvPr/>
        </p:nvSpPr>
        <p:spPr>
          <a:xfrm>
            <a:off x="478512" y="25051261"/>
            <a:ext cx="10253724" cy="1129540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Objective: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Improve fusion of IR and Visible images using deep learning for applications in surveillance, medical imaging, and autonomous systems.</a:t>
            </a:r>
          </a:p>
          <a:p>
            <a:r>
              <a:rPr lang="en-IN" sz="2800" b="1" dirty="0">
                <a:latin typeface="Times New Roman" panose="02020603050405020304" pitchFamily="18" charset="0"/>
                <a:cs typeface="Times New Roman" panose="02020603050405020304" pitchFamily="18" charset="0"/>
              </a:rPr>
              <a:t>Challenges:</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IR Images:</a:t>
            </a:r>
            <a:r>
              <a:rPr lang="en-IN" sz="2800" dirty="0">
                <a:latin typeface="Times New Roman" panose="02020603050405020304" pitchFamily="18" charset="0"/>
                <a:cs typeface="Times New Roman" panose="02020603050405020304" pitchFamily="18" charset="0"/>
              </a:rPr>
              <a:t> Capture thermal data in low-light.</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Visible Images:</a:t>
            </a:r>
            <a:r>
              <a:rPr lang="en-IN" sz="2800" dirty="0">
                <a:latin typeface="Times New Roman" panose="02020603050405020304" pitchFamily="18" charset="0"/>
                <a:cs typeface="Times New Roman" panose="02020603050405020304" pitchFamily="18" charset="0"/>
              </a:rPr>
              <a:t> Provide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/texture but struggle in poor lighting.</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Traditional Methods:</a:t>
            </a:r>
            <a:r>
              <a:rPr lang="en-IN" sz="2800" dirty="0">
                <a:latin typeface="Times New Roman" panose="02020603050405020304" pitchFamily="18" charset="0"/>
                <a:cs typeface="Times New Roman" panose="02020603050405020304" pitchFamily="18" charset="0"/>
              </a:rPr>
              <a:t> Blur details, fail to leverage complementary data.</a:t>
            </a:r>
          </a:p>
          <a:p>
            <a:r>
              <a:rPr lang="en-IN" sz="2800" b="1" dirty="0">
                <a:latin typeface="Times New Roman" panose="02020603050405020304" pitchFamily="18" charset="0"/>
                <a:cs typeface="Times New Roman" panose="02020603050405020304" pitchFamily="18" charset="0"/>
              </a:rPr>
              <a:t>Deep Learning Approach:</a:t>
            </a:r>
            <a:endParaRPr lang="en-IN"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GANs:</a:t>
            </a:r>
            <a:r>
              <a:rPr lang="en-IN" sz="2800" dirty="0">
                <a:latin typeface="Times New Roman" panose="02020603050405020304" pitchFamily="18" charset="0"/>
                <a:cs typeface="Times New Roman" panose="02020603050405020304" pitchFamily="18" charset="0"/>
              </a:rPr>
              <a:t> Generate high-quality fused images.</a:t>
            </a:r>
          </a:p>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Diffusion Models:</a:t>
            </a:r>
            <a:r>
              <a:rPr lang="en-IN" sz="2800" dirty="0">
                <a:latin typeface="Times New Roman" panose="02020603050405020304" pitchFamily="18" charset="0"/>
                <a:cs typeface="Times New Roman" panose="02020603050405020304" pitchFamily="18" charset="0"/>
              </a:rPr>
              <a:t> Reduce noise, maintain details.</a:t>
            </a:r>
          </a:p>
          <a:p>
            <a:pPr>
              <a:buFont typeface="Arial" panose="020B0604020202020204" pitchFamily="34" charset="0"/>
              <a:buChar char="•"/>
            </a:pPr>
            <a:r>
              <a:rPr lang="en-IN" sz="2800" b="1" dirty="0" err="1">
                <a:latin typeface="Times New Roman" panose="02020603050405020304" pitchFamily="18" charset="0"/>
                <a:cs typeface="Times New Roman" panose="02020603050405020304" pitchFamily="18" charset="0"/>
              </a:rPr>
              <a:t>Color</a:t>
            </a:r>
            <a:r>
              <a:rPr lang="en-IN" sz="2800" b="1" dirty="0">
                <a:latin typeface="Times New Roman" panose="02020603050405020304" pitchFamily="18" charset="0"/>
                <a:cs typeface="Times New Roman" panose="02020603050405020304" pitchFamily="18" charset="0"/>
              </a:rPr>
              <a:t> Spaces:</a:t>
            </a:r>
            <a:r>
              <a:rPr lang="en-IN" sz="2800" dirty="0">
                <a:latin typeface="Times New Roman" panose="02020603050405020304" pitchFamily="18" charset="0"/>
                <a:cs typeface="Times New Roman" panose="02020603050405020304" pitchFamily="18" charset="0"/>
              </a:rPr>
              <a:t> Explore RGB and </a:t>
            </a:r>
            <a:r>
              <a:rPr lang="en-IN" sz="2800" dirty="0" err="1">
                <a:latin typeface="Times New Roman" panose="02020603050405020304" pitchFamily="18" charset="0"/>
                <a:cs typeface="Times New Roman" panose="02020603050405020304" pitchFamily="18" charset="0"/>
              </a:rPr>
              <a:t>YCbCr</a:t>
            </a:r>
            <a:r>
              <a:rPr lang="en-IN" sz="2800" dirty="0">
                <a:latin typeface="Times New Roman" panose="02020603050405020304" pitchFamily="18" charset="0"/>
                <a:cs typeface="Times New Roman" panose="02020603050405020304" pitchFamily="18" charset="0"/>
              </a:rPr>
              <a:t> for optimal fusion.</a:t>
            </a:r>
          </a:p>
          <a:p>
            <a:r>
              <a:rPr lang="en-IN" sz="2800" b="1" dirty="0">
                <a:latin typeface="Times New Roman" panose="02020603050405020304" pitchFamily="18" charset="0"/>
                <a:cs typeface="Times New Roman" panose="02020603050405020304" pitchFamily="18" charset="0"/>
              </a:rPr>
              <a:t>Project Phases:</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Data Collection:</a:t>
            </a:r>
            <a:r>
              <a:rPr lang="en-IN" sz="2800" dirty="0">
                <a:latin typeface="Times New Roman" panose="02020603050405020304" pitchFamily="18" charset="0"/>
                <a:cs typeface="Times New Roman" panose="02020603050405020304" pitchFamily="18" charset="0"/>
              </a:rPr>
              <a:t> 1000+ image pairs (~10GB).</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Algorithm Development:</a:t>
            </a:r>
            <a:r>
              <a:rPr lang="en-IN" sz="2800" dirty="0">
                <a:latin typeface="Times New Roman" panose="02020603050405020304" pitchFamily="18" charset="0"/>
                <a:cs typeface="Times New Roman" panose="02020603050405020304" pitchFamily="18" charset="0"/>
              </a:rPr>
              <a:t> GANs, diffusion models, </a:t>
            </a:r>
            <a:r>
              <a:rPr lang="en-IN" sz="2800" dirty="0" err="1">
                <a:latin typeface="Times New Roman" panose="02020603050405020304" pitchFamily="18" charset="0"/>
                <a:cs typeface="Times New Roman" panose="02020603050405020304" pitchFamily="18" charset="0"/>
              </a:rPr>
              <a:t>color</a:t>
            </a:r>
            <a:r>
              <a:rPr lang="en-IN" sz="2800" dirty="0">
                <a:latin typeface="Times New Roman" panose="02020603050405020304" pitchFamily="18" charset="0"/>
                <a:cs typeface="Times New Roman" panose="02020603050405020304" pitchFamily="18" charset="0"/>
              </a:rPr>
              <a:t> space analysis.</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Testing:</a:t>
            </a:r>
            <a:r>
              <a:rPr lang="en-IN" sz="2800" dirty="0">
                <a:latin typeface="Times New Roman" panose="02020603050405020304" pitchFamily="18" charset="0"/>
                <a:cs typeface="Times New Roman" panose="02020603050405020304" pitchFamily="18" charset="0"/>
              </a:rPr>
              <a:t> 200-300 pairs, metrics like PSNR/SSIM.</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Implementation:</a:t>
            </a:r>
            <a:r>
              <a:rPr lang="en-IN" sz="2800" dirty="0">
                <a:latin typeface="Times New Roman" panose="02020603050405020304" pitchFamily="18" charset="0"/>
                <a:cs typeface="Times New Roman" panose="02020603050405020304" pitchFamily="18" charset="0"/>
              </a:rPr>
              <a:t> Deploy on NVIDIA Jetson Nano for real-time use.</a:t>
            </a:r>
          </a:p>
          <a:p>
            <a:r>
              <a:rPr lang="en-IN" sz="2800" b="1" dirty="0">
                <a:latin typeface="Times New Roman" panose="02020603050405020304" pitchFamily="18" charset="0"/>
                <a:cs typeface="Times New Roman" panose="02020603050405020304" pitchFamily="18" charset="0"/>
              </a:rPr>
              <a:t>Applications:</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Surveillance:</a:t>
            </a:r>
            <a:r>
              <a:rPr lang="en-IN" sz="2800" dirty="0">
                <a:latin typeface="Times New Roman" panose="02020603050405020304" pitchFamily="18" charset="0"/>
                <a:cs typeface="Times New Roman" panose="02020603050405020304" pitchFamily="18" charset="0"/>
              </a:rPr>
              <a:t> Enhanced low-light imaging.</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Medical Imaging:</a:t>
            </a:r>
            <a:r>
              <a:rPr lang="en-IN" sz="2800" dirty="0">
                <a:latin typeface="Times New Roman" panose="02020603050405020304" pitchFamily="18" charset="0"/>
                <a:cs typeface="Times New Roman" panose="02020603050405020304" pitchFamily="18" charset="0"/>
              </a:rPr>
              <a:t> Improved diagnostics.</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Autonomous Vehicles:</a:t>
            </a:r>
            <a:r>
              <a:rPr lang="en-IN" sz="2800" dirty="0">
                <a:latin typeface="Times New Roman" panose="02020603050405020304" pitchFamily="18" charset="0"/>
                <a:cs typeface="Times New Roman" panose="02020603050405020304" pitchFamily="18" charset="0"/>
              </a:rPr>
              <a:t> Better perception in tough conditions.</a:t>
            </a:r>
          </a:p>
          <a:p>
            <a:endParaRPr lang="en-IN" sz="2800" dirty="0">
              <a:latin typeface="Times New Roman" panose="02020603050405020304" pitchFamily="18" charset="0"/>
              <a:cs typeface="Times New Roman" panose="02020603050405020304" pitchFamily="18" charset="0"/>
            </a:endParaRPr>
          </a:p>
        </p:txBody>
      </p:sp>
      <p:pic>
        <p:nvPicPr>
          <p:cNvPr id="51" name="Picture 50">
            <a:extLst>
              <a:ext uri="{FF2B5EF4-FFF2-40B4-BE49-F238E27FC236}">
                <a16:creationId xmlns:a16="http://schemas.microsoft.com/office/drawing/2014/main" id="{EA68AA8D-3483-A68B-591F-6F607E6274C0}"/>
              </a:ext>
            </a:extLst>
          </p:cNvPr>
          <p:cNvPicPr>
            <a:picLocks noChangeAspect="1"/>
          </p:cNvPicPr>
          <p:nvPr/>
        </p:nvPicPr>
        <p:blipFill>
          <a:blip r:embed="rId7"/>
          <a:stretch>
            <a:fillRect/>
          </a:stretch>
        </p:blipFill>
        <p:spPr>
          <a:xfrm>
            <a:off x="4317530" y="3572602"/>
            <a:ext cx="3872913" cy="2973024"/>
          </a:xfrm>
          <a:prstGeom prst="rect">
            <a:avLst/>
          </a:prstGeom>
        </p:spPr>
      </p:pic>
      <p:pic>
        <p:nvPicPr>
          <p:cNvPr id="4" name="Picture 3">
            <a:extLst>
              <a:ext uri="{FF2B5EF4-FFF2-40B4-BE49-F238E27FC236}">
                <a16:creationId xmlns:a16="http://schemas.microsoft.com/office/drawing/2014/main" id="{16E02EF1-E5A8-0FB7-9DED-7D0873B804AF}"/>
              </a:ext>
            </a:extLst>
          </p:cNvPr>
          <p:cNvPicPr>
            <a:picLocks noChangeAspect="1"/>
          </p:cNvPicPr>
          <p:nvPr/>
        </p:nvPicPr>
        <p:blipFill>
          <a:blip r:embed="rId8"/>
          <a:stretch>
            <a:fillRect/>
          </a:stretch>
        </p:blipFill>
        <p:spPr>
          <a:xfrm>
            <a:off x="26235688" y="24709247"/>
            <a:ext cx="4472912" cy="6209231"/>
          </a:xfrm>
          <a:prstGeom prst="rect">
            <a:avLst/>
          </a:prstGeom>
        </p:spPr>
      </p:pic>
      <p:pic>
        <p:nvPicPr>
          <p:cNvPr id="35" name="Picture 2">
            <a:extLst>
              <a:ext uri="{FF2B5EF4-FFF2-40B4-BE49-F238E27FC236}">
                <a16:creationId xmlns:a16="http://schemas.microsoft.com/office/drawing/2014/main" id="{AF7544CE-21F8-ABF5-07DC-69D4D8A065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75854" y="14035628"/>
            <a:ext cx="9299107" cy="489777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11A95C54-07AB-AFB4-8D22-75A917004612}"/>
              </a:ext>
            </a:extLst>
          </p:cNvPr>
          <p:cNvPicPr>
            <a:picLocks noChangeAspect="1"/>
          </p:cNvPicPr>
          <p:nvPr/>
        </p:nvPicPr>
        <p:blipFill>
          <a:blip r:embed="rId10"/>
          <a:stretch>
            <a:fillRect/>
          </a:stretch>
        </p:blipFill>
        <p:spPr>
          <a:xfrm>
            <a:off x="11037038" y="19579908"/>
            <a:ext cx="9624403" cy="4365166"/>
          </a:xfrm>
          <a:prstGeom prst="rect">
            <a:avLst/>
          </a:prstGeom>
        </p:spPr>
      </p:pic>
      <p:pic>
        <p:nvPicPr>
          <p:cNvPr id="40" name="Picture 39">
            <a:extLst>
              <a:ext uri="{FF2B5EF4-FFF2-40B4-BE49-F238E27FC236}">
                <a16:creationId xmlns:a16="http://schemas.microsoft.com/office/drawing/2014/main" id="{2FB9D55A-C924-0F29-E849-C3C14A67D635}"/>
              </a:ext>
            </a:extLst>
          </p:cNvPr>
          <p:cNvPicPr>
            <a:picLocks noChangeAspect="1"/>
          </p:cNvPicPr>
          <p:nvPr/>
        </p:nvPicPr>
        <p:blipFill>
          <a:blip r:embed="rId11"/>
          <a:stretch>
            <a:fillRect/>
          </a:stretch>
        </p:blipFill>
        <p:spPr>
          <a:xfrm>
            <a:off x="21388008" y="5899129"/>
            <a:ext cx="9857616" cy="5366808"/>
          </a:xfrm>
          <a:prstGeom prst="rect">
            <a:avLst/>
          </a:prstGeom>
        </p:spPr>
      </p:pic>
      <p:pic>
        <p:nvPicPr>
          <p:cNvPr id="41" name="Picture 40">
            <a:extLst>
              <a:ext uri="{FF2B5EF4-FFF2-40B4-BE49-F238E27FC236}">
                <a16:creationId xmlns:a16="http://schemas.microsoft.com/office/drawing/2014/main" id="{35AC6762-D068-31A4-79EF-5EB0D3FA499A}"/>
              </a:ext>
            </a:extLst>
          </p:cNvPr>
          <p:cNvPicPr>
            <a:picLocks noChangeAspect="1"/>
          </p:cNvPicPr>
          <p:nvPr/>
        </p:nvPicPr>
        <p:blipFill>
          <a:blip r:embed="rId12"/>
          <a:stretch>
            <a:fillRect/>
          </a:stretch>
        </p:blipFill>
        <p:spPr>
          <a:xfrm>
            <a:off x="21306880" y="12178154"/>
            <a:ext cx="9857616" cy="5226900"/>
          </a:xfrm>
          <a:prstGeom prst="rect">
            <a:avLst/>
          </a:prstGeom>
        </p:spPr>
      </p:pic>
      <p:pic>
        <p:nvPicPr>
          <p:cNvPr id="43" name="Picture 42">
            <a:extLst>
              <a:ext uri="{FF2B5EF4-FFF2-40B4-BE49-F238E27FC236}">
                <a16:creationId xmlns:a16="http://schemas.microsoft.com/office/drawing/2014/main" id="{6A29501D-81C5-7B74-0BF4-EAACAAF03783}"/>
              </a:ext>
            </a:extLst>
          </p:cNvPr>
          <p:cNvPicPr>
            <a:picLocks noChangeAspect="1"/>
          </p:cNvPicPr>
          <p:nvPr/>
        </p:nvPicPr>
        <p:blipFill>
          <a:blip r:embed="rId13"/>
          <a:stretch>
            <a:fillRect/>
          </a:stretch>
        </p:blipFill>
        <p:spPr>
          <a:xfrm>
            <a:off x="3570584" y="18995863"/>
            <a:ext cx="6673317" cy="6430121"/>
          </a:xfrm>
          <a:prstGeom prst="rect">
            <a:avLst/>
          </a:prstGeom>
        </p:spPr>
      </p:pic>
      <p:pic>
        <p:nvPicPr>
          <p:cNvPr id="44" name="Picture 43">
            <a:extLst>
              <a:ext uri="{FF2B5EF4-FFF2-40B4-BE49-F238E27FC236}">
                <a16:creationId xmlns:a16="http://schemas.microsoft.com/office/drawing/2014/main" id="{65A44835-26A4-FF44-0015-6F28AF1DF9A5}"/>
              </a:ext>
            </a:extLst>
          </p:cNvPr>
          <p:cNvPicPr>
            <a:picLocks noChangeAspect="1"/>
          </p:cNvPicPr>
          <p:nvPr/>
        </p:nvPicPr>
        <p:blipFill>
          <a:blip r:embed="rId14"/>
          <a:stretch>
            <a:fillRect/>
          </a:stretch>
        </p:blipFill>
        <p:spPr>
          <a:xfrm>
            <a:off x="21388008" y="17965896"/>
            <a:ext cx="6524234" cy="6241723"/>
          </a:xfrm>
          <a:prstGeom prst="rect">
            <a:avLst/>
          </a:prstGeom>
        </p:spPr>
      </p:pic>
      <p:pic>
        <p:nvPicPr>
          <p:cNvPr id="45" name="Picture 44">
            <a:extLst>
              <a:ext uri="{FF2B5EF4-FFF2-40B4-BE49-F238E27FC236}">
                <a16:creationId xmlns:a16="http://schemas.microsoft.com/office/drawing/2014/main" id="{2E3E09F4-6531-C50D-26D7-DE42E7121E8A}"/>
              </a:ext>
            </a:extLst>
          </p:cNvPr>
          <p:cNvPicPr>
            <a:picLocks noChangeAspect="1"/>
          </p:cNvPicPr>
          <p:nvPr/>
        </p:nvPicPr>
        <p:blipFill>
          <a:blip r:embed="rId8"/>
          <a:stretch>
            <a:fillRect/>
          </a:stretch>
        </p:blipFill>
        <p:spPr>
          <a:xfrm>
            <a:off x="11301791" y="5323708"/>
            <a:ext cx="6104428" cy="8474079"/>
          </a:xfrm>
          <a:prstGeom prst="rect">
            <a:avLst/>
          </a:prstGeom>
        </p:spPr>
      </p:pic>
      <p:sp>
        <p:nvSpPr>
          <p:cNvPr id="11" name="TextBox 10">
            <a:extLst>
              <a:ext uri="{FF2B5EF4-FFF2-40B4-BE49-F238E27FC236}">
                <a16:creationId xmlns:a16="http://schemas.microsoft.com/office/drawing/2014/main" id="{68EAB9E9-4B45-0EFD-4E93-BF6E5C9FAEF5}"/>
              </a:ext>
            </a:extLst>
          </p:cNvPr>
          <p:cNvSpPr txBox="1"/>
          <p:nvPr/>
        </p:nvSpPr>
        <p:spPr>
          <a:xfrm>
            <a:off x="23926114" y="5033836"/>
            <a:ext cx="4291537"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DWT</a:t>
            </a:r>
          </a:p>
        </p:txBody>
      </p:sp>
      <p:sp>
        <p:nvSpPr>
          <p:cNvPr id="36" name="TextBox 35">
            <a:extLst>
              <a:ext uri="{FF2B5EF4-FFF2-40B4-BE49-F238E27FC236}">
                <a16:creationId xmlns:a16="http://schemas.microsoft.com/office/drawing/2014/main" id="{B72AF622-2057-4554-7F41-6D103CA1CA41}"/>
              </a:ext>
            </a:extLst>
          </p:cNvPr>
          <p:cNvSpPr txBox="1"/>
          <p:nvPr/>
        </p:nvSpPr>
        <p:spPr>
          <a:xfrm>
            <a:off x="24540612" y="11759676"/>
            <a:ext cx="3052214" cy="1200329"/>
          </a:xfrm>
          <a:prstGeom prst="rect">
            <a:avLst/>
          </a:prstGeom>
          <a:noFill/>
        </p:spPr>
        <p:txBody>
          <a:bodyPr wrap="square" rtlCol="0">
            <a:spAutoFit/>
          </a:bodyPr>
          <a:lstStyle/>
          <a:p>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AF8A6E9A-539A-10F5-5149-10ECB077B79A}"/>
              </a:ext>
            </a:extLst>
          </p:cNvPr>
          <p:cNvSpPr txBox="1"/>
          <p:nvPr/>
        </p:nvSpPr>
        <p:spPr>
          <a:xfrm>
            <a:off x="17659319" y="11450454"/>
            <a:ext cx="16814800"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Gaussian Laplacian Pyramid</a:t>
            </a:r>
          </a:p>
        </p:txBody>
      </p:sp>
    </p:spTree>
    <p:extLst>
      <p:ext uri="{BB962C8B-B14F-4D97-AF65-F5344CB8AC3E}">
        <p14:creationId xmlns:p14="http://schemas.microsoft.com/office/powerpoint/2010/main" val="110133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763</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Shashank Aradhya</cp:lastModifiedBy>
  <cp:revision>207</cp:revision>
  <cp:lastPrinted>2013-08-04T02:58:23Z</cp:lastPrinted>
  <dcterms:created xsi:type="dcterms:W3CDTF">2011-10-21T15:46:33Z</dcterms:created>
  <dcterms:modified xsi:type="dcterms:W3CDTF">2024-10-17T14:01:24Z</dcterms:modified>
</cp:coreProperties>
</file>