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318" r:id="rId4"/>
    <p:sldId id="289" r:id="rId5"/>
    <p:sldId id="292" r:id="rId6"/>
    <p:sldId id="294" r:id="rId7"/>
    <p:sldId id="308" r:id="rId8"/>
    <p:sldId id="309" r:id="rId9"/>
    <p:sldId id="310" r:id="rId10"/>
    <p:sldId id="311" r:id="rId11"/>
    <p:sldId id="296" r:id="rId12"/>
    <p:sldId id="297" r:id="rId13"/>
    <p:sldId id="316" r:id="rId14"/>
    <p:sldId id="298" r:id="rId15"/>
    <p:sldId id="320" r:id="rId16"/>
    <p:sldId id="313" r:id="rId17"/>
    <p:sldId id="314" r:id="rId18"/>
    <p:sldId id="315" r:id="rId19"/>
    <p:sldId id="302" r:id="rId20"/>
    <p:sldId id="317" r:id="rId21"/>
    <p:sldId id="319" r:id="rId22"/>
    <p:sldId id="266" r:id="rId23"/>
  </p:sldIdLst>
  <p:sldSz cx="12192000" cy="6858000"/>
  <p:notesSz cx="6858000" cy="9144000"/>
  <p:embeddedFontLst>
    <p:embeddedFont>
      <p:font typeface="Fira Sans Extra Condensed Medium" panose="020B060402020202020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88"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0" y="0"/>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a:t>
              </a:r>
              <a:r>
                <a:rPr lang="en-US" sz="1351" dirty="0">
                  <a:solidFill>
                    <a:schemeClr val="lt1"/>
                  </a:solidFill>
                  <a:latin typeface="Calibri"/>
                  <a:ea typeface="Calibri"/>
                  <a:cs typeface="Calibri"/>
                  <a:sym typeface="Calibri"/>
                </a:rPr>
                <a:t>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Major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CS7</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itchFamily="18" charset="0"/>
                <a:ea typeface="Montserrat"/>
                <a:cs typeface="Times New Roman" pitchFamily="18" charset="0"/>
                <a:sym typeface="Montserrat"/>
              </a:rPr>
              <a:t>DEEP LEARNING FOR IMAGE FUSION</a:t>
            </a:r>
            <a:endParaRPr lang="en-US" sz="1800" b="1" i="0" u="none" strike="noStrike" cap="none" dirty="0">
              <a:solidFill>
                <a:schemeClr val="dk1"/>
              </a:solidFill>
              <a:latin typeface="Montserrat"/>
              <a:ea typeface="Montserrat"/>
              <a:cs typeface="Montserrat"/>
              <a:sym typeface="Montserrat"/>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Shashank Kumar Aradhya – BU21EECE0100551</a:t>
            </a:r>
            <a:endParaRPr lang="en-US" sz="1400" b="1" i="0" u="none" strike="noStrike" cap="none" dirty="0">
              <a:solidFill>
                <a:schemeClr val="dk1"/>
              </a:solidFill>
              <a:latin typeface="Arial"/>
              <a:ea typeface="Arial"/>
              <a:cs typeface="Arial"/>
              <a:sym typeface="Arial"/>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449802" y="5295901"/>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a:solidFill>
                  <a:schemeClr val="dk1"/>
                </a:solidFill>
                <a:latin typeface="Montserrat Medium"/>
                <a:sym typeface="Montserrat Medium"/>
              </a:rPr>
              <a:t>Dr Koshy George</a:t>
            </a:r>
            <a:endParaRPr lang="en-US" sz="1400" b="1" i="0" u="none" strike="noStrike" cap="none" dirty="0">
              <a:solidFill>
                <a:schemeClr val="dk1"/>
              </a:solidFill>
              <a:latin typeface="Montserrat Medium"/>
              <a:ea typeface="Arial"/>
              <a:cs typeface="Arial"/>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D2D331-B810-4A02-1B16-2D230F5669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08C4B4A1-761A-5CD6-6451-597D83A2C827}"/>
              </a:ext>
            </a:extLst>
          </p:cNvPr>
          <p:cNvGraphicFramePr>
            <a:graphicFrameLocks noGrp="1"/>
          </p:cNvGraphicFramePr>
          <p:nvPr>
            <p:extLst>
              <p:ext uri="{D42A27DB-BD31-4B8C-83A1-F6EECF244321}">
                <p14:modId xmlns:p14="http://schemas.microsoft.com/office/powerpoint/2010/main" val="4151129391"/>
              </p:ext>
            </p:extLst>
          </p:nvPr>
        </p:nvGraphicFramePr>
        <p:xfrm>
          <a:off x="270828" y="892646"/>
          <a:ext cx="11216640" cy="5570780"/>
        </p:xfrm>
        <a:graphic>
          <a:graphicData uri="http://schemas.openxmlformats.org/drawingml/2006/table">
            <a:tbl>
              <a:tblPr firstRow="1" bandRow="1">
                <a:tableStyleId>{3C2FFA5D-87B4-456A-9821-1D502468CF0F}</a:tableStyleId>
              </a:tblPr>
              <a:tblGrid>
                <a:gridCol w="904240">
                  <a:extLst>
                    <a:ext uri="{9D8B030D-6E8A-4147-A177-3AD203B41FA5}">
                      <a16:colId xmlns:a16="http://schemas.microsoft.com/office/drawing/2014/main" val="733546972"/>
                    </a:ext>
                  </a:extLst>
                </a:gridCol>
                <a:gridCol w="1717040">
                  <a:extLst>
                    <a:ext uri="{9D8B030D-6E8A-4147-A177-3AD203B41FA5}">
                      <a16:colId xmlns:a16="http://schemas.microsoft.com/office/drawing/2014/main" val="811671887"/>
                    </a:ext>
                  </a:extLst>
                </a:gridCol>
                <a:gridCol w="843280">
                  <a:extLst>
                    <a:ext uri="{9D8B030D-6E8A-4147-A177-3AD203B41FA5}">
                      <a16:colId xmlns:a16="http://schemas.microsoft.com/office/drawing/2014/main" val="3541080805"/>
                    </a:ext>
                  </a:extLst>
                </a:gridCol>
                <a:gridCol w="1178560">
                  <a:extLst>
                    <a:ext uri="{9D8B030D-6E8A-4147-A177-3AD203B41FA5}">
                      <a16:colId xmlns:a16="http://schemas.microsoft.com/office/drawing/2014/main" val="3623213189"/>
                    </a:ext>
                  </a:extLst>
                </a:gridCol>
                <a:gridCol w="3444240">
                  <a:extLst>
                    <a:ext uri="{9D8B030D-6E8A-4147-A177-3AD203B41FA5}">
                      <a16:colId xmlns:a16="http://schemas.microsoft.com/office/drawing/2014/main" val="1036191180"/>
                    </a:ext>
                  </a:extLst>
                </a:gridCol>
                <a:gridCol w="3129280">
                  <a:extLst>
                    <a:ext uri="{9D8B030D-6E8A-4147-A177-3AD203B41FA5}">
                      <a16:colId xmlns:a16="http://schemas.microsoft.com/office/drawing/2014/main" val="2648818873"/>
                    </a:ext>
                  </a:extLst>
                </a:gridCol>
              </a:tblGrid>
              <a:tr h="369826">
                <a:tc>
                  <a:txBody>
                    <a:bodyPr/>
                    <a:lstStyle/>
                    <a:p>
                      <a:r>
                        <a:rPr lang="en-IN" sz="1600" dirty="0" err="1">
                          <a:latin typeface="Times New Roman" panose="02020603050405020304" pitchFamily="18" charset="0"/>
                          <a:cs typeface="Times New Roman" panose="02020603050405020304" pitchFamily="18" charset="0"/>
                        </a:rPr>
                        <a:t>Sl.No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Title of the Paper</a:t>
                      </a:r>
                    </a:p>
                  </a:txBody>
                  <a:tcPr/>
                </a:tc>
                <a:tc>
                  <a:txBody>
                    <a:bodyPr/>
                    <a:lstStyle/>
                    <a:p>
                      <a:r>
                        <a:rPr lang="en-IN" sz="1600" dirty="0">
                          <a:latin typeface="Times New Roman" panose="02020603050405020304" pitchFamily="18" charset="0"/>
                          <a:cs typeface="Times New Roman" panose="02020603050405020304" pitchFamily="18" charset="0"/>
                        </a:rPr>
                        <a:t>Year </a:t>
                      </a:r>
                    </a:p>
                  </a:txBody>
                  <a:tcPr/>
                </a:tc>
                <a:tc>
                  <a:txBody>
                    <a:bodyPr/>
                    <a:lstStyle/>
                    <a:p>
                      <a:r>
                        <a:rPr lang="en-IN" sz="1600" dirty="0">
                          <a:latin typeface="Times New Roman" panose="02020603050405020304" pitchFamily="18" charset="0"/>
                          <a:cs typeface="Times New Roman" panose="02020603050405020304" pitchFamily="18" charset="0"/>
                        </a:rPr>
                        <a:t>Author </a:t>
                      </a:r>
                    </a:p>
                  </a:txBody>
                  <a:tcPr/>
                </a:tc>
                <a:tc>
                  <a:txBody>
                    <a:bodyPr/>
                    <a:lstStyle/>
                    <a:p>
                      <a:r>
                        <a:rPr lang="en-IN" sz="1600" dirty="0">
                          <a:latin typeface="Times New Roman" panose="02020603050405020304" pitchFamily="18" charset="0"/>
                          <a:cs typeface="Times New Roman" panose="02020603050405020304" pitchFamily="18" charset="0"/>
                        </a:rPr>
                        <a:t>Key findings</a:t>
                      </a:r>
                    </a:p>
                  </a:txBody>
                  <a:tcPr/>
                </a:tc>
                <a:tc>
                  <a:txBody>
                    <a:bodyPr/>
                    <a:lstStyle/>
                    <a:p>
                      <a:r>
                        <a:rPr lang="en-IN" sz="16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922195261"/>
                  </a:ext>
                </a:extLst>
              </a:tr>
              <a:tr h="5200954">
                <a:tc>
                  <a:txBody>
                    <a:bodyPr/>
                    <a:lstStyle/>
                    <a:p>
                      <a:r>
                        <a:rPr lang="en-IN" sz="1600" dirty="0">
                          <a:latin typeface="Times New Roman" panose="02020603050405020304" pitchFamily="18" charset="0"/>
                          <a:cs typeface="Times New Roman" panose="02020603050405020304" pitchFamily="18" charset="0"/>
                        </a:rPr>
                        <a:t>5. </a:t>
                      </a:r>
                    </a:p>
                  </a:txBody>
                  <a:tcPr/>
                </a:tc>
                <a:tc>
                  <a:txBody>
                    <a:bodyPr/>
                    <a:lstStyle/>
                    <a:p>
                      <a:r>
                        <a:rPr lang="en-US" sz="1600" dirty="0" err="1">
                          <a:latin typeface="Times New Roman" panose="02020603050405020304" pitchFamily="18" charset="0"/>
                          <a:cs typeface="Times New Roman" panose="02020603050405020304" pitchFamily="18" charset="0"/>
                        </a:rPr>
                        <a:t>Dif</a:t>
                      </a:r>
                      <a:r>
                        <a:rPr lang="en-US" sz="1600" dirty="0">
                          <a:latin typeface="Times New Roman" panose="02020603050405020304" pitchFamily="18" charset="0"/>
                          <a:cs typeface="Times New Roman" panose="02020603050405020304" pitchFamily="18" charset="0"/>
                        </a:rPr>
                        <a:t>-Fusion: Toward High Color Fidelity</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Publication: IEEE TRANSACTIONS ON IMAGE PROCESSING, VOL. 32, 2023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2024</a:t>
                      </a:r>
                    </a:p>
                  </a:txBody>
                  <a:tcPr/>
                </a:tc>
                <a:tc>
                  <a:txBody>
                    <a:bodyPr/>
                    <a:lstStyle/>
                    <a:p>
                      <a:r>
                        <a:rPr lang="en-IN" sz="1600" dirty="0">
                          <a:latin typeface="Times New Roman" panose="02020603050405020304" pitchFamily="18" charset="0"/>
                          <a:cs typeface="Times New Roman" panose="02020603050405020304" pitchFamily="18" charset="0"/>
                        </a:rPr>
                        <a:t>Jun Yue , </a:t>
                      </a:r>
                      <a:r>
                        <a:rPr lang="en-IN" sz="1600" dirty="0" err="1">
                          <a:latin typeface="Times New Roman" panose="02020603050405020304" pitchFamily="18" charset="0"/>
                          <a:cs typeface="Times New Roman" panose="02020603050405020304" pitchFamily="18" charset="0"/>
                        </a:rPr>
                        <a:t>Leyuan</a:t>
                      </a:r>
                      <a:r>
                        <a:rPr lang="en-IN" sz="1600" dirty="0">
                          <a:latin typeface="Times New Roman" panose="02020603050405020304" pitchFamily="18" charset="0"/>
                          <a:cs typeface="Times New Roman" panose="02020603050405020304" pitchFamily="18" charset="0"/>
                        </a:rPr>
                        <a:t> Fang, </a:t>
                      </a:r>
                      <a:r>
                        <a:rPr lang="en-IN" sz="1600" dirty="0" err="1">
                          <a:latin typeface="Times New Roman" panose="02020603050405020304" pitchFamily="18" charset="0"/>
                          <a:cs typeface="Times New Roman" panose="02020603050405020304" pitchFamily="18" charset="0"/>
                        </a:rPr>
                        <a:t>Shaobo</a:t>
                      </a:r>
                      <a:r>
                        <a:rPr lang="en-IN" sz="1600" dirty="0">
                          <a:latin typeface="Times New Roman" panose="02020603050405020304" pitchFamily="18" charset="0"/>
                          <a:cs typeface="Times New Roman" panose="02020603050405020304" pitchFamily="18" charset="0"/>
                        </a:rPr>
                        <a:t> Xia , Yue Deng,</a:t>
                      </a:r>
                    </a:p>
                    <a:p>
                      <a:r>
                        <a:rPr lang="en-IN" sz="1600" dirty="0">
                          <a:latin typeface="Times New Roman" panose="02020603050405020304" pitchFamily="18" charset="0"/>
                          <a:cs typeface="Times New Roman" panose="02020603050405020304" pitchFamily="18" charset="0"/>
                        </a:rPr>
                        <a:t>and Jiayi Ma</a:t>
                      </a:r>
                    </a:p>
                  </a:txBody>
                  <a:tcPr/>
                </a:tc>
                <a:tc>
                  <a:txBody>
                    <a:bodyPr/>
                    <a:lstStyle/>
                    <a:p>
                      <a:r>
                        <a:rPr lang="en-US" sz="16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The proposed diffusion-based image fusion method effectively combines multi-channel data, achieving notable improvements in color fidelity and visual quality.</a:t>
                      </a:r>
                    </a:p>
                    <a:p>
                      <a:r>
                        <a:rPr lang="en-US" sz="16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Technique:</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The method employs six statistical metrics for evaluation: Mutual Information (MI), Visual Information Fidelity (VIF), Spatial Frequency (SF),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Qabf</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Standard Deviation (SD), and Delta E, with MI and VIF being particularly emphasized for their high values.</a:t>
                      </a:r>
                    </a:p>
                    <a:p>
                      <a:r>
                        <a:rPr lang="en-US" sz="16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Results:</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The method ranks first in MI, VIF, SF, and SD on the M3FD dataset, with MI values exceeding 0.5807 and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Qabf</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values consistently higher than 0.4798, outperforming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TarDAL</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and other generative models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study highlights the need for further investigation into the impact of data diversity on diffusion-based image fusion models. Significant differences in dataset properties can adversely affect performance, suggesting a need for adaptive methods that handle varied data distributions. Additionally, optimizing time-step selections in diffusion processes and improving computational efficiency are critical areas for future research to enhance practicality and effectiveness.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977179"/>
                  </a:ext>
                </a:extLst>
              </a:tr>
            </a:tbl>
          </a:graphicData>
        </a:graphic>
      </p:graphicFrame>
      <p:sp>
        <p:nvSpPr>
          <p:cNvPr id="7" name="TextBox 6">
            <a:extLst>
              <a:ext uri="{FF2B5EF4-FFF2-40B4-BE49-F238E27FC236}">
                <a16:creationId xmlns:a16="http://schemas.microsoft.com/office/drawing/2014/main" id="{AA31359E-8E45-45CE-07DD-3226C1F491AA}"/>
              </a:ext>
            </a:extLst>
          </p:cNvPr>
          <p:cNvSpPr txBox="1"/>
          <p:nvPr/>
        </p:nvSpPr>
        <p:spPr>
          <a:xfrm>
            <a:off x="2831148" y="163741"/>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spTree>
    <p:extLst>
      <p:ext uri="{BB962C8B-B14F-4D97-AF65-F5344CB8AC3E}">
        <p14:creationId xmlns:p14="http://schemas.microsoft.com/office/powerpoint/2010/main" val="3258720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838200" y="150552"/>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2" name="Google Shape;488;p10">
            <a:extLst>
              <a:ext uri="{FF2B5EF4-FFF2-40B4-BE49-F238E27FC236}">
                <a16:creationId xmlns:a16="http://schemas.microsoft.com/office/drawing/2014/main" id="{269C34FF-CDA4-B8DA-6F30-CF6FDF5266E1}"/>
              </a:ext>
            </a:extLst>
          </p:cNvPr>
          <p:cNvGrpSpPr/>
          <p:nvPr/>
        </p:nvGrpSpPr>
        <p:grpSpPr>
          <a:xfrm>
            <a:off x="213106" y="1087852"/>
            <a:ext cx="6735756" cy="2857128"/>
            <a:chOff x="928691" y="421011"/>
            <a:chExt cx="2812894" cy="2142900"/>
          </a:xfrm>
        </p:grpSpPr>
        <p:sp>
          <p:nvSpPr>
            <p:cNvPr id="6" name="Google Shape;489;p10">
              <a:extLst>
                <a:ext uri="{FF2B5EF4-FFF2-40B4-BE49-F238E27FC236}">
                  <a16:creationId xmlns:a16="http://schemas.microsoft.com/office/drawing/2014/main" id="{F9A37DA5-F2CD-1F6B-42EC-AAC693394F99}"/>
                </a:ext>
              </a:extLst>
            </p:cNvPr>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928691" y="421011"/>
              <a:ext cx="1901100" cy="2142900"/>
              <a:chOff x="928691" y="421011"/>
              <a:chExt cx="1901100" cy="2142900"/>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45191" y="1149711"/>
                <a:ext cx="1884600" cy="1414200"/>
              </a:xfrm>
              <a:prstGeom prst="rect">
                <a:avLst/>
              </a:prstGeom>
              <a:noFill/>
              <a:ln>
                <a:noFill/>
              </a:ln>
            </p:spPr>
            <p:txBody>
              <a:bodyPr spcFirstLastPara="1" wrap="square" lIns="121900" tIns="121900" rIns="121900" bIns="121900" anchor="ctr" anchorCtr="0">
                <a:noAutofit/>
              </a:bodyPr>
              <a:lstStyle/>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Innovative use of GANs and diffusion models.</a:t>
                </a:r>
              </a:p>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Real-time processing on NVIDIA Jetson Nano.</a:t>
                </a:r>
              </a:p>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High applicability in surveillance and healthcare.</a:t>
                </a:r>
              </a:p>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Focus on preserving critical image features.  </a:t>
                </a:r>
                <a:endParaRPr lang="en-US" dirty="0"/>
              </a:p>
              <a:p>
                <a:pPr marL="0" marR="0" lvl="0" indent="0" algn="just" rtl="0">
                  <a:spcBef>
                    <a:spcPts val="0"/>
                  </a:spcBef>
                  <a:spcAft>
                    <a:spcPts val="0"/>
                  </a:spcAft>
                  <a:buNone/>
                </a:pPr>
                <a:endParaRPr sz="1600" dirty="0">
                  <a:solidFill>
                    <a:srgbClr val="434343"/>
                  </a:solidFill>
                  <a:latin typeface="Roboto"/>
                  <a:ea typeface="Roboto"/>
                  <a:cs typeface="Roboto"/>
                  <a:sym typeface="Roboto"/>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6"/>
                    </a:solidFill>
                    <a:latin typeface="Fira Sans Extra Condensed Medium"/>
                    <a:ea typeface="Fira Sans Extra Condensed Medium"/>
                    <a:cs typeface="Fira Sans Extra Condensed Medium"/>
                    <a:sym typeface="Fira Sans Extra Condensed Medium"/>
                  </a:rPr>
                  <a:t>Strengths</a:t>
                </a:r>
                <a:endParaRPr sz="2267" b="1">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0" name="Google Shape;483;p10">
            <a:extLst>
              <a:ext uri="{FF2B5EF4-FFF2-40B4-BE49-F238E27FC236}">
                <a16:creationId xmlns:a16="http://schemas.microsoft.com/office/drawing/2014/main" id="{A77B6CF2-86FF-F242-427B-686D0329AF30}"/>
              </a:ext>
            </a:extLst>
          </p:cNvPr>
          <p:cNvGrpSpPr/>
          <p:nvPr/>
        </p:nvGrpSpPr>
        <p:grpSpPr>
          <a:xfrm>
            <a:off x="6918064" y="990976"/>
            <a:ext cx="5273936" cy="2767972"/>
            <a:chOff x="5188548" y="1062506"/>
            <a:chExt cx="3955451" cy="1459517"/>
          </a:xfrm>
        </p:grpSpPr>
        <p:sp>
          <p:nvSpPr>
            <p:cNvPr id="11" name="Google Shape;484;p10">
              <a:extLst>
                <a:ext uri="{FF2B5EF4-FFF2-40B4-BE49-F238E27FC236}">
                  <a16:creationId xmlns:a16="http://schemas.microsoft.com/office/drawing/2014/main" id="{6800CA5A-EB54-7A93-DB12-7831175802B6}"/>
                </a:ext>
              </a:extLst>
            </p:cNvPr>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2" name="Google Shape;485;p10">
              <a:extLst>
                <a:ext uri="{FF2B5EF4-FFF2-40B4-BE49-F238E27FC236}">
                  <a16:creationId xmlns:a16="http://schemas.microsoft.com/office/drawing/2014/main" id="{3A1B4FA6-53DA-BECD-B941-81C8CB1EFA80}"/>
                </a:ext>
              </a:extLst>
            </p:cNvPr>
            <p:cNvGrpSpPr/>
            <p:nvPr/>
          </p:nvGrpSpPr>
          <p:grpSpPr>
            <a:xfrm>
              <a:off x="6267501" y="1062506"/>
              <a:ext cx="2876498" cy="1459517"/>
              <a:chOff x="6267501" y="1062506"/>
              <a:chExt cx="2876498" cy="1459517"/>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51742" y="106250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a:solidFill>
                      <a:schemeClr val="accent1"/>
                    </a:solidFill>
                    <a:latin typeface="Fira Sans Extra Condensed Medium"/>
                    <a:ea typeface="Fira Sans Extra Condensed Medium"/>
                    <a:cs typeface="Fira Sans Extra Condensed Medium"/>
                    <a:sym typeface="Fira Sans Extra Condensed Medium"/>
                  </a:rPr>
                  <a:t>Weaknesses</a:t>
                </a:r>
                <a:endParaRPr sz="2267" b="1">
                  <a:solidFill>
                    <a:schemeClr val="accent1"/>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67501" y="1411722"/>
                <a:ext cx="2876498" cy="1110301"/>
              </a:xfrm>
              <a:prstGeom prst="rect">
                <a:avLst/>
              </a:prstGeom>
              <a:noFill/>
              <a:ln>
                <a:noFill/>
              </a:ln>
            </p:spPr>
            <p:txBody>
              <a:bodyPr spcFirstLastPara="1" wrap="square" lIns="121900" tIns="121900" rIns="121900" bIns="121900" anchor="ctr" anchorCtr="0">
                <a:noAutofit/>
              </a:bodyPr>
              <a:lstStyle/>
              <a:p>
                <a:pPr marL="285750" indent="-285750">
                  <a:buFont typeface="Arial" panose="020B0604020202020204" pitchFamily="34" charset="0"/>
                  <a:buChar char="•"/>
                </a:pPr>
                <a:r>
                  <a:rPr lang="en-US" sz="1600" dirty="0">
                    <a:solidFill>
                      <a:srgbClr val="434343"/>
                    </a:solidFill>
                    <a:latin typeface="Roboto"/>
                    <a:ea typeface="Roboto"/>
                    <a:cs typeface="Roboto"/>
                    <a:sym typeface="Roboto"/>
                  </a:rPr>
                  <a:t>Limited by embedded system processing power.</a:t>
                </a:r>
              </a:p>
              <a:p>
                <a:pPr marL="285750" indent="-285750">
                  <a:buFont typeface="Arial" panose="020B0604020202020204" pitchFamily="34" charset="0"/>
                  <a:buChar char="•"/>
                </a:pPr>
                <a:r>
                  <a:rPr lang="en-US" sz="1600" dirty="0">
                    <a:solidFill>
                      <a:srgbClr val="434343"/>
                    </a:solidFill>
                    <a:latin typeface="Roboto"/>
                    <a:ea typeface="Roboto"/>
                    <a:cs typeface="Roboto"/>
                    <a:sym typeface="Roboto"/>
                  </a:rPr>
                  <a:t>High complexity in model training and tuning.</a:t>
                </a:r>
              </a:p>
              <a:p>
                <a:pPr marL="285750" indent="-285750">
                  <a:buFont typeface="Arial" panose="020B0604020202020204" pitchFamily="34" charset="0"/>
                  <a:buChar char="•"/>
                </a:pPr>
                <a:r>
                  <a:rPr lang="en-US" sz="1600" dirty="0">
                    <a:solidFill>
                      <a:srgbClr val="434343"/>
                    </a:solidFill>
                    <a:latin typeface="Roboto"/>
                    <a:ea typeface="Roboto"/>
                    <a:cs typeface="Roboto"/>
                    <a:sym typeface="Roboto"/>
                  </a:rPr>
                  <a:t>Dependent on large, high-quality datasets.</a:t>
                </a:r>
              </a:p>
            </p:txBody>
          </p:sp>
        </p:grpSp>
      </p:grpSp>
      <p:grpSp>
        <p:nvGrpSpPr>
          <p:cNvPr id="15" name="Google Shape;493;p10">
            <a:extLst>
              <a:ext uri="{FF2B5EF4-FFF2-40B4-BE49-F238E27FC236}">
                <a16:creationId xmlns:a16="http://schemas.microsoft.com/office/drawing/2014/main" id="{851F0995-F55B-90A8-117C-17925C68C4C1}"/>
              </a:ext>
            </a:extLst>
          </p:cNvPr>
          <p:cNvGrpSpPr/>
          <p:nvPr/>
        </p:nvGrpSpPr>
        <p:grpSpPr>
          <a:xfrm>
            <a:off x="7146965" y="3995132"/>
            <a:ext cx="4696162" cy="2254714"/>
            <a:chOff x="5188548" y="3043046"/>
            <a:chExt cx="3565802" cy="1691077"/>
          </a:xfrm>
        </p:grpSpPr>
        <p:sp>
          <p:nvSpPr>
            <p:cNvPr id="16" name="Google Shape;494;p10">
              <a:extLst>
                <a:ext uri="{FF2B5EF4-FFF2-40B4-BE49-F238E27FC236}">
                  <a16:creationId xmlns:a16="http://schemas.microsoft.com/office/drawing/2014/main" id="{B778ABFC-F572-C69A-D4CA-CCE0E3C52B75}"/>
                </a:ext>
              </a:extLst>
            </p:cNvPr>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17" name="Google Shape;495;p10">
              <a:extLst>
                <a:ext uri="{FF2B5EF4-FFF2-40B4-BE49-F238E27FC236}">
                  <a16:creationId xmlns:a16="http://schemas.microsoft.com/office/drawing/2014/main" id="{5EAB7177-C39F-1239-7629-99522C12A496}"/>
                </a:ext>
              </a:extLst>
            </p:cNvPr>
            <p:cNvGrpSpPr/>
            <p:nvPr/>
          </p:nvGrpSpPr>
          <p:grpSpPr>
            <a:xfrm>
              <a:off x="6235850" y="3043046"/>
              <a:ext cx="2518500" cy="1691077"/>
              <a:chOff x="6235850" y="3043046"/>
              <a:chExt cx="2518500" cy="1691077"/>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64555" y="3043046"/>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5"/>
                    </a:solidFill>
                    <a:latin typeface="Fira Sans Extra Condensed Medium"/>
                    <a:ea typeface="Fira Sans Extra Condensed Medium"/>
                    <a:cs typeface="Fira Sans Extra Condensed Medium"/>
                    <a:sym typeface="Fira Sans Extra Condensed Medium"/>
                  </a:rPr>
                  <a:t>Threats</a:t>
                </a:r>
                <a:endParaRPr sz="2267" b="1" dirty="0">
                  <a:solidFill>
                    <a:schemeClr val="accent5"/>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235850" y="3708423"/>
                <a:ext cx="2518500" cy="1025700"/>
              </a:xfrm>
              <a:prstGeom prst="rect">
                <a:avLst/>
              </a:prstGeom>
              <a:noFill/>
              <a:ln>
                <a:noFill/>
              </a:ln>
            </p:spPr>
            <p:txBody>
              <a:bodyPr spcFirstLastPara="1" wrap="square" lIns="121900" tIns="121900" rIns="121900" bIns="121900" anchor="ctr" anchorCtr="0">
                <a:noAutofit/>
              </a:bodyPr>
              <a:lstStyle/>
              <a:p>
                <a:pPr marL="285750" marR="0" lvl="0" indent="-285750" algn="l"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Rapid advancements in AI may outpace the approach.</a:t>
                </a:r>
              </a:p>
              <a:p>
                <a:pPr marL="285750" marR="0" lvl="0" indent="-285750" algn="l"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Hardware limitations affecting scalability.</a:t>
                </a:r>
              </a:p>
              <a:p>
                <a:pPr marL="285750" marR="0" lvl="0" indent="-285750" algn="l"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Data security concerns in sensitive applications.</a:t>
                </a:r>
                <a:r>
                  <a:rPr lang="en-IN" sz="1600" dirty="0">
                    <a:solidFill>
                      <a:srgbClr val="434343"/>
                    </a:solidFill>
                    <a:latin typeface="Roboto"/>
                    <a:ea typeface="Roboto"/>
                    <a:cs typeface="Roboto"/>
                    <a:sym typeface="Roboto"/>
                  </a:rPr>
                  <a:t> </a:t>
                </a:r>
                <a:endParaRPr sz="1600" dirty="0">
                  <a:solidFill>
                    <a:srgbClr val="434343"/>
                  </a:solidFill>
                  <a:latin typeface="Roboto"/>
                  <a:ea typeface="Roboto"/>
                  <a:cs typeface="Roboto"/>
                  <a:sym typeface="Roboto"/>
                </a:endParaRPr>
              </a:p>
              <a:p>
                <a:pPr marL="0" marR="0" lvl="0" indent="0" algn="l" rtl="0">
                  <a:spcBef>
                    <a:spcPts val="0"/>
                  </a:spcBef>
                  <a:spcAft>
                    <a:spcPts val="0"/>
                  </a:spcAft>
                  <a:buNone/>
                </a:pPr>
                <a:endParaRPr sz="1600" dirty="0">
                  <a:solidFill>
                    <a:srgbClr val="434343"/>
                  </a:solidFill>
                  <a:latin typeface="Roboto"/>
                  <a:ea typeface="Roboto"/>
                  <a:cs typeface="Roboto"/>
                  <a:sym typeface="Roboto"/>
                </a:endParaRPr>
              </a:p>
            </p:txBody>
          </p:sp>
        </p:grpSp>
      </p:grpSp>
      <p:grpSp>
        <p:nvGrpSpPr>
          <p:cNvPr id="20" name="Google Shape;498;p10">
            <a:extLst>
              <a:ext uri="{FF2B5EF4-FFF2-40B4-BE49-F238E27FC236}">
                <a16:creationId xmlns:a16="http://schemas.microsoft.com/office/drawing/2014/main" id="{0CBBCAA6-6560-FA17-7D57-8348284DB434}"/>
              </a:ext>
            </a:extLst>
          </p:cNvPr>
          <p:cNvGrpSpPr/>
          <p:nvPr/>
        </p:nvGrpSpPr>
        <p:grpSpPr>
          <a:xfrm>
            <a:off x="202506" y="4446926"/>
            <a:ext cx="6132114" cy="2109241"/>
            <a:chOff x="892757" y="3168878"/>
            <a:chExt cx="4599200" cy="1581970"/>
          </a:xfrm>
        </p:grpSpPr>
        <p:sp>
          <p:nvSpPr>
            <p:cNvPr id="21" name="Google Shape;499;p10">
              <a:extLst>
                <a:ext uri="{FF2B5EF4-FFF2-40B4-BE49-F238E27FC236}">
                  <a16:creationId xmlns:a16="http://schemas.microsoft.com/office/drawing/2014/main" id="{FCCD4B41-5E74-FF67-70B0-F0BC132EC36D}"/>
                </a:ext>
              </a:extLst>
            </p:cNvPr>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22" name="Google Shape;500;p10">
              <a:extLst>
                <a:ext uri="{FF2B5EF4-FFF2-40B4-BE49-F238E27FC236}">
                  <a16:creationId xmlns:a16="http://schemas.microsoft.com/office/drawing/2014/main" id="{17FE35FF-8B7E-E9E7-8527-E09AB60643CC}"/>
                </a:ext>
              </a:extLst>
            </p:cNvPr>
            <p:cNvGrpSpPr/>
            <p:nvPr/>
          </p:nvGrpSpPr>
          <p:grpSpPr>
            <a:xfrm>
              <a:off x="892757" y="3168878"/>
              <a:ext cx="3731700" cy="1581970"/>
              <a:chOff x="892757" y="3168878"/>
              <a:chExt cx="3731700" cy="1581970"/>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648349" y="316887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4"/>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Expanding to other fields like agriculture and automation.</a:t>
                </a:r>
              </a:p>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Commercialization potential in various industries.</a:t>
                </a:r>
              </a:p>
              <a:p>
                <a:pPr marL="285750" marR="0" lvl="0" indent="-285750" algn="just" rtl="0">
                  <a:spcBef>
                    <a:spcPts val="0"/>
                  </a:spcBef>
                  <a:spcAft>
                    <a:spcPts val="0"/>
                  </a:spcAft>
                  <a:buFont typeface="Arial" panose="020B0604020202020204" pitchFamily="34" charset="0"/>
                  <a:buChar char="•"/>
                </a:pPr>
                <a:r>
                  <a:rPr lang="en-US" sz="1600" dirty="0">
                    <a:solidFill>
                      <a:srgbClr val="434343"/>
                    </a:solidFill>
                    <a:latin typeface="Roboto"/>
                    <a:ea typeface="Roboto"/>
                    <a:cs typeface="Roboto"/>
                    <a:sym typeface="Roboto"/>
                  </a:rPr>
                  <a:t>Opportunities for research collaborations.</a:t>
                </a:r>
                <a:r>
                  <a:rPr lang="en-IN" sz="1600" dirty="0">
                    <a:solidFill>
                      <a:srgbClr val="434343"/>
                    </a:solidFill>
                    <a:latin typeface="Roboto"/>
                    <a:ea typeface="Roboto"/>
                    <a:cs typeface="Roboto"/>
                    <a:sym typeface="Roboto"/>
                  </a:rPr>
                  <a:t> </a:t>
                </a:r>
                <a:endParaRPr sz="1600" dirty="0">
                  <a:solidFill>
                    <a:srgbClr val="434343"/>
                  </a:solidFill>
                  <a:latin typeface="Roboto"/>
                  <a:ea typeface="Roboto"/>
                  <a:cs typeface="Roboto"/>
                  <a:sym typeface="Roboto"/>
                </a:endParaRPr>
              </a:p>
            </p:txBody>
          </p:sp>
        </p:gr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564098" y="1912734"/>
            <a:ext cx="3978569" cy="3824127"/>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DBBD4-620D-8E56-D53B-31B38304ED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8B169B-2850-9CC8-9F33-1C5501D16B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9B613F56-FD6D-5831-552E-F4AF0AABAA35}"/>
              </a:ext>
            </a:extLst>
          </p:cNvPr>
          <p:cNvSpPr txBox="1"/>
          <p:nvPr/>
        </p:nvSpPr>
        <p:spPr>
          <a:xfrm>
            <a:off x="715644" y="12696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4W1H</a:t>
            </a:r>
            <a:endParaRPr dirty="0"/>
          </a:p>
        </p:txBody>
      </p:sp>
      <p:sp>
        <p:nvSpPr>
          <p:cNvPr id="5" name="Google Shape;125;p3">
            <a:extLst>
              <a:ext uri="{FF2B5EF4-FFF2-40B4-BE49-F238E27FC236}">
                <a16:creationId xmlns:a16="http://schemas.microsoft.com/office/drawing/2014/main" id="{F7076416-7623-0980-E438-26D7B8B56AE0}"/>
              </a:ext>
            </a:extLst>
          </p:cNvPr>
          <p:cNvSpPr txBox="1"/>
          <p:nvPr/>
        </p:nvSpPr>
        <p:spPr>
          <a:xfrm>
            <a:off x="432619" y="620825"/>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Times New Roman" panose="02020603050405020304" pitchFamily="18" charset="0"/>
                <a:ea typeface="Verdana" panose="020B0604030504040204" pitchFamily="34" charset="0"/>
                <a:cs typeface="Times New Roman" panose="02020603050405020304" pitchFamily="18" charset="0"/>
              </a:rPr>
              <a:t>Why: </a:t>
            </a:r>
            <a:r>
              <a:rPr lang="en-US" sz="1800" dirty="0">
                <a:latin typeface="Times New Roman" panose="02020603050405020304" pitchFamily="18" charset="0"/>
                <a:ea typeface="Verdana" panose="020B0604030504040204" pitchFamily="34" charset="0"/>
                <a:cs typeface="Times New Roman" panose="02020603050405020304" pitchFamily="18" charset="0"/>
              </a:rPr>
              <a:t>To improve decision-making in applications like surveillance by fusing complementary information from IR and visible images.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b="1" dirty="0">
                <a:latin typeface="Times New Roman" panose="02020603050405020304" pitchFamily="18" charset="0"/>
                <a:ea typeface="Verdana" panose="020B0604030504040204" pitchFamily="34" charset="0"/>
                <a:cs typeface="Times New Roman" panose="02020603050405020304" pitchFamily="18" charset="0"/>
              </a:rPr>
              <a:t>What: </a:t>
            </a:r>
            <a:r>
              <a:rPr lang="en-US" sz="1800" dirty="0">
                <a:latin typeface="Times New Roman" panose="02020603050405020304" pitchFamily="18" charset="0"/>
                <a:ea typeface="Verdana" panose="020B0604030504040204" pitchFamily="34" charset="0"/>
                <a:cs typeface="Times New Roman" panose="02020603050405020304" pitchFamily="18" charset="0"/>
              </a:rPr>
              <a:t>Use deep learning models (GANs, diffusion models) to create high-quality, fused images from IR and visible image data.</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b="1" dirty="0">
                <a:latin typeface="Times New Roman" panose="02020603050405020304" pitchFamily="18" charset="0"/>
                <a:ea typeface="Verdana" panose="020B0604030504040204" pitchFamily="34" charset="0"/>
                <a:cs typeface="Times New Roman" panose="02020603050405020304" pitchFamily="18" charset="0"/>
              </a:rPr>
              <a:t>Where:</a:t>
            </a:r>
            <a:r>
              <a:rPr lang="en-IN" sz="1800" dirty="0">
                <a:latin typeface="Times New Roman" panose="02020603050405020304" pitchFamily="18" charset="0"/>
                <a:ea typeface="Verdana" panose="020B0604030504040204" pitchFamily="34" charset="0"/>
                <a:cs typeface="Times New Roman" panose="02020603050405020304" pitchFamily="18" charset="0"/>
              </a:rPr>
              <a:t> </a:t>
            </a:r>
            <a:r>
              <a:rPr lang="en-US" sz="1800" dirty="0">
                <a:latin typeface="Times New Roman" panose="02020603050405020304" pitchFamily="18" charset="0"/>
                <a:ea typeface="Verdana" panose="020B0604030504040204" pitchFamily="34" charset="0"/>
                <a:cs typeface="Times New Roman" panose="02020603050405020304" pitchFamily="18" charset="0"/>
              </a:rPr>
              <a:t>Applicable in real-time environments such as surveillance systems, healthcare, autonomous vehicles, and low-light conditions.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b="1" dirty="0">
                <a:latin typeface="Times New Roman" panose="02020603050405020304" pitchFamily="18" charset="0"/>
                <a:ea typeface="Verdana" panose="020B0604030504040204" pitchFamily="34" charset="0"/>
                <a:cs typeface="Times New Roman" panose="02020603050405020304" pitchFamily="18" charset="0"/>
              </a:rPr>
              <a:t>When: </a:t>
            </a:r>
            <a:r>
              <a:rPr lang="en-US" sz="1800" dirty="0">
                <a:latin typeface="Times New Roman" panose="02020603050405020304" pitchFamily="18" charset="0"/>
                <a:ea typeface="Verdana" panose="020B0604030504040204" pitchFamily="34" charset="0"/>
                <a:cs typeface="Times New Roman" panose="02020603050405020304" pitchFamily="18" charset="0"/>
              </a:rPr>
              <a:t>During real-time operations where thermal and visible information are critical for enhanced situational awareness.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b="1" dirty="0">
                <a:latin typeface="Times New Roman" panose="02020603050405020304" pitchFamily="18" charset="0"/>
                <a:ea typeface="Verdana" panose="020B0604030504040204" pitchFamily="34" charset="0"/>
                <a:cs typeface="Times New Roman" panose="02020603050405020304" pitchFamily="18" charset="0"/>
              </a:rPr>
              <a:t>How: </a:t>
            </a:r>
            <a:r>
              <a:rPr lang="en-US" sz="1800" dirty="0">
                <a:latin typeface="Times New Roman" panose="02020603050405020304" pitchFamily="18" charset="0"/>
                <a:ea typeface="Verdana" panose="020B0604030504040204" pitchFamily="34" charset="0"/>
                <a:cs typeface="Times New Roman" panose="02020603050405020304" pitchFamily="18" charset="0"/>
              </a:rPr>
              <a:t>Implement the chosen deep learning model on the NVIDIA Jetson Nano to fuse IR and visible images efficiently in real time.</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r>
              <a:rPr lang="en-IN" sz="1800" b="1" dirty="0">
                <a:latin typeface="Times New Roman" panose="02020603050405020304" pitchFamily="18" charset="0"/>
                <a:ea typeface="Verdana" panose="020B0604030504040204" pitchFamily="34" charset="0"/>
                <a:cs typeface="Times New Roman" panose="02020603050405020304" pitchFamily="18" charset="0"/>
              </a:rPr>
              <a:t>Refined Objective: </a:t>
            </a:r>
            <a:r>
              <a:rPr lang="en-US" sz="1800" dirty="0">
                <a:latin typeface="Times New Roman" panose="02020603050405020304" pitchFamily="18" charset="0"/>
                <a:ea typeface="Verdana" panose="020B0604030504040204" pitchFamily="34" charset="0"/>
                <a:cs typeface="Times New Roman" panose="02020603050405020304" pitchFamily="18" charset="0"/>
              </a:rPr>
              <a:t>To develop a real-time deep learning-based image fusion system that combines IR and visible images to enhance human vision perception in critical applications.</a:t>
            </a:r>
            <a:endParaRPr lang="en-IN" sz="1800"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1580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98496-AAA6-F9CB-0C5C-3C4DA29D714D}"/>
              </a:ext>
            </a:extLst>
          </p:cNvPr>
          <p:cNvSpPr txBox="1"/>
          <p:nvPr/>
        </p:nvSpPr>
        <p:spPr>
          <a:xfrm>
            <a:off x="5984240" y="2806323"/>
            <a:ext cx="6096000" cy="3754874"/>
          </a:xfrm>
          <a:prstGeom prst="rect">
            <a:avLst/>
          </a:prstGeom>
          <a:noFill/>
        </p:spPr>
        <p:txBody>
          <a:bodyPr wrap="square">
            <a:spAutoFit/>
          </a:bodyPr>
          <a:lstStyle/>
          <a:p>
            <a:r>
              <a:rPr lang="en-IN" b="1" u="sng" dirty="0">
                <a:latin typeface="Verdana" panose="020B0604030504040204" pitchFamily="34" charset="0"/>
                <a:ea typeface="Verdana" panose="020B0604030504040204" pitchFamily="34" charset="0"/>
              </a:rPr>
              <a:t>Hardware Requirements:</a:t>
            </a:r>
          </a:p>
          <a:p>
            <a:pPr>
              <a:buFont typeface="+mj-lt"/>
              <a:buAutoNum type="arabicPeriod"/>
            </a:pPr>
            <a:r>
              <a:rPr lang="en-IN" b="1" u="sng" dirty="0">
                <a:latin typeface="Verdana" panose="020B0604030504040204" pitchFamily="34" charset="0"/>
                <a:ea typeface="Verdana" panose="020B0604030504040204" pitchFamily="34" charset="0"/>
              </a:rPr>
              <a:t>NVIDIA Jetson Nano</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Storage</a:t>
            </a:r>
            <a:r>
              <a:rPr lang="en-IN" dirty="0">
                <a:latin typeface="Verdana" panose="020B0604030504040204" pitchFamily="34" charset="0"/>
                <a:ea typeface="Verdana" panose="020B0604030504040204" pitchFamily="34" charset="0"/>
              </a:rPr>
              <a:t>: microSD card with at least 32GB capacity (UHS-1 recommended).</a:t>
            </a:r>
          </a:p>
          <a:p>
            <a:pPr marL="742950" lvl="1" indent="-285750">
              <a:buFont typeface="+mj-lt"/>
              <a:buAutoNum type="arabicPeriod"/>
            </a:pPr>
            <a:r>
              <a:rPr lang="en-IN" b="1" dirty="0">
                <a:latin typeface="Verdana" panose="020B0604030504040204" pitchFamily="34" charset="0"/>
                <a:ea typeface="Verdana" panose="020B0604030504040204" pitchFamily="34" charset="0"/>
              </a:rPr>
              <a:t>RAM</a:t>
            </a:r>
            <a:r>
              <a:rPr lang="en-IN" dirty="0">
                <a:latin typeface="Verdana" panose="020B0604030504040204" pitchFamily="34" charset="0"/>
                <a:ea typeface="Verdana" panose="020B0604030504040204" pitchFamily="34" charset="0"/>
              </a:rPr>
              <a:t>: 4GB LPDDR4.</a:t>
            </a:r>
          </a:p>
          <a:p>
            <a:pPr marL="742950" lvl="1" indent="-285750">
              <a:buFont typeface="+mj-lt"/>
              <a:buAutoNum type="arabicPeriod"/>
            </a:pPr>
            <a:r>
              <a:rPr lang="en-IN" b="1" dirty="0">
                <a:latin typeface="Verdana" panose="020B0604030504040204" pitchFamily="34" charset="0"/>
                <a:ea typeface="Verdana" panose="020B0604030504040204" pitchFamily="34" charset="0"/>
              </a:rPr>
              <a:t>Power Supply</a:t>
            </a:r>
            <a:r>
              <a:rPr lang="en-IN" dirty="0">
                <a:latin typeface="Verdana" panose="020B0604030504040204" pitchFamily="34" charset="0"/>
                <a:ea typeface="Verdana" panose="020B0604030504040204" pitchFamily="34" charset="0"/>
              </a:rPr>
              <a:t>: 5V/4A USB-C power supply.</a:t>
            </a:r>
          </a:p>
          <a:p>
            <a:pPr>
              <a:buFont typeface="+mj-lt"/>
              <a:buAutoNum type="arabicPeriod"/>
            </a:pPr>
            <a:r>
              <a:rPr lang="en-IN" b="1" u="sng" dirty="0">
                <a:latin typeface="Verdana" panose="020B0604030504040204" pitchFamily="34" charset="0"/>
                <a:ea typeface="Verdana" panose="020B0604030504040204" pitchFamily="34" charset="0"/>
              </a:rPr>
              <a:t>Camera Modules</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IR Camera</a:t>
            </a:r>
            <a:r>
              <a:rPr lang="en-IN" dirty="0">
                <a:latin typeface="Verdana" panose="020B0604030504040204" pitchFamily="34" charset="0"/>
                <a:ea typeface="Verdana" panose="020B0604030504040204" pitchFamily="34" charset="0"/>
              </a:rPr>
              <a:t>: Compatible with Jetson Nano (e.g., FLIR Lepton).</a:t>
            </a:r>
          </a:p>
          <a:p>
            <a:pPr marL="742950" lvl="1" indent="-285750">
              <a:buFont typeface="+mj-lt"/>
              <a:buAutoNum type="arabicPeriod"/>
            </a:pPr>
            <a:r>
              <a:rPr lang="en-IN" b="1" dirty="0">
                <a:latin typeface="Verdana" panose="020B0604030504040204" pitchFamily="34" charset="0"/>
                <a:ea typeface="Verdana" panose="020B0604030504040204" pitchFamily="34" charset="0"/>
              </a:rPr>
              <a:t>Visible Light Camera</a:t>
            </a:r>
            <a:r>
              <a:rPr lang="en-IN" dirty="0">
                <a:latin typeface="Verdana" panose="020B0604030504040204" pitchFamily="34" charset="0"/>
                <a:ea typeface="Verdana" panose="020B0604030504040204" pitchFamily="34" charset="0"/>
              </a:rPr>
              <a:t>: Compatible with Jetson Nano (e.g., Raspberry Pi Camera Module).</a:t>
            </a:r>
          </a:p>
          <a:p>
            <a:pPr>
              <a:buFont typeface="+mj-lt"/>
              <a:buAutoNum type="arabicPeriod"/>
            </a:pPr>
            <a:r>
              <a:rPr lang="en-IN" b="1" u="sng" dirty="0">
                <a:latin typeface="Verdana" panose="020B0604030504040204" pitchFamily="34" charset="0"/>
                <a:ea typeface="Verdana" panose="020B0604030504040204" pitchFamily="34" charset="0"/>
              </a:rPr>
              <a:t>PC or Laptop</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CPU</a:t>
            </a:r>
            <a:r>
              <a:rPr lang="en-IN" dirty="0">
                <a:latin typeface="Verdana" panose="020B0604030504040204" pitchFamily="34" charset="0"/>
                <a:ea typeface="Verdana" panose="020B0604030504040204" pitchFamily="34" charset="0"/>
              </a:rPr>
              <a:t>: Modern multi-core processor (e.g., Intel i5/i7 or AMD </a:t>
            </a:r>
            <a:r>
              <a:rPr lang="en-IN" dirty="0" err="1">
                <a:latin typeface="Verdana" panose="020B0604030504040204" pitchFamily="34" charset="0"/>
                <a:ea typeface="Verdana" panose="020B0604030504040204" pitchFamily="34" charset="0"/>
              </a:rPr>
              <a:t>Ryzen</a:t>
            </a:r>
            <a:r>
              <a:rPr lang="en-IN"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RAM</a:t>
            </a:r>
            <a:r>
              <a:rPr lang="en-IN" dirty="0">
                <a:latin typeface="Verdana" panose="020B0604030504040204" pitchFamily="34" charset="0"/>
                <a:ea typeface="Verdana" panose="020B0604030504040204" pitchFamily="34" charset="0"/>
              </a:rPr>
              <a:t>: Minimum 8GB, 16GB recommended.</a:t>
            </a:r>
          </a:p>
          <a:p>
            <a:pPr marL="742950" lvl="1" indent="-285750">
              <a:buFont typeface="+mj-lt"/>
              <a:buAutoNum type="arabicPeriod"/>
            </a:pPr>
            <a:r>
              <a:rPr lang="en-IN" b="1" dirty="0">
                <a:latin typeface="Verdana" panose="020B0604030504040204" pitchFamily="34" charset="0"/>
                <a:ea typeface="Verdana" panose="020B0604030504040204" pitchFamily="34" charset="0"/>
              </a:rPr>
              <a:t>GPU</a:t>
            </a:r>
            <a:r>
              <a:rPr lang="en-IN" dirty="0">
                <a:latin typeface="Verdana" panose="020B0604030504040204" pitchFamily="34" charset="0"/>
                <a:ea typeface="Verdana" panose="020B0604030504040204" pitchFamily="34" charset="0"/>
              </a:rPr>
              <a:t>: NVIDIA GPU (e.g., GTX 1060 or higher) if available for accelerated training.</a:t>
            </a:r>
          </a:p>
        </p:txBody>
      </p:sp>
      <p:sp>
        <p:nvSpPr>
          <p:cNvPr id="5" name="TextBox 4">
            <a:extLst>
              <a:ext uri="{FF2B5EF4-FFF2-40B4-BE49-F238E27FC236}">
                <a16:creationId xmlns:a16="http://schemas.microsoft.com/office/drawing/2014/main" id="{18757729-DA79-92EE-FAF7-694B465B7B41}"/>
              </a:ext>
            </a:extLst>
          </p:cNvPr>
          <p:cNvSpPr txBox="1"/>
          <p:nvPr/>
        </p:nvSpPr>
        <p:spPr>
          <a:xfrm>
            <a:off x="0" y="1020405"/>
            <a:ext cx="6096000" cy="3970318"/>
          </a:xfrm>
          <a:prstGeom prst="rect">
            <a:avLst/>
          </a:prstGeom>
          <a:noFill/>
        </p:spPr>
        <p:txBody>
          <a:bodyPr wrap="square">
            <a:spAutoFit/>
          </a:bodyPr>
          <a:lstStyle/>
          <a:p>
            <a:r>
              <a:rPr lang="en-IN" b="1" u="sng" dirty="0">
                <a:latin typeface="Verdana" panose="020B0604030504040204" pitchFamily="34" charset="0"/>
                <a:ea typeface="Verdana" panose="020B0604030504040204" pitchFamily="34" charset="0"/>
              </a:rPr>
              <a:t>Software Requirements:</a:t>
            </a:r>
          </a:p>
          <a:p>
            <a:pPr>
              <a:buFont typeface="+mj-lt"/>
              <a:buAutoNum type="arabicPeriod"/>
            </a:pPr>
            <a:r>
              <a:rPr lang="en-IN" b="1" u="sng" dirty="0">
                <a:latin typeface="Verdana" panose="020B0604030504040204" pitchFamily="34" charset="0"/>
                <a:ea typeface="Verdana" panose="020B0604030504040204" pitchFamily="34" charset="0"/>
              </a:rPr>
              <a:t>Operating System</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Jetson Nano</a:t>
            </a:r>
            <a:r>
              <a:rPr lang="en-IN" dirty="0">
                <a:latin typeface="Verdana" panose="020B0604030504040204" pitchFamily="34" charset="0"/>
                <a:ea typeface="Verdana" panose="020B0604030504040204" pitchFamily="34" charset="0"/>
              </a:rPr>
              <a:t>: Ubuntu 18.04-based </a:t>
            </a:r>
            <a:r>
              <a:rPr lang="en-IN" dirty="0" err="1">
                <a:latin typeface="Verdana" panose="020B0604030504040204" pitchFamily="34" charset="0"/>
                <a:ea typeface="Verdana" panose="020B0604030504040204" pitchFamily="34" charset="0"/>
              </a:rPr>
              <a:t>JetPack</a:t>
            </a:r>
            <a:r>
              <a:rPr lang="en-IN" dirty="0">
                <a:latin typeface="Verdana" panose="020B0604030504040204" pitchFamily="34" charset="0"/>
                <a:ea typeface="Verdana" panose="020B0604030504040204" pitchFamily="34" charset="0"/>
              </a:rPr>
              <a:t> 4.x.</a:t>
            </a:r>
          </a:p>
          <a:p>
            <a:pPr marL="742950" lvl="1" indent="-285750">
              <a:buFont typeface="+mj-lt"/>
              <a:buAutoNum type="arabicPeriod"/>
            </a:pPr>
            <a:r>
              <a:rPr lang="en-IN" b="1" dirty="0">
                <a:latin typeface="Verdana" panose="020B0604030504040204" pitchFamily="34" charset="0"/>
                <a:ea typeface="Verdana" panose="020B0604030504040204" pitchFamily="34" charset="0"/>
              </a:rPr>
              <a:t>Development Machine</a:t>
            </a:r>
            <a:r>
              <a:rPr lang="en-IN" dirty="0">
                <a:latin typeface="Verdana" panose="020B0604030504040204" pitchFamily="34" charset="0"/>
                <a:ea typeface="Verdana" panose="020B0604030504040204" pitchFamily="34" charset="0"/>
              </a:rPr>
              <a:t>: Ubuntu 18.04 or later, or Windows with WSL2.</a:t>
            </a:r>
          </a:p>
          <a:p>
            <a:pPr>
              <a:buFont typeface="+mj-lt"/>
              <a:buAutoNum type="arabicPeriod"/>
            </a:pPr>
            <a:r>
              <a:rPr lang="en-IN" b="1" u="sng" dirty="0">
                <a:latin typeface="Verdana" panose="020B0604030504040204" pitchFamily="34" charset="0"/>
                <a:ea typeface="Verdana" panose="020B0604030504040204" pitchFamily="34" charset="0"/>
              </a:rPr>
              <a:t>Deep Learning Frameworks</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TensorFlow</a:t>
            </a:r>
            <a:r>
              <a:rPr lang="en-IN" dirty="0">
                <a:latin typeface="Verdana" panose="020B0604030504040204" pitchFamily="34" charset="0"/>
                <a:ea typeface="Verdana" panose="020B0604030504040204" pitchFamily="34" charset="0"/>
              </a:rPr>
              <a:t>: Version compatible with </a:t>
            </a:r>
            <a:r>
              <a:rPr lang="en-IN" dirty="0" err="1">
                <a:latin typeface="Verdana" panose="020B0604030504040204" pitchFamily="34" charset="0"/>
                <a:ea typeface="Verdana" panose="020B0604030504040204" pitchFamily="34" charset="0"/>
              </a:rPr>
              <a:t>JetPack</a:t>
            </a:r>
            <a:r>
              <a:rPr lang="en-IN" dirty="0">
                <a:latin typeface="Verdana" panose="020B0604030504040204" pitchFamily="34" charset="0"/>
                <a:ea typeface="Verdana" panose="020B0604030504040204" pitchFamily="34" charset="0"/>
              </a:rPr>
              <a:t>, typically TensorFlow 2.x.</a:t>
            </a:r>
          </a:p>
          <a:p>
            <a:pPr marL="742950" lvl="1" indent="-285750">
              <a:buFont typeface="+mj-lt"/>
              <a:buAutoNum type="arabicPeriod"/>
            </a:pPr>
            <a:r>
              <a:rPr lang="en-IN" b="1" dirty="0" err="1">
                <a:latin typeface="Verdana" panose="020B0604030504040204" pitchFamily="34" charset="0"/>
                <a:ea typeface="Verdana" panose="020B0604030504040204" pitchFamily="34" charset="0"/>
              </a:rPr>
              <a:t>PyTorch</a:t>
            </a:r>
            <a:r>
              <a:rPr lang="en-IN" dirty="0">
                <a:latin typeface="Verdana" panose="020B0604030504040204" pitchFamily="34" charset="0"/>
                <a:ea typeface="Verdana" panose="020B0604030504040204" pitchFamily="34" charset="0"/>
              </a:rPr>
              <a:t>: Version compatible with </a:t>
            </a:r>
            <a:r>
              <a:rPr lang="en-IN" dirty="0" err="1">
                <a:latin typeface="Verdana" panose="020B0604030504040204" pitchFamily="34" charset="0"/>
                <a:ea typeface="Verdana" panose="020B0604030504040204" pitchFamily="34" charset="0"/>
              </a:rPr>
              <a:t>JetPack</a:t>
            </a:r>
            <a:r>
              <a:rPr lang="en-IN" dirty="0">
                <a:latin typeface="Verdana" panose="020B0604030504040204" pitchFamily="34" charset="0"/>
                <a:ea typeface="Verdana" panose="020B0604030504040204" pitchFamily="34" charset="0"/>
              </a:rPr>
              <a:t>, typically </a:t>
            </a:r>
            <a:r>
              <a:rPr lang="en-IN" dirty="0" err="1">
                <a:latin typeface="Verdana" panose="020B0604030504040204" pitchFamily="34" charset="0"/>
                <a:ea typeface="Verdana" panose="020B0604030504040204" pitchFamily="34" charset="0"/>
              </a:rPr>
              <a:t>PyTorch</a:t>
            </a:r>
            <a:r>
              <a:rPr lang="en-IN" dirty="0">
                <a:latin typeface="Verdana" panose="020B0604030504040204" pitchFamily="34" charset="0"/>
                <a:ea typeface="Verdana" panose="020B0604030504040204" pitchFamily="34" charset="0"/>
              </a:rPr>
              <a:t> 1.x or later.</a:t>
            </a:r>
          </a:p>
          <a:p>
            <a:pPr>
              <a:buFont typeface="+mj-lt"/>
              <a:buAutoNum type="arabicPeriod"/>
            </a:pPr>
            <a:r>
              <a:rPr lang="en-IN" b="1" u="sng" dirty="0">
                <a:latin typeface="Verdana" panose="020B0604030504040204" pitchFamily="34" charset="0"/>
                <a:ea typeface="Verdana" panose="020B0604030504040204" pitchFamily="34" charset="0"/>
              </a:rPr>
              <a:t>Image Processing Libraries</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OpenCV</a:t>
            </a:r>
            <a:r>
              <a:rPr lang="en-IN" dirty="0">
                <a:latin typeface="Verdana" panose="020B0604030504040204" pitchFamily="34" charset="0"/>
                <a:ea typeface="Verdana" panose="020B0604030504040204" pitchFamily="34" charset="0"/>
              </a:rPr>
              <a:t>: Version 4.x or later.</a:t>
            </a:r>
          </a:p>
          <a:p>
            <a:pPr>
              <a:buFont typeface="+mj-lt"/>
              <a:buAutoNum type="arabicPeriod"/>
            </a:pPr>
            <a:r>
              <a:rPr lang="en-IN" b="1" u="sng" dirty="0">
                <a:latin typeface="Verdana" panose="020B0604030504040204" pitchFamily="34" charset="0"/>
                <a:ea typeface="Verdana" panose="020B0604030504040204" pitchFamily="34" charset="0"/>
              </a:rPr>
              <a:t>Development Environment</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a:latin typeface="Verdana" panose="020B0604030504040204" pitchFamily="34" charset="0"/>
                <a:ea typeface="Verdana" panose="020B0604030504040204" pitchFamily="34" charset="0"/>
              </a:rPr>
              <a:t>Python</a:t>
            </a:r>
            <a:r>
              <a:rPr lang="en-IN" dirty="0">
                <a:latin typeface="Verdana" panose="020B0604030504040204" pitchFamily="34" charset="0"/>
                <a:ea typeface="Verdana" panose="020B0604030504040204" pitchFamily="34" charset="0"/>
              </a:rPr>
              <a:t>: Version 3.6 or later.</a:t>
            </a:r>
          </a:p>
          <a:p>
            <a:pPr marL="742950" lvl="1" indent="-285750">
              <a:buFont typeface="+mj-lt"/>
              <a:buAutoNum type="arabicPeriod"/>
            </a:pPr>
            <a:r>
              <a:rPr lang="en-IN" b="1" dirty="0" err="1">
                <a:latin typeface="Verdana" panose="020B0604030504040204" pitchFamily="34" charset="0"/>
                <a:ea typeface="Verdana" panose="020B0604030504040204" pitchFamily="34" charset="0"/>
              </a:rPr>
              <a:t>Jupyter</a:t>
            </a:r>
            <a:r>
              <a:rPr lang="en-IN" b="1" dirty="0">
                <a:latin typeface="Verdana" panose="020B0604030504040204" pitchFamily="34" charset="0"/>
                <a:ea typeface="Verdana" panose="020B0604030504040204" pitchFamily="34" charset="0"/>
              </a:rPr>
              <a:t> Notebook</a:t>
            </a:r>
            <a:r>
              <a:rPr lang="en-IN" dirty="0">
                <a:latin typeface="Verdana" panose="020B0604030504040204" pitchFamily="34" charset="0"/>
                <a:ea typeface="Verdana" panose="020B0604030504040204" pitchFamily="34" charset="0"/>
              </a:rPr>
              <a:t>: Version compatible with Python 3.x.</a:t>
            </a:r>
          </a:p>
          <a:p>
            <a:pPr>
              <a:buFont typeface="+mj-lt"/>
              <a:buAutoNum type="arabicPeriod"/>
            </a:pPr>
            <a:r>
              <a:rPr lang="en-IN" b="1" u="sng" dirty="0">
                <a:latin typeface="Verdana" panose="020B0604030504040204" pitchFamily="34" charset="0"/>
                <a:ea typeface="Verdana" panose="020B0604030504040204" pitchFamily="34" charset="0"/>
              </a:rPr>
              <a:t>Tools for Deployment</a:t>
            </a:r>
            <a:r>
              <a:rPr lang="en-IN" u="sng" dirty="0">
                <a:latin typeface="Verdana" panose="020B0604030504040204" pitchFamily="34" charset="0"/>
                <a:ea typeface="Verdana" panose="020B0604030504040204" pitchFamily="34" charset="0"/>
              </a:rPr>
              <a:t>:</a:t>
            </a:r>
          </a:p>
          <a:p>
            <a:pPr marL="742950" lvl="1" indent="-285750">
              <a:buFont typeface="+mj-lt"/>
              <a:buAutoNum type="arabicPeriod"/>
            </a:pPr>
            <a:r>
              <a:rPr lang="en-IN" b="1" dirty="0" err="1">
                <a:latin typeface="Verdana" panose="020B0604030504040204" pitchFamily="34" charset="0"/>
                <a:ea typeface="Verdana" panose="020B0604030504040204" pitchFamily="34" charset="0"/>
              </a:rPr>
              <a:t>JetPack</a:t>
            </a:r>
            <a:r>
              <a:rPr lang="en-IN" b="1" dirty="0">
                <a:latin typeface="Verdana" panose="020B0604030504040204" pitchFamily="34" charset="0"/>
                <a:ea typeface="Verdana" panose="020B0604030504040204" pitchFamily="34" charset="0"/>
              </a:rPr>
              <a:t> SDK</a:t>
            </a:r>
            <a:r>
              <a:rPr lang="en-IN" dirty="0">
                <a:latin typeface="Verdana" panose="020B0604030504040204" pitchFamily="34" charset="0"/>
                <a:ea typeface="Verdana" panose="020B0604030504040204" pitchFamily="34" charset="0"/>
              </a:rPr>
              <a:t>: Includes L4T (Linux for Tegra), libraries, and development tools for Jetson Nano.</a:t>
            </a:r>
          </a:p>
        </p:txBody>
      </p:sp>
      <p:sp>
        <p:nvSpPr>
          <p:cNvPr id="6" name="TextBox 5">
            <a:extLst>
              <a:ext uri="{FF2B5EF4-FFF2-40B4-BE49-F238E27FC236}">
                <a16:creationId xmlns:a16="http://schemas.microsoft.com/office/drawing/2014/main" id="{6D3E5194-0989-4706-6B44-43B61467E7B7}"/>
              </a:ext>
            </a:extLst>
          </p:cNvPr>
          <p:cNvSpPr txBox="1"/>
          <p:nvPr/>
        </p:nvSpPr>
        <p:spPr>
          <a:xfrm>
            <a:off x="4886960" y="215523"/>
            <a:ext cx="5638800" cy="461665"/>
          </a:xfrm>
          <a:prstGeom prst="rect">
            <a:avLst/>
          </a:prstGeom>
          <a:noFill/>
        </p:spPr>
        <p:txBody>
          <a:bodyPr wrap="square" rtlCol="0">
            <a:spAutoFit/>
          </a:bodyPr>
          <a:lstStyle/>
          <a:p>
            <a:r>
              <a:rPr lang="en-IN" sz="2400" b="1" dirty="0">
                <a:latin typeface="Montserrat" panose="00000500000000000000" pitchFamily="2" charset="0"/>
                <a:ea typeface="Verdana" panose="020B0604030504040204" pitchFamily="34" charset="0"/>
              </a:rPr>
              <a:t>Requirements</a:t>
            </a:r>
          </a:p>
        </p:txBody>
      </p:sp>
    </p:spTree>
    <p:extLst>
      <p:ext uri="{BB962C8B-B14F-4D97-AF65-F5344CB8AC3E}">
        <p14:creationId xmlns:p14="http://schemas.microsoft.com/office/powerpoint/2010/main" val="409377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668607" y="1224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pic>
        <p:nvPicPr>
          <p:cNvPr id="7" name="Picture 6">
            <a:extLst>
              <a:ext uri="{FF2B5EF4-FFF2-40B4-BE49-F238E27FC236}">
                <a16:creationId xmlns:a16="http://schemas.microsoft.com/office/drawing/2014/main" id="{D92A39C7-6AF5-08A5-FF32-C0AA4390C3F9}"/>
              </a:ext>
            </a:extLst>
          </p:cNvPr>
          <p:cNvPicPr>
            <a:picLocks noChangeAspect="1"/>
          </p:cNvPicPr>
          <p:nvPr/>
        </p:nvPicPr>
        <p:blipFill>
          <a:blip r:embed="rId2"/>
          <a:stretch>
            <a:fillRect/>
          </a:stretch>
        </p:blipFill>
        <p:spPr>
          <a:xfrm>
            <a:off x="841327" y="819042"/>
            <a:ext cx="3872913" cy="2973024"/>
          </a:xfrm>
          <a:prstGeom prst="rect">
            <a:avLst/>
          </a:prstGeom>
        </p:spPr>
      </p:pic>
      <p:pic>
        <p:nvPicPr>
          <p:cNvPr id="11" name="Picture 10">
            <a:extLst>
              <a:ext uri="{FF2B5EF4-FFF2-40B4-BE49-F238E27FC236}">
                <a16:creationId xmlns:a16="http://schemas.microsoft.com/office/drawing/2014/main" id="{2615FF09-F3B9-16B4-CA80-51082A2E069F}"/>
              </a:ext>
            </a:extLst>
          </p:cNvPr>
          <p:cNvPicPr>
            <a:picLocks noChangeAspect="1"/>
          </p:cNvPicPr>
          <p:nvPr/>
        </p:nvPicPr>
        <p:blipFill>
          <a:blip r:embed="rId3"/>
          <a:stretch>
            <a:fillRect/>
          </a:stretch>
        </p:blipFill>
        <p:spPr>
          <a:xfrm>
            <a:off x="140287" y="3699157"/>
            <a:ext cx="5563639" cy="3599310"/>
          </a:xfrm>
          <a:prstGeom prst="rect">
            <a:avLst/>
          </a:prstGeom>
        </p:spPr>
      </p:pic>
      <p:pic>
        <p:nvPicPr>
          <p:cNvPr id="6" name="Picture 5">
            <a:extLst>
              <a:ext uri="{FF2B5EF4-FFF2-40B4-BE49-F238E27FC236}">
                <a16:creationId xmlns:a16="http://schemas.microsoft.com/office/drawing/2014/main" id="{B9663A45-9055-CD2F-5EB2-7BBBA3744BFF}"/>
              </a:ext>
            </a:extLst>
          </p:cNvPr>
          <p:cNvPicPr>
            <a:picLocks noChangeAspect="1"/>
          </p:cNvPicPr>
          <p:nvPr/>
        </p:nvPicPr>
        <p:blipFill>
          <a:blip r:embed="rId4"/>
          <a:stretch>
            <a:fillRect/>
          </a:stretch>
        </p:blipFill>
        <p:spPr>
          <a:xfrm>
            <a:off x="5251965" y="616277"/>
            <a:ext cx="6524234" cy="6241723"/>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AB30FA-D7D3-2931-ADD2-7E779F8603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Picture 4">
            <a:extLst>
              <a:ext uri="{FF2B5EF4-FFF2-40B4-BE49-F238E27FC236}">
                <a16:creationId xmlns:a16="http://schemas.microsoft.com/office/drawing/2014/main" id="{1442B1AE-F284-9058-CFBC-00D24DF97465}"/>
              </a:ext>
            </a:extLst>
          </p:cNvPr>
          <p:cNvPicPr>
            <a:picLocks noChangeAspect="1"/>
          </p:cNvPicPr>
          <p:nvPr/>
        </p:nvPicPr>
        <p:blipFill>
          <a:blip r:embed="rId2"/>
          <a:stretch>
            <a:fillRect/>
          </a:stretch>
        </p:blipFill>
        <p:spPr>
          <a:xfrm>
            <a:off x="2548776" y="0"/>
            <a:ext cx="7094447" cy="6835904"/>
          </a:xfrm>
          <a:prstGeom prst="rect">
            <a:avLst/>
          </a:prstGeom>
        </p:spPr>
      </p:pic>
    </p:spTree>
    <p:extLst>
      <p:ext uri="{BB962C8B-B14F-4D97-AF65-F5344CB8AC3E}">
        <p14:creationId xmlns:p14="http://schemas.microsoft.com/office/powerpoint/2010/main" val="345615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B7305F-8311-0B92-D36C-A1AF593354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9" name="Picture 8">
            <a:extLst>
              <a:ext uri="{FF2B5EF4-FFF2-40B4-BE49-F238E27FC236}">
                <a16:creationId xmlns:a16="http://schemas.microsoft.com/office/drawing/2014/main" id="{91FE6345-A5E9-6FD6-DEDA-6E3B7A3A996A}"/>
              </a:ext>
            </a:extLst>
          </p:cNvPr>
          <p:cNvPicPr>
            <a:picLocks noChangeAspect="1"/>
          </p:cNvPicPr>
          <p:nvPr/>
        </p:nvPicPr>
        <p:blipFill>
          <a:blip r:embed="rId2"/>
          <a:stretch>
            <a:fillRect/>
          </a:stretch>
        </p:blipFill>
        <p:spPr>
          <a:xfrm>
            <a:off x="192595" y="1088278"/>
            <a:ext cx="11583742" cy="5017882"/>
          </a:xfrm>
          <a:prstGeom prst="rect">
            <a:avLst/>
          </a:prstGeom>
        </p:spPr>
      </p:pic>
    </p:spTree>
    <p:extLst>
      <p:ext uri="{BB962C8B-B14F-4D97-AF65-F5344CB8AC3E}">
        <p14:creationId xmlns:p14="http://schemas.microsoft.com/office/powerpoint/2010/main" val="269004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1FA414-A4DB-1921-DFD4-68957863F7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8" name="Picture 7">
            <a:extLst>
              <a:ext uri="{FF2B5EF4-FFF2-40B4-BE49-F238E27FC236}">
                <a16:creationId xmlns:a16="http://schemas.microsoft.com/office/drawing/2014/main" id="{FF941FA9-9E6D-717F-1FB5-DEEAA9ED7422}"/>
              </a:ext>
            </a:extLst>
          </p:cNvPr>
          <p:cNvPicPr>
            <a:picLocks noChangeAspect="1"/>
          </p:cNvPicPr>
          <p:nvPr/>
        </p:nvPicPr>
        <p:blipFill>
          <a:blip r:embed="rId2"/>
          <a:stretch>
            <a:fillRect/>
          </a:stretch>
        </p:blipFill>
        <p:spPr>
          <a:xfrm>
            <a:off x="2694806" y="151795"/>
            <a:ext cx="6489833" cy="6554409"/>
          </a:xfrm>
          <a:prstGeom prst="rect">
            <a:avLst/>
          </a:prstGeom>
        </p:spPr>
      </p:pic>
    </p:spTree>
    <p:extLst>
      <p:ext uri="{BB962C8B-B14F-4D97-AF65-F5344CB8AC3E}">
        <p14:creationId xmlns:p14="http://schemas.microsoft.com/office/powerpoint/2010/main" val="86512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8DBACF-EE84-0244-97D8-C340800754D7}"/>
              </a:ext>
            </a:extLst>
          </p:cNvPr>
          <p:cNvPicPr>
            <a:picLocks noChangeAspect="1"/>
          </p:cNvPicPr>
          <p:nvPr/>
        </p:nvPicPr>
        <p:blipFill>
          <a:blip r:embed="rId2"/>
          <a:stretch>
            <a:fillRect/>
          </a:stretch>
        </p:blipFill>
        <p:spPr>
          <a:xfrm>
            <a:off x="441342" y="1058078"/>
            <a:ext cx="11309316" cy="5129362"/>
          </a:xfrm>
          <a:prstGeom prst="rect">
            <a:avLst/>
          </a:prstGeom>
        </p:spPr>
      </p:pic>
    </p:spTree>
    <p:extLst>
      <p:ext uri="{BB962C8B-B14F-4D97-AF65-F5344CB8AC3E}">
        <p14:creationId xmlns:p14="http://schemas.microsoft.com/office/powerpoint/2010/main" val="193245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838199" y="20572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latin typeface="Montserrat"/>
                <a:ea typeface="Montserrat"/>
                <a:cs typeface="Montserrat"/>
                <a:sym typeface="Montserrat"/>
              </a:rPr>
              <a:t>Progress Report</a:t>
            </a:r>
            <a:r>
              <a:rPr lang="en-US" sz="2400" b="1" i="0" u="none" strike="noStrike" cap="none" dirty="0">
                <a:solidFill>
                  <a:srgbClr val="000000"/>
                </a:solidFill>
                <a:latin typeface="Montserrat"/>
                <a:ea typeface="Montserrat"/>
                <a:cs typeface="Montserrat"/>
                <a:sym typeface="Montserrat"/>
              </a:rPr>
              <a:t> </a:t>
            </a:r>
            <a:endParaRPr lang="en-US" sz="1400" b="0"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87631707-70FC-7FB8-8D9A-4C2B2C85718D}"/>
              </a:ext>
            </a:extLst>
          </p:cNvPr>
          <p:cNvSpPr txBox="1"/>
          <p:nvPr/>
        </p:nvSpPr>
        <p:spPr>
          <a:xfrm>
            <a:off x="147319" y="733246"/>
            <a:ext cx="11897359" cy="6093976"/>
          </a:xfrm>
          <a:prstGeom prst="rect">
            <a:avLst/>
          </a:prstGeom>
          <a:noFill/>
        </p:spPr>
        <p:txBody>
          <a:bodyPr wrap="square">
            <a:spAutoFit/>
          </a:bodyPr>
          <a:lstStyle/>
          <a:p>
            <a:r>
              <a:rPr lang="en-US" sz="1500" b="1" u="sng" dirty="0">
                <a:latin typeface="Times New Roman" panose="02020603050405020304" pitchFamily="18" charset="0"/>
                <a:ea typeface="Verdana" panose="020B0604030504040204" pitchFamily="34" charset="0"/>
                <a:cs typeface="Times New Roman" panose="02020603050405020304" pitchFamily="18" charset="0"/>
              </a:rPr>
              <a:t>1. Abstract</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Status</a:t>
            </a:r>
            <a:r>
              <a:rPr lang="en-US" sz="1500" dirty="0">
                <a:latin typeface="Times New Roman" panose="02020603050405020304" pitchFamily="18" charset="0"/>
                <a:ea typeface="Verdana" panose="020B0604030504040204" pitchFamily="34" charset="0"/>
                <a:cs typeface="Times New Roman" panose="02020603050405020304" pitchFamily="18" charset="0"/>
              </a:rPr>
              <a:t>: Completed</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Details</a:t>
            </a:r>
            <a:r>
              <a:rPr lang="en-US" sz="1500" dirty="0">
                <a:latin typeface="Times New Roman" panose="02020603050405020304" pitchFamily="18" charset="0"/>
                <a:ea typeface="Verdana" panose="020B0604030504040204" pitchFamily="34" charset="0"/>
                <a:cs typeface="Times New Roman" panose="02020603050405020304" pitchFamily="18" charset="0"/>
              </a:rPr>
              <a:t>: The abstract is finalized and covers approximately 500 words, detailing the project’s objectives, methodology, and expected outcomes.</a:t>
            </a:r>
          </a:p>
          <a:p>
            <a:r>
              <a:rPr lang="en-US" sz="1500" b="1" u="sng" dirty="0">
                <a:latin typeface="Times New Roman" panose="02020603050405020304" pitchFamily="18" charset="0"/>
                <a:ea typeface="Verdana" panose="020B0604030504040204" pitchFamily="34" charset="0"/>
                <a:cs typeface="Times New Roman" panose="02020603050405020304" pitchFamily="18" charset="0"/>
              </a:rPr>
              <a:t>2. Literature Survey</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Status</a:t>
            </a:r>
            <a:r>
              <a:rPr lang="en-US" sz="1500" dirty="0">
                <a:latin typeface="Times New Roman" panose="02020603050405020304" pitchFamily="18" charset="0"/>
                <a:ea typeface="Verdana" panose="020B0604030504040204" pitchFamily="34" charset="0"/>
                <a:cs typeface="Times New Roman" panose="02020603050405020304" pitchFamily="18" charset="0"/>
              </a:rPr>
              <a:t>: Completed</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Details</a:t>
            </a:r>
            <a:r>
              <a:rPr lang="en-US" sz="1500" dirty="0">
                <a:latin typeface="Times New Roman" panose="02020603050405020304" pitchFamily="18" charset="0"/>
                <a:ea typeface="Verdana" panose="020B0604030504040204" pitchFamily="34" charset="0"/>
                <a:cs typeface="Times New Roman" panose="02020603050405020304" pitchFamily="18" charset="0"/>
              </a:rPr>
              <a:t>: Completed a comprehensive literature review. Reviewed 15-20 research papers and articles on image fusion techniques, deep learning models, and specific applications to IR and visible image fusion.</a:t>
            </a:r>
          </a:p>
          <a:p>
            <a:r>
              <a:rPr lang="en-US" sz="1500" b="1" u="sng" dirty="0">
                <a:latin typeface="Times New Roman" panose="02020603050405020304" pitchFamily="18" charset="0"/>
                <a:ea typeface="Verdana" panose="020B0604030504040204" pitchFamily="34" charset="0"/>
                <a:cs typeface="Times New Roman" panose="02020603050405020304" pitchFamily="18" charset="0"/>
              </a:rPr>
              <a:t>3. Data Collection and Analysis</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Status</a:t>
            </a:r>
            <a:r>
              <a:rPr lang="en-US" sz="1500" dirty="0">
                <a:latin typeface="Times New Roman" panose="02020603050405020304" pitchFamily="18" charset="0"/>
                <a:ea typeface="Verdana" panose="020B0604030504040204" pitchFamily="34" charset="0"/>
                <a:cs typeface="Times New Roman" panose="02020603050405020304" pitchFamily="18" charset="0"/>
              </a:rPr>
              <a:t>: Halfway through</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Details</a:t>
            </a:r>
            <a:r>
              <a:rPr lang="en-US" sz="1500" dirty="0">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Data Collection</a:t>
            </a:r>
            <a:r>
              <a:rPr lang="en-US" sz="1500" dirty="0">
                <a:latin typeface="Times New Roman" panose="02020603050405020304" pitchFamily="18" charset="0"/>
                <a:ea typeface="Verdana" panose="020B0604030504040204" pitchFamily="34" charset="0"/>
                <a:cs typeface="Times New Roman" panose="02020603050405020304" pitchFamily="18" charset="0"/>
              </a:rPr>
              <a:t>: Collected 1000+ pairs of IR and visible images.</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Data Storage</a:t>
            </a:r>
            <a:r>
              <a:rPr lang="en-US" sz="1500" dirty="0">
                <a:latin typeface="Times New Roman" panose="02020603050405020304" pitchFamily="18" charset="0"/>
                <a:ea typeface="Verdana" panose="020B0604030504040204" pitchFamily="34" charset="0"/>
                <a:cs typeface="Times New Roman" panose="02020603050405020304" pitchFamily="18" charset="0"/>
              </a:rPr>
              <a:t>: Approximately 10GB of data.</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Analysis</a:t>
            </a:r>
            <a:r>
              <a:rPr lang="en-US" sz="1500" dirty="0">
                <a:latin typeface="Times New Roman" panose="02020603050405020304" pitchFamily="18" charset="0"/>
                <a:ea typeface="Verdana" panose="020B0604030504040204" pitchFamily="34" charset="0"/>
                <a:cs typeface="Times New Roman" panose="02020603050405020304" pitchFamily="18" charset="0"/>
              </a:rPr>
              <a:t>: Initial data preprocessing is 50% complete. Includes normalization, resizing, and augmentation of images.</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Next Steps</a:t>
            </a:r>
            <a:r>
              <a:rPr lang="en-US" sz="1500" dirty="0">
                <a:latin typeface="Times New Roman" panose="02020603050405020304" pitchFamily="18" charset="0"/>
                <a:ea typeface="Verdana" panose="020B0604030504040204" pitchFamily="34" charset="0"/>
                <a:cs typeface="Times New Roman" panose="02020603050405020304" pitchFamily="18" charset="0"/>
              </a:rPr>
              <a:t>: Complete data preprocessing, perform exploratory data analysis, and organize datasets for model training.</a:t>
            </a:r>
          </a:p>
          <a:p>
            <a:r>
              <a:rPr lang="en-US" sz="1500" b="1" u="sng" dirty="0">
                <a:latin typeface="Times New Roman" panose="02020603050405020304" pitchFamily="18" charset="0"/>
                <a:ea typeface="Verdana" panose="020B0604030504040204" pitchFamily="34" charset="0"/>
                <a:cs typeface="Times New Roman" panose="02020603050405020304" pitchFamily="18" charset="0"/>
              </a:rPr>
              <a:t>4. Algorithms Development and Analysis</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Status</a:t>
            </a:r>
            <a:r>
              <a:rPr lang="en-US" sz="1500" dirty="0">
                <a:latin typeface="Times New Roman" panose="02020603050405020304" pitchFamily="18" charset="0"/>
                <a:ea typeface="Verdana" panose="020B0604030504040204" pitchFamily="34" charset="0"/>
                <a:cs typeface="Times New Roman" panose="02020603050405020304" pitchFamily="18" charset="0"/>
              </a:rPr>
              <a:t>: In Progress</a:t>
            </a:r>
          </a:p>
          <a:p>
            <a:pPr marL="2857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Details</a:t>
            </a:r>
            <a:r>
              <a:rPr lang="en-US" sz="1500" dirty="0">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Model Exploration</a:t>
            </a:r>
            <a:r>
              <a:rPr lang="en-US" sz="1500" dirty="0">
                <a:latin typeface="Times New Roman" panose="02020603050405020304" pitchFamily="18" charset="0"/>
                <a:ea typeface="Verdana" panose="020B0604030504040204" pitchFamily="34" charset="0"/>
                <a:cs typeface="Times New Roman" panose="02020603050405020304" pitchFamily="18" charset="0"/>
              </a:rPr>
              <a:t>: Evaluating 3-4 different deep learning models including GANs and diffusion-based Laplacian models.</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Channel Learning</a:t>
            </a:r>
            <a:r>
              <a:rPr lang="en-US" sz="1500" dirty="0">
                <a:latin typeface="Times New Roman" panose="02020603050405020304" pitchFamily="18" charset="0"/>
                <a:ea typeface="Verdana" panose="020B0604030504040204" pitchFamily="34" charset="0"/>
                <a:cs typeface="Times New Roman" panose="02020603050405020304" pitchFamily="18" charset="0"/>
              </a:rPr>
              <a:t>: Investigating the learning of different color channels:</a:t>
            </a:r>
          </a:p>
          <a:p>
            <a:pPr marL="1200150" lvl="2" indent="-285750">
              <a:buFont typeface="Arial" panose="020B0604020202020204" pitchFamily="34" charset="0"/>
              <a:buChar char="•"/>
            </a:pPr>
            <a:r>
              <a:rPr lang="en-US" sz="1500" b="1" dirty="0" err="1">
                <a:latin typeface="Times New Roman" panose="02020603050405020304" pitchFamily="18" charset="0"/>
                <a:ea typeface="Verdana" panose="020B0604030504040204" pitchFamily="34" charset="0"/>
                <a:cs typeface="Times New Roman" panose="02020603050405020304" pitchFamily="18" charset="0"/>
              </a:rPr>
              <a:t>YCbCr</a:t>
            </a:r>
            <a:r>
              <a:rPr lang="en-US" sz="1500" b="1" dirty="0">
                <a:latin typeface="Times New Roman" panose="02020603050405020304" pitchFamily="18" charset="0"/>
                <a:ea typeface="Verdana" panose="020B0604030504040204" pitchFamily="34" charset="0"/>
                <a:cs typeface="Times New Roman" panose="02020603050405020304" pitchFamily="18" charset="0"/>
              </a:rPr>
              <a:t> and RGB</a:t>
            </a:r>
            <a:r>
              <a:rPr lang="en-US" sz="1500" dirty="0">
                <a:latin typeface="Times New Roman" panose="02020603050405020304" pitchFamily="18" charset="0"/>
                <a:ea typeface="Verdana" panose="020B0604030504040204" pitchFamily="34" charset="0"/>
                <a:cs typeface="Times New Roman" panose="02020603050405020304" pitchFamily="18" charset="0"/>
              </a:rPr>
              <a:t>: Analyzing which color space conversions (e.g., </a:t>
            </a:r>
            <a:r>
              <a:rPr lang="en-US" sz="1500" dirty="0" err="1">
                <a:latin typeface="Times New Roman" panose="02020603050405020304" pitchFamily="18" charset="0"/>
                <a:ea typeface="Verdana" panose="020B0604030504040204" pitchFamily="34" charset="0"/>
                <a:cs typeface="Times New Roman" panose="02020603050405020304" pitchFamily="18" charset="0"/>
              </a:rPr>
              <a:t>YCbCr</a:t>
            </a:r>
            <a:r>
              <a:rPr lang="en-US" sz="1500" dirty="0">
                <a:latin typeface="Times New Roman" panose="02020603050405020304" pitchFamily="18" charset="0"/>
                <a:ea typeface="Verdana" panose="020B0604030504040204" pitchFamily="34" charset="0"/>
                <a:cs typeface="Times New Roman" panose="02020603050405020304" pitchFamily="18" charset="0"/>
              </a:rPr>
              <a:t> vs. RGB) better capture and fuse features.</a:t>
            </a:r>
          </a:p>
          <a:p>
            <a:pPr marL="1200150" lvl="2"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Color Space Conversion</a:t>
            </a:r>
            <a:r>
              <a:rPr lang="en-US" sz="1500" dirty="0">
                <a:latin typeface="Times New Roman" panose="02020603050405020304" pitchFamily="18" charset="0"/>
                <a:ea typeface="Verdana" panose="020B0604030504040204" pitchFamily="34" charset="0"/>
                <a:cs typeface="Times New Roman" panose="02020603050405020304" pitchFamily="18" charset="0"/>
              </a:rPr>
              <a:t>: Comparing performance of models using different color channels and conversions.</a:t>
            </a:r>
          </a:p>
          <a:p>
            <a:pPr marL="742950"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Initial Analysis</a:t>
            </a:r>
            <a:r>
              <a:rPr lang="en-US" sz="1500" dirty="0">
                <a:latin typeface="Times New Roman" panose="02020603050405020304" pitchFamily="18" charset="0"/>
                <a:ea typeface="Verdana" panose="020B0604030504040204" pitchFamily="34" charset="0"/>
                <a:cs typeface="Times New Roman" panose="02020603050405020304" pitchFamily="18" charset="0"/>
              </a:rPr>
              <a:t>: Comparing model performance based on metrics such as PSNR (Peak Signal-to-Noise Ratio) and SSIM (Structural Similarity Index).</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Preliminary Findings</a:t>
            </a:r>
            <a:r>
              <a:rPr lang="en-US" sz="1500" dirty="0">
                <a:latin typeface="Times New Roman" panose="02020603050405020304" pitchFamily="18" charset="0"/>
                <a:ea typeface="Verdana" panose="020B0604030504040204" pitchFamily="34" charset="0"/>
                <a:cs typeface="Times New Roman" panose="02020603050405020304" pitchFamily="18" charset="0"/>
              </a:rPr>
              <a:t>: Initial results suggest diffusion-based Laplacian models may offer better image fusion quality compared to traditional methods.</a:t>
            </a:r>
          </a:p>
          <a:p>
            <a:pPr marL="742950" lvl="1" indent="-285750">
              <a:buFont typeface="Arial" panose="020B0604020202020204" pitchFamily="34" charset="0"/>
              <a:buChar char="•"/>
            </a:pPr>
            <a:r>
              <a:rPr lang="en-US" sz="1500" b="1" dirty="0">
                <a:latin typeface="Times New Roman" panose="02020603050405020304" pitchFamily="18" charset="0"/>
                <a:ea typeface="Verdana" panose="020B0604030504040204" pitchFamily="34" charset="0"/>
                <a:cs typeface="Times New Roman" panose="02020603050405020304" pitchFamily="18" charset="0"/>
              </a:rPr>
              <a:t>Current Focus</a:t>
            </a:r>
            <a:r>
              <a:rPr lang="en-US" sz="1500" dirty="0">
                <a:latin typeface="Times New Roman" panose="02020603050405020304" pitchFamily="18" charset="0"/>
                <a:ea typeface="Verdana" panose="020B0604030504040204" pitchFamily="34" charset="0"/>
                <a:cs typeface="Times New Roman" panose="02020603050405020304" pitchFamily="18" charset="0"/>
              </a:rPr>
              <a:t>: Fine-tuning model parameters, learning color channels, and conducting deeper analysis on model performance.</a:t>
            </a:r>
          </a:p>
        </p:txBody>
      </p:sp>
    </p:spTree>
    <p:extLst>
      <p:ext uri="{BB962C8B-B14F-4D97-AF65-F5344CB8AC3E}">
        <p14:creationId xmlns:p14="http://schemas.microsoft.com/office/powerpoint/2010/main" val="122919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462115" y="113135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699531" y="2269941"/>
            <a:ext cx="10816193" cy="1159059"/>
            <a:chOff x="831319" y="1261067"/>
            <a:chExt cx="10816193" cy="1159059"/>
          </a:xfrm>
        </p:grpSpPr>
        <p:sp>
          <p:nvSpPr>
            <p:cNvPr id="4" name="Google Shape;120;p76">
              <a:extLst>
                <a:ext uri="{FF2B5EF4-FFF2-40B4-BE49-F238E27FC236}">
                  <a16:creationId xmlns:a16="http://schemas.microsoft.com/office/drawing/2014/main" id="{3AD7F3A5-9B93-6163-9D85-A08E588D2811}"/>
                </a:ext>
              </a:extLst>
            </p:cNvPr>
            <p:cNvSpPr/>
            <p:nvPr/>
          </p:nvSpPr>
          <p:spPr>
            <a:xfrm>
              <a:off x="831319" y="1261067"/>
              <a:ext cx="1493288" cy="115905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1050" b="0" i="0" u="none" strike="noStrike" cap="none" dirty="0">
                <a:solidFill>
                  <a:srgbClr val="000000"/>
                </a:solidFill>
                <a:latin typeface="Arial"/>
                <a:ea typeface="Arial"/>
                <a:cs typeface="Arial"/>
                <a:sym typeface="Arial"/>
              </a:endParaRPr>
            </a:p>
          </p:txBody>
        </p:sp>
        <p:sp>
          <p:nvSpPr>
            <p:cNvPr id="12" name="Google Shape;120;p76">
              <a:extLst>
                <a:ext uri="{FF2B5EF4-FFF2-40B4-BE49-F238E27FC236}">
                  <a16:creationId xmlns:a16="http://schemas.microsoft.com/office/drawing/2014/main" id="{C3480FF3-25F3-638F-C9B0-ED60F7818170}"/>
                </a:ext>
              </a:extLst>
            </p:cNvPr>
            <p:cNvSpPr/>
            <p:nvPr/>
          </p:nvSpPr>
          <p:spPr>
            <a:xfrm>
              <a:off x="2399072" y="1555645"/>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Verdana"/>
                  <a:ea typeface="Verdana"/>
                  <a:cs typeface="Verdana"/>
                  <a:sym typeface="Verdana"/>
                </a:rPr>
                <a:t>EECE </a:t>
              </a:r>
              <a:endParaRPr sz="900" b="0" i="0" u="none" strike="noStrike" cap="none" dirty="0">
                <a:solidFill>
                  <a:srgbClr val="000000"/>
                </a:solidFill>
                <a:latin typeface="Arial"/>
                <a:ea typeface="Arial"/>
                <a:cs typeface="Arial"/>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398721" y="1555645"/>
              <a:ext cx="2536722"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BU21EECE0100551</a:t>
              </a:r>
              <a:endParaRPr sz="900" b="0" i="0" u="none" strike="noStrike" cap="none" dirty="0">
                <a:solidFill>
                  <a:srgbClr val="000000"/>
                </a:solidFill>
                <a:latin typeface="Arial"/>
                <a:ea typeface="Arial"/>
                <a:cs typeface="Arial"/>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7069663" y="1555645"/>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dirty="0">
                  <a:solidFill>
                    <a:schemeClr val="lt1"/>
                  </a:solidFill>
                  <a:latin typeface="Verdana"/>
                  <a:ea typeface="Verdana"/>
                  <a:sym typeface="Verdana"/>
                </a:rPr>
                <a:t>Shashank Kumar Aradhya</a:t>
              </a:r>
              <a:endParaRPr sz="900" b="0" i="0" u="none" strike="noStrike" cap="none" dirty="0">
                <a:solidFill>
                  <a:srgbClr val="000000"/>
                </a:solidFill>
                <a:latin typeface="Arial"/>
                <a:ea typeface="Arial"/>
                <a:cs typeface="Arial"/>
                <a:sym typeface="Arial"/>
              </a:endParaRP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5" name="Picture 4">
            <a:extLst>
              <a:ext uri="{FF2B5EF4-FFF2-40B4-BE49-F238E27FC236}">
                <a16:creationId xmlns:a16="http://schemas.microsoft.com/office/drawing/2014/main" id="{3206870A-107E-F547-2A79-42296A4D23A4}"/>
              </a:ext>
            </a:extLst>
          </p:cNvPr>
          <p:cNvPicPr>
            <a:picLocks noChangeAspect="1"/>
          </p:cNvPicPr>
          <p:nvPr/>
        </p:nvPicPr>
        <p:blipFill>
          <a:blip r:embed="rId5"/>
          <a:stretch>
            <a:fillRect/>
          </a:stretch>
        </p:blipFill>
        <p:spPr>
          <a:xfrm>
            <a:off x="808064" y="2269941"/>
            <a:ext cx="1237198" cy="113575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342402-C322-8AB1-0027-359B0ECFEF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8" name="Slide Number Placeholder 2">
            <a:extLst>
              <a:ext uri="{FF2B5EF4-FFF2-40B4-BE49-F238E27FC236}">
                <a16:creationId xmlns:a16="http://schemas.microsoft.com/office/drawing/2014/main" id="{C22CEB53-0FC1-834C-2250-E589C538AEBB}"/>
              </a:ext>
            </a:extLst>
          </p:cNvPr>
          <p:cNvSpPr txBox="1">
            <a:spLocks/>
          </p:cNvSpPr>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20</a:t>
            </a:fld>
            <a:endParaRPr lang="en-US" dirty="0"/>
          </a:p>
        </p:txBody>
      </p:sp>
      <p:sp>
        <p:nvSpPr>
          <p:cNvPr id="9" name="Google Shape;125;p3">
            <a:extLst>
              <a:ext uri="{FF2B5EF4-FFF2-40B4-BE49-F238E27FC236}">
                <a16:creationId xmlns:a16="http://schemas.microsoft.com/office/drawing/2014/main" id="{62536E96-659E-BEE9-3A31-E097BC4B291E}"/>
              </a:ext>
            </a:extLst>
          </p:cNvPr>
          <p:cNvSpPr txBox="1"/>
          <p:nvPr/>
        </p:nvSpPr>
        <p:spPr>
          <a:xfrm>
            <a:off x="838199" y="21207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latin typeface="Montserrat"/>
                <a:ea typeface="Montserrat"/>
                <a:cs typeface="Montserrat"/>
                <a:sym typeface="Montserrat"/>
              </a:rPr>
              <a:t>Progress Report</a:t>
            </a:r>
            <a:endParaRPr lang="en-US" sz="1400" b="0" i="0" u="none" strike="noStrike" cap="none" dirty="0">
              <a:solidFill>
                <a:srgbClr val="000000"/>
              </a:solidFill>
              <a:latin typeface="Arial"/>
              <a:ea typeface="Arial"/>
              <a:cs typeface="Arial"/>
              <a:sym typeface="Arial"/>
            </a:endParaRPr>
          </a:p>
        </p:txBody>
      </p:sp>
      <p:sp>
        <p:nvSpPr>
          <p:cNvPr id="10" name="TextBox 9">
            <a:extLst>
              <a:ext uri="{FF2B5EF4-FFF2-40B4-BE49-F238E27FC236}">
                <a16:creationId xmlns:a16="http://schemas.microsoft.com/office/drawing/2014/main" id="{ACBBE5F6-2D47-13E8-94B2-10F925112BF9}"/>
              </a:ext>
            </a:extLst>
          </p:cNvPr>
          <p:cNvSpPr txBox="1"/>
          <p:nvPr/>
        </p:nvSpPr>
        <p:spPr>
          <a:xfrm>
            <a:off x="157479" y="858212"/>
            <a:ext cx="11607801" cy="3539430"/>
          </a:xfrm>
          <a:prstGeom prst="rect">
            <a:avLst/>
          </a:prstGeom>
          <a:noFill/>
        </p:spPr>
        <p:txBody>
          <a:bodyPr wrap="square">
            <a:spAutoFit/>
          </a:bodyPr>
          <a:lstStyle/>
          <a:p>
            <a:r>
              <a:rPr lang="en-US" sz="1600" b="1" u="sng" dirty="0">
                <a:latin typeface="Times New Roman" panose="02020603050405020304" pitchFamily="18" charset="0"/>
                <a:ea typeface="Verdana" panose="020B0604030504040204" pitchFamily="34" charset="0"/>
                <a:cs typeface="Times New Roman" panose="02020603050405020304" pitchFamily="18" charset="0"/>
              </a:rPr>
              <a:t>5.Testing and Validation</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Status</a:t>
            </a:r>
            <a:r>
              <a:rPr lang="en-US" sz="1600" dirty="0">
                <a:latin typeface="Times New Roman" panose="02020603050405020304" pitchFamily="18" charset="0"/>
                <a:ea typeface="Verdana" panose="020B0604030504040204" pitchFamily="34" charset="0"/>
                <a:cs typeface="Times New Roman" panose="02020603050405020304" pitchFamily="18" charset="0"/>
              </a:rPr>
              <a:t>: Not Started</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Details</a:t>
            </a:r>
            <a:r>
              <a:rPr lang="en-US" sz="1600" dirty="0">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Plan</a:t>
            </a:r>
            <a:r>
              <a:rPr lang="en-US" sz="1600" dirty="0">
                <a:latin typeface="Times New Roman" panose="02020603050405020304" pitchFamily="18" charset="0"/>
                <a:ea typeface="Verdana" panose="020B0604030504040204" pitchFamily="34" charset="0"/>
                <a:cs typeface="Times New Roman" panose="02020603050405020304" pitchFamily="18" charset="0"/>
              </a:rPr>
              <a:t>: Testing will involve validating model performance with a test dataset comprising 200-300 images.</a:t>
            </a:r>
          </a:p>
          <a:p>
            <a:pPr marL="742950" lvl="1"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Metrics</a:t>
            </a:r>
            <a:r>
              <a:rPr lang="en-US" sz="1600" dirty="0">
                <a:latin typeface="Times New Roman" panose="02020603050405020304" pitchFamily="18" charset="0"/>
                <a:ea typeface="Verdana" panose="020B0604030504040204" pitchFamily="34" charset="0"/>
                <a:cs typeface="Times New Roman" panose="02020603050405020304" pitchFamily="18" charset="0"/>
              </a:rPr>
              <a:t>: Evaluate models using metrics like PSNR, SSIM, and visual quality assessment.</a:t>
            </a:r>
          </a:p>
          <a:p>
            <a:pPr marL="742950" lvl="1"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Schedule</a:t>
            </a:r>
            <a:r>
              <a:rPr lang="en-US" sz="1600" dirty="0">
                <a:latin typeface="Times New Roman" panose="02020603050405020304" pitchFamily="18" charset="0"/>
                <a:ea typeface="Verdana" panose="020B0604030504040204" pitchFamily="34" charset="0"/>
                <a:cs typeface="Times New Roman" panose="02020603050405020304" pitchFamily="18" charset="0"/>
              </a:rPr>
              <a:t>: Testing and validation are scheduled to begin after finalizing the algorithm development, expected to start in 3-4 weeks.</a:t>
            </a:r>
          </a:p>
          <a:p>
            <a:r>
              <a:rPr lang="en-US" sz="1600" b="1" u="sng" dirty="0">
                <a:latin typeface="Times New Roman" panose="02020603050405020304" pitchFamily="18" charset="0"/>
                <a:ea typeface="Verdana" panose="020B0604030504040204" pitchFamily="34" charset="0"/>
                <a:cs typeface="Times New Roman" panose="02020603050405020304" pitchFamily="18" charset="0"/>
              </a:rPr>
              <a:t>6. Implementation and Documentation</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Status</a:t>
            </a:r>
            <a:r>
              <a:rPr lang="en-US" sz="1600" dirty="0">
                <a:latin typeface="Times New Roman" panose="02020603050405020304" pitchFamily="18" charset="0"/>
                <a:ea typeface="Verdana" panose="020B0604030504040204" pitchFamily="34" charset="0"/>
                <a:cs typeface="Times New Roman" panose="02020603050405020304" pitchFamily="18" charset="0"/>
              </a:rPr>
              <a:t>: Not Started</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Details</a:t>
            </a:r>
            <a:r>
              <a:rPr lang="en-US" sz="1600" dirty="0">
                <a:latin typeface="Times New Roman" panose="02020603050405020304" pitchFamily="18" charset="0"/>
                <a:ea typeface="Verdana" panose="020B0604030504040204" pitchFamily="34" charset="0"/>
                <a:cs typeface="Times New Roman" panose="02020603050405020304" pitchFamily="18" charset="0"/>
              </a:rPr>
              <a:t>:</a:t>
            </a:r>
          </a:p>
          <a:p>
            <a:pPr marL="742950" lvl="1"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Implementation</a:t>
            </a:r>
            <a:r>
              <a:rPr lang="en-US" sz="1600" dirty="0">
                <a:latin typeface="Times New Roman" panose="02020603050405020304" pitchFamily="18" charset="0"/>
                <a:ea typeface="Verdana" panose="020B0604030504040204" pitchFamily="34" charset="0"/>
                <a:cs typeface="Times New Roman" panose="02020603050405020304" pitchFamily="18" charset="0"/>
              </a:rPr>
              <a:t>: Deploying the selected model on the NVIDIA Jetson Nano, including system setup and optimization.</a:t>
            </a:r>
          </a:p>
          <a:p>
            <a:pPr marL="742950" lvl="1"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Documentation</a:t>
            </a:r>
            <a:r>
              <a:rPr lang="en-US" sz="1600" dirty="0">
                <a:latin typeface="Times New Roman" panose="02020603050405020304" pitchFamily="18" charset="0"/>
                <a:ea typeface="Verdana" panose="020B0604030504040204" pitchFamily="34" charset="0"/>
                <a:cs typeface="Times New Roman" panose="02020603050405020304" pitchFamily="18" charset="0"/>
              </a:rPr>
              <a:t>: Preparing project documentation, including methodology, results, and user manuals. Documentation will begin after testing and validation are completed.</a:t>
            </a:r>
          </a:p>
          <a:p>
            <a:pPr marL="742950" lvl="1"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Timeline</a:t>
            </a:r>
            <a:r>
              <a:rPr lang="en-US" sz="1600" dirty="0">
                <a:latin typeface="Times New Roman" panose="02020603050405020304" pitchFamily="18" charset="0"/>
                <a:ea typeface="Verdana" panose="020B0604030504040204" pitchFamily="34" charset="0"/>
                <a:cs typeface="Times New Roman" panose="02020603050405020304" pitchFamily="18" charset="0"/>
              </a:rPr>
              <a:t>: Expected to start implementation and documentation in approximately 6-8 weeks, following successful testing.</a:t>
            </a:r>
          </a:p>
          <a:p>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922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479FBC-EE8B-CEC2-BA9B-EE1F239BB9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5" name="TextBox 4">
            <a:extLst>
              <a:ext uri="{FF2B5EF4-FFF2-40B4-BE49-F238E27FC236}">
                <a16:creationId xmlns:a16="http://schemas.microsoft.com/office/drawing/2014/main" id="{3DEF0E6E-52FA-17C6-7574-CFB5B177AEA6}"/>
              </a:ext>
            </a:extLst>
          </p:cNvPr>
          <p:cNvSpPr txBox="1"/>
          <p:nvPr/>
        </p:nvSpPr>
        <p:spPr>
          <a:xfrm>
            <a:off x="2854960" y="130592"/>
            <a:ext cx="6096000" cy="461665"/>
          </a:xfrm>
          <a:prstGeom prst="rect">
            <a:avLst/>
          </a:prstGeom>
          <a:noFill/>
        </p:spPr>
        <p:txBody>
          <a:bodyPr wrap="square">
            <a:spAutoFit/>
          </a:bodyPr>
          <a:lstStyle/>
          <a:p>
            <a:r>
              <a:rPr lang="en-US" sz="2400" b="1" dirty="0">
                <a:latin typeface="Montserrat"/>
                <a:ea typeface="Montserrat"/>
                <a:cs typeface="Montserrat"/>
                <a:sym typeface="Montserrat"/>
              </a:rPr>
              <a:t>Summary, Conclusion and Future</a:t>
            </a:r>
            <a:r>
              <a:rPr lang="en-US" sz="2400" b="1" i="0" u="none" strike="noStrike" cap="none" dirty="0">
                <a:solidFill>
                  <a:srgbClr val="000000"/>
                </a:solidFill>
                <a:latin typeface="Montserrat"/>
                <a:ea typeface="Montserrat"/>
                <a:cs typeface="Montserrat"/>
                <a:sym typeface="Montserrat"/>
              </a:rPr>
              <a:t> </a:t>
            </a:r>
            <a:endParaRPr lang="en-IN" sz="2400" dirty="0"/>
          </a:p>
        </p:txBody>
      </p:sp>
      <p:sp>
        <p:nvSpPr>
          <p:cNvPr id="7" name="TextBox 6">
            <a:extLst>
              <a:ext uri="{FF2B5EF4-FFF2-40B4-BE49-F238E27FC236}">
                <a16:creationId xmlns:a16="http://schemas.microsoft.com/office/drawing/2014/main" id="{AE7D2914-8CA2-8FB2-1321-8A20C3A55F89}"/>
              </a:ext>
            </a:extLst>
          </p:cNvPr>
          <p:cNvSpPr txBox="1"/>
          <p:nvPr/>
        </p:nvSpPr>
        <p:spPr>
          <a:xfrm>
            <a:off x="304800" y="1011782"/>
            <a:ext cx="11399520" cy="3785652"/>
          </a:xfrm>
          <a:prstGeom prst="rect">
            <a:avLst/>
          </a:prstGeom>
          <a:noFill/>
        </p:spPr>
        <p:txBody>
          <a:bodyPr wrap="square">
            <a:spAutoFit/>
          </a:bodyPr>
          <a:lstStyle/>
          <a:p>
            <a:r>
              <a:rPr lang="en-US" sz="1600" b="1" u="sng" dirty="0">
                <a:latin typeface="Times New Roman" panose="02020603050405020304" pitchFamily="18" charset="0"/>
                <a:ea typeface="Verdana" panose="020B0604030504040204" pitchFamily="34" charset="0"/>
                <a:cs typeface="Times New Roman" panose="02020603050405020304" pitchFamily="18" charset="0"/>
              </a:rPr>
              <a:t>Summary:</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Completed</a:t>
            </a:r>
            <a:r>
              <a:rPr lang="en-US" sz="1600" dirty="0">
                <a:latin typeface="Times New Roman" panose="02020603050405020304" pitchFamily="18" charset="0"/>
                <a:ea typeface="Verdana" panose="020B0604030504040204" pitchFamily="34" charset="0"/>
                <a:cs typeface="Times New Roman" panose="02020603050405020304" pitchFamily="18" charset="0"/>
              </a:rPr>
              <a:t>: Abstract, Literature Survey.</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In Progress</a:t>
            </a:r>
            <a:r>
              <a:rPr lang="en-US" sz="1600" dirty="0">
                <a:latin typeface="Times New Roman" panose="02020603050405020304" pitchFamily="18" charset="0"/>
                <a:ea typeface="Verdana" panose="020B0604030504040204" pitchFamily="34" charset="0"/>
                <a:cs typeface="Times New Roman" panose="02020603050405020304" pitchFamily="18" charset="0"/>
              </a:rPr>
              <a:t>: Data Collection (50% complete), Algorithm Development (including channel learning and color space conversions).</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Upcoming</a:t>
            </a:r>
            <a:r>
              <a:rPr lang="en-US" sz="1600" dirty="0">
                <a:latin typeface="Times New Roman" panose="02020603050405020304" pitchFamily="18" charset="0"/>
                <a:ea typeface="Verdana" panose="020B0604030504040204" pitchFamily="34" charset="0"/>
                <a:cs typeface="Times New Roman" panose="02020603050405020304" pitchFamily="18" charset="0"/>
              </a:rPr>
              <a:t>: Data Analysis, Testing and Validation, Implementation, and Documentation.</a:t>
            </a:r>
          </a:p>
          <a:p>
            <a:r>
              <a:rPr lang="en-US" sz="1600" b="1" u="sng" dirty="0">
                <a:latin typeface="Times New Roman" panose="02020603050405020304" pitchFamily="18" charset="0"/>
                <a:ea typeface="Verdana" panose="020B0604030504040204" pitchFamily="34" charset="0"/>
                <a:cs typeface="Times New Roman" panose="02020603050405020304" pitchFamily="18" charset="0"/>
              </a:rPr>
              <a:t>Conclusion: </a:t>
            </a:r>
          </a:p>
          <a:p>
            <a:r>
              <a:rPr lang="en-US" sz="1600" dirty="0">
                <a:latin typeface="Times New Roman" panose="02020603050405020304" pitchFamily="18" charset="0"/>
                <a:ea typeface="Verdana" panose="020B0604030504040204" pitchFamily="34" charset="0"/>
                <a:cs typeface="Times New Roman" panose="02020603050405020304" pitchFamily="18" charset="0"/>
              </a:rPr>
              <a:t>The project has made substantial progress, with key milestones including the completion of the abstract and literature survey. Data collection is halfway done, and algorithm development is actively progressing. The upcoming phases involve rigorous testing and validation of models to ensure accuracy and performance. Following this, the project will focus on implementing the model on the NVIDIA Jetson Nano and preparing comprehensive documentation.</a:t>
            </a:r>
          </a:p>
          <a:p>
            <a:r>
              <a:rPr lang="en-US" sz="1600" b="1" u="sng" dirty="0">
                <a:latin typeface="Times New Roman" panose="02020603050405020304" pitchFamily="18" charset="0"/>
                <a:ea typeface="Verdana" panose="020B0604030504040204" pitchFamily="34" charset="0"/>
                <a:cs typeface="Times New Roman" panose="02020603050405020304" pitchFamily="18" charset="0"/>
              </a:rPr>
              <a:t>Future Report: </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Completion of Data Analysis</a:t>
            </a:r>
            <a:r>
              <a:rPr lang="en-US" sz="1600" dirty="0">
                <a:latin typeface="Times New Roman" panose="02020603050405020304" pitchFamily="18" charset="0"/>
                <a:ea typeface="Verdana" panose="020B0604030504040204" pitchFamily="34" charset="0"/>
                <a:cs typeface="Times New Roman" panose="02020603050405020304" pitchFamily="18" charset="0"/>
              </a:rPr>
              <a:t>: Detailed findings from data preprocessing and exploratory analysis.</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Testing and Validation</a:t>
            </a:r>
            <a:r>
              <a:rPr lang="en-US" sz="1600" dirty="0">
                <a:latin typeface="Times New Roman" panose="02020603050405020304" pitchFamily="18" charset="0"/>
                <a:ea typeface="Verdana" panose="020B0604030504040204" pitchFamily="34" charset="0"/>
                <a:cs typeface="Times New Roman" panose="02020603050405020304" pitchFamily="18" charset="0"/>
              </a:rPr>
              <a:t>: Results from evaluating model performance using the test dataset, including metrics like PSNR and SSIM, and qualitative assessments.</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Implementation</a:t>
            </a:r>
            <a:r>
              <a:rPr lang="en-US" sz="1600" dirty="0">
                <a:latin typeface="Times New Roman" panose="02020603050405020304" pitchFamily="18" charset="0"/>
                <a:ea typeface="Verdana" panose="020B0604030504040204" pitchFamily="34" charset="0"/>
                <a:cs typeface="Times New Roman" panose="02020603050405020304" pitchFamily="18" charset="0"/>
              </a:rPr>
              <a:t>: Progress on deploying the model on the NVIDIA Jetson Nano, including system setup and real-time optimization.</a:t>
            </a:r>
          </a:p>
          <a:p>
            <a:pPr marL="285750" indent="-285750">
              <a:buFont typeface="Arial" panose="020B0604020202020204" pitchFamily="34" charset="0"/>
              <a:buChar char="•"/>
            </a:pPr>
            <a:r>
              <a:rPr lang="en-US" sz="1600" b="1" dirty="0">
                <a:latin typeface="Times New Roman" panose="02020603050405020304" pitchFamily="18" charset="0"/>
                <a:ea typeface="Verdana" panose="020B0604030504040204" pitchFamily="34" charset="0"/>
                <a:cs typeface="Times New Roman" panose="02020603050405020304" pitchFamily="18" charset="0"/>
              </a:rPr>
              <a:t>Documentation</a:t>
            </a:r>
            <a:r>
              <a:rPr lang="en-US" sz="1600" dirty="0">
                <a:latin typeface="Times New Roman" panose="02020603050405020304" pitchFamily="18" charset="0"/>
                <a:ea typeface="Verdana" panose="020B0604030504040204" pitchFamily="34" charset="0"/>
                <a:cs typeface="Times New Roman" panose="02020603050405020304" pitchFamily="18" charset="0"/>
              </a:rPr>
              <a:t>: Development of comprehensive documentation covering methodology, results, and user instructions.</a:t>
            </a:r>
          </a:p>
        </p:txBody>
      </p:sp>
    </p:spTree>
    <p:extLst>
      <p:ext uri="{BB962C8B-B14F-4D97-AF65-F5344CB8AC3E}">
        <p14:creationId xmlns:p14="http://schemas.microsoft.com/office/powerpoint/2010/main" val="40993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4771AB-7D44-D072-06C9-61743918E41A}"/>
              </a:ext>
            </a:extLst>
          </p:cNvPr>
          <p:cNvSpPr>
            <a:spLocks noGrp="1"/>
          </p:cNvSpPr>
          <p:nvPr>
            <p:ph type="body" idx="1"/>
          </p:nvPr>
        </p:nvSpPr>
        <p:spPr>
          <a:xfrm>
            <a:off x="0" y="718503"/>
            <a:ext cx="11624310" cy="6139497"/>
          </a:xfrm>
        </p:spPr>
        <p:txBody>
          <a:bodyPr>
            <a:noAutofit/>
          </a:bodyPr>
          <a:lstStyle/>
          <a:p>
            <a:pPr algn="just">
              <a:lnSpc>
                <a:spcPct val="107000"/>
              </a:lnSpc>
              <a:spcAft>
                <a:spcPts val="800"/>
              </a:spcAft>
            </a:pP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Image fusion</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combines information from multiple images into one fused image which is more informative than any single source image. In applications such as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surveillance</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fusing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infrared (IR)</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and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visible </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images, aids human vision perception in decision making. IR images capture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thermal information</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invaluable in low-light or night-time conditions, while visible images provide rich detail and colour information. IR images are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illumination-independent</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offering robust information regardless of lighting conditions. Traditional methods, like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wavelet transforms</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or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principal component analysis</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often fail to fully leverage the complementary nature of IR and visible images, resulting in suboptimal results.</a:t>
            </a:r>
          </a:p>
          <a:p>
            <a:pPr algn="just">
              <a:lnSpc>
                <a:spcPct val="107000"/>
              </a:lnSpc>
              <a:spcAft>
                <a:spcPts val="800"/>
              </a:spcAft>
            </a:pP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Deep learning</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has revolutionized fields by enabling computers to learn and make decisions from large amounts of data. In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image processing</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deep learning methods form the state-of-the-art techniques in image classification, object detection, and more. This versatility and effectiveness make deep learning ideal for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image fusion</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Its applications extend to medical imaging, remote sensing, and autonomous driving, handling complex image processing tasks. This makes deep learning particularly suitable for fusing IR and visible images.</a:t>
            </a:r>
          </a:p>
          <a:p>
            <a:pPr algn="just">
              <a:lnSpc>
                <a:spcPct val="107000"/>
              </a:lnSpc>
              <a:spcAft>
                <a:spcPts val="800"/>
              </a:spcAft>
            </a:pP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In this project, we explore advanced deep learning approaches to improve IR and visible image fusion. We are investigating techniques like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Generative Adversarial Networks (GANs)</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and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diffusion models</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GANs generate high-quality images by creating realistic details through adversarial training. Diffusion models refine images by gradually reducing noise, enhancing detail and coherence in the fused image.</a:t>
            </a:r>
          </a:p>
          <a:p>
            <a:pPr algn="just">
              <a:lnSpc>
                <a:spcPct val="107000"/>
              </a:lnSpc>
              <a:spcAft>
                <a:spcPts val="800"/>
              </a:spcAft>
            </a:pP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Our approach involves training these models on paired IR and visible images to learn the best feature combination. We aim to identify the most effective method for preserving features suitable for human vision perception, in the fused image.</a:t>
            </a:r>
          </a:p>
          <a:p>
            <a:pPr algn="just">
              <a:lnSpc>
                <a:spcPct val="107000"/>
              </a:lnSpc>
              <a:spcAft>
                <a:spcPts val="800"/>
              </a:spcAft>
            </a:pP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To implement this, we deploy the chosen model on the </a:t>
            </a:r>
            <a:r>
              <a:rPr lang="en-IN" sz="1500" i="1"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NVIDIA Jetson Nano</a:t>
            </a:r>
            <a:r>
              <a:rPr lang="en-IN" sz="1500" kern="1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 compact embedded system with powerful processing capabilities. This ensures our solution is effective and efficient for real-time applications. Our project highlights the potential of deep learning in achieving high-quality image fusion, providing practical solutions for real-world applications.</a:t>
            </a:r>
          </a:p>
          <a:p>
            <a:endParaRPr lang="en-IN" sz="15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D8B8608-4D86-4963-7714-DB2978B9E7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394FF1A3-CB71-F641-2ECF-7DC57D77CDA7}"/>
              </a:ext>
            </a:extLst>
          </p:cNvPr>
          <p:cNvSpPr txBox="1"/>
          <p:nvPr/>
        </p:nvSpPr>
        <p:spPr>
          <a:xfrm>
            <a:off x="2550160" y="256838"/>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Abstract</a:t>
            </a:r>
            <a:endParaRPr lang="en-US" sz="2400" dirty="0"/>
          </a:p>
        </p:txBody>
      </p:sp>
    </p:spTree>
    <p:extLst>
      <p:ext uri="{BB962C8B-B14F-4D97-AF65-F5344CB8AC3E}">
        <p14:creationId xmlns:p14="http://schemas.microsoft.com/office/powerpoint/2010/main" val="251054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550606" y="18771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14941" y="1124270"/>
            <a:ext cx="994317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Enhance the fusion of infrared (IR) and visible images using advanced deep learning techniques for real-time applications.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Combine thermal information from IR images with the rich detail and color of visible images to create a more comprehensive and informative output.</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Leverage deep learning models like Generative Adversarial Networks (GANs) and diffusion models to achieve superior image fusion.</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Focus on preserving key features from both IR and visible sources.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Deploy the final solution on the NVIDIA Jetson Nano for high efficiency and real-time processing.</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Target applications include surveillance, medical imaging, and autonomous systems.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554545"/>
          </a:xfrm>
          <a:prstGeom prst="rect">
            <a:avLst/>
          </a:prstGeom>
          <a:noFill/>
        </p:spPr>
        <p:txBody>
          <a:bodyPr wrap="square" rtlCol="0">
            <a:spAutoFit/>
          </a:bodyPr>
          <a:lstStyle/>
          <a:p>
            <a:r>
              <a:rPr lang="en-IN" sz="1600" b="1" u="sng" dirty="0">
                <a:latin typeface="Times New Roman" panose="02020603050405020304" pitchFamily="18" charset="0"/>
                <a:ea typeface="Verdana" panose="020B0604030504040204" pitchFamily="34" charset="0"/>
                <a:cs typeface="Times New Roman" panose="02020603050405020304" pitchFamily="18" charset="0"/>
              </a:rPr>
              <a:t>Main Goals: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Develop a deep learning-based model that effectively fuses IR and visible images to produce high-quality outputs.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Evaluate and compare different deep learning techniques, such as GANs and diffusion models, for image fusion.</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Optimize the fused image to retain critical features from both IR and visible images, enhancing human vision perception.</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Implement the chosen model on the NVIDIA Jetson Nano for real-time image fusion processing.</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u="sng" dirty="0">
                <a:latin typeface="Times New Roman" panose="02020603050405020304" pitchFamily="18" charset="0"/>
                <a:ea typeface="Verdana" panose="020B0604030504040204" pitchFamily="34" charset="0"/>
                <a:cs typeface="Times New Roman" panose="02020603050405020304" pitchFamily="18" charset="0"/>
              </a:rPr>
              <a:t>Additional Goals: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Ensure scalability of the model to handle different image resolutions and types for diverse applications.</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Improve model robustness to handle various environmental conditions, such as lighting and noise.</a:t>
            </a:r>
          </a:p>
          <a:p>
            <a:pPr marL="285750" indent="-285750">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Validate the model’s performance through testing against standard benchmarks and real-world datasets.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9C7A79F-811B-6199-83C6-B29E508A22BB}"/>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2D4D71B1-EC66-081D-BAA7-214A29E75269}"/>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BAFB5DD6-4298-304F-878C-BC4BE1EC6DD8}"/>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AA99B7F1-1675-F441-E2D8-E7375E2D1EEF}"/>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5A4D25FF-FA9C-2AD4-9DA1-897800CF922A}"/>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9676A32D-2B57-5621-6126-CE4ABC5FD99A}"/>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DB96273B-31D4-A9D0-4276-255D63471453}"/>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39E9C00A-18BB-CBD9-2D23-0250EF391173}"/>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BCC37FA9-3380-3972-8974-283955F0D6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609600" y="19385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4" name="Picture 3">
            <a:extLst>
              <a:ext uri="{FF2B5EF4-FFF2-40B4-BE49-F238E27FC236}">
                <a16:creationId xmlns:a16="http://schemas.microsoft.com/office/drawing/2014/main" id="{47BFAC89-39DC-DCB7-F8AF-EAC5EBF9FA4A}"/>
              </a:ext>
            </a:extLst>
          </p:cNvPr>
          <p:cNvPicPr>
            <a:picLocks noChangeAspect="1"/>
          </p:cNvPicPr>
          <p:nvPr/>
        </p:nvPicPr>
        <p:blipFill>
          <a:blip r:embed="rId5"/>
          <a:stretch>
            <a:fillRect/>
          </a:stretch>
        </p:blipFill>
        <p:spPr>
          <a:xfrm>
            <a:off x="0" y="1415949"/>
            <a:ext cx="12192000" cy="4026102"/>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386080" y="21055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0ABA45E5-851B-5F77-2006-D3B5148159A5}"/>
              </a:ext>
            </a:extLst>
          </p:cNvPr>
          <p:cNvGraphicFramePr>
            <a:graphicFrameLocks noGrp="1"/>
          </p:cNvGraphicFramePr>
          <p:nvPr>
            <p:extLst>
              <p:ext uri="{D42A27DB-BD31-4B8C-83A1-F6EECF244321}">
                <p14:modId xmlns:p14="http://schemas.microsoft.com/office/powerpoint/2010/main" val="4147089136"/>
              </p:ext>
            </p:extLst>
          </p:nvPr>
        </p:nvGraphicFramePr>
        <p:xfrm>
          <a:off x="386080" y="1054945"/>
          <a:ext cx="11216640" cy="5570780"/>
        </p:xfrm>
        <a:graphic>
          <a:graphicData uri="http://schemas.openxmlformats.org/drawingml/2006/table">
            <a:tbl>
              <a:tblPr firstRow="1" bandRow="1">
                <a:tableStyleId>{3C2FFA5D-87B4-456A-9821-1D502468CF0F}</a:tableStyleId>
              </a:tblPr>
              <a:tblGrid>
                <a:gridCol w="904240">
                  <a:extLst>
                    <a:ext uri="{9D8B030D-6E8A-4147-A177-3AD203B41FA5}">
                      <a16:colId xmlns:a16="http://schemas.microsoft.com/office/drawing/2014/main" val="646530038"/>
                    </a:ext>
                  </a:extLst>
                </a:gridCol>
                <a:gridCol w="1717040">
                  <a:extLst>
                    <a:ext uri="{9D8B030D-6E8A-4147-A177-3AD203B41FA5}">
                      <a16:colId xmlns:a16="http://schemas.microsoft.com/office/drawing/2014/main" val="1942049568"/>
                    </a:ext>
                  </a:extLst>
                </a:gridCol>
                <a:gridCol w="843280">
                  <a:extLst>
                    <a:ext uri="{9D8B030D-6E8A-4147-A177-3AD203B41FA5}">
                      <a16:colId xmlns:a16="http://schemas.microsoft.com/office/drawing/2014/main" val="2055925926"/>
                    </a:ext>
                  </a:extLst>
                </a:gridCol>
                <a:gridCol w="1178560">
                  <a:extLst>
                    <a:ext uri="{9D8B030D-6E8A-4147-A177-3AD203B41FA5}">
                      <a16:colId xmlns:a16="http://schemas.microsoft.com/office/drawing/2014/main" val="2856597037"/>
                    </a:ext>
                  </a:extLst>
                </a:gridCol>
                <a:gridCol w="3444240">
                  <a:extLst>
                    <a:ext uri="{9D8B030D-6E8A-4147-A177-3AD203B41FA5}">
                      <a16:colId xmlns:a16="http://schemas.microsoft.com/office/drawing/2014/main" val="4029774862"/>
                    </a:ext>
                  </a:extLst>
                </a:gridCol>
                <a:gridCol w="3129280">
                  <a:extLst>
                    <a:ext uri="{9D8B030D-6E8A-4147-A177-3AD203B41FA5}">
                      <a16:colId xmlns:a16="http://schemas.microsoft.com/office/drawing/2014/main" val="1272409268"/>
                    </a:ext>
                  </a:extLst>
                </a:gridCol>
              </a:tblGrid>
              <a:tr h="369826">
                <a:tc>
                  <a:txBody>
                    <a:bodyPr/>
                    <a:lstStyle/>
                    <a:p>
                      <a:r>
                        <a:rPr lang="en-IN" sz="1400" dirty="0" err="1">
                          <a:latin typeface="Times New Roman" panose="02020603050405020304" pitchFamily="18" charset="0"/>
                          <a:cs typeface="Times New Roman" panose="02020603050405020304" pitchFamily="18" charset="0"/>
                        </a:rPr>
                        <a:t>Sl.No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Title of the Paper</a:t>
                      </a:r>
                    </a:p>
                  </a:txBody>
                  <a:tcPr/>
                </a:tc>
                <a:tc>
                  <a:txBody>
                    <a:bodyPr/>
                    <a:lstStyle/>
                    <a:p>
                      <a:r>
                        <a:rPr lang="en-IN" sz="1400" dirty="0">
                          <a:latin typeface="Times New Roman" panose="02020603050405020304" pitchFamily="18" charset="0"/>
                          <a:cs typeface="Times New Roman" panose="02020603050405020304" pitchFamily="18" charset="0"/>
                        </a:rPr>
                        <a:t>Year </a:t>
                      </a:r>
                    </a:p>
                  </a:txBody>
                  <a:tcPr/>
                </a:tc>
                <a:tc>
                  <a:txBody>
                    <a:bodyPr/>
                    <a:lstStyle/>
                    <a:p>
                      <a:r>
                        <a:rPr lang="en-IN" sz="1400" dirty="0">
                          <a:latin typeface="Times New Roman" panose="02020603050405020304" pitchFamily="18" charset="0"/>
                          <a:cs typeface="Times New Roman" panose="02020603050405020304" pitchFamily="18" charset="0"/>
                        </a:rPr>
                        <a:t>Author </a:t>
                      </a:r>
                    </a:p>
                  </a:txBody>
                  <a:tcPr/>
                </a:tc>
                <a:tc>
                  <a:txBody>
                    <a:bodyPr/>
                    <a:lstStyle/>
                    <a:p>
                      <a:r>
                        <a:rPr lang="en-IN" sz="1400" dirty="0">
                          <a:latin typeface="Times New Roman" panose="02020603050405020304" pitchFamily="18" charset="0"/>
                          <a:cs typeface="Times New Roman" panose="02020603050405020304" pitchFamily="18" charset="0"/>
                        </a:rPr>
                        <a:t>Key findings</a:t>
                      </a:r>
                    </a:p>
                  </a:txBody>
                  <a:tcPr/>
                </a:tc>
                <a:tc>
                  <a:txBody>
                    <a:bodyPr/>
                    <a:lstStyle/>
                    <a:p>
                      <a:r>
                        <a:rPr lang="en-IN" sz="14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3176282100"/>
                  </a:ext>
                </a:extLst>
              </a:tr>
              <a:tr h="5200954">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A review of image fusion: Methods, applications and performance metrics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Publication: Digital Signal Processing 137 (2023) 104020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2023</a:t>
                      </a:r>
                    </a:p>
                  </a:txBody>
                  <a:tcPr/>
                </a:tc>
                <a:tc>
                  <a:txBody>
                    <a:bodyPr/>
                    <a:lstStyle/>
                    <a:p>
                      <a:r>
                        <a:rPr lang="en-IN" sz="1400" dirty="0" err="1">
                          <a:latin typeface="Times New Roman" panose="02020603050405020304" pitchFamily="18" charset="0"/>
                          <a:cs typeface="Times New Roman" panose="02020603050405020304" pitchFamily="18" charset="0"/>
                        </a:rPr>
                        <a:t>Simrandeep</a:t>
                      </a:r>
                      <a:r>
                        <a:rPr lang="en-IN" sz="1400" dirty="0">
                          <a:latin typeface="Times New Roman" panose="02020603050405020304" pitchFamily="18" charset="0"/>
                          <a:cs typeface="Times New Roman" panose="02020603050405020304" pitchFamily="18" charset="0"/>
                        </a:rPr>
                        <a:t> Singh, </a:t>
                      </a:r>
                      <a:r>
                        <a:rPr lang="en-IN" sz="1400" dirty="0" err="1">
                          <a:latin typeface="Times New Roman" panose="02020603050405020304" pitchFamily="18" charset="0"/>
                          <a:cs typeface="Times New Roman" panose="02020603050405020304" pitchFamily="18" charset="0"/>
                        </a:rPr>
                        <a:t>Harbinder</a:t>
                      </a:r>
                      <a:r>
                        <a:rPr lang="en-IN" sz="1400" dirty="0">
                          <a:latin typeface="Times New Roman" panose="02020603050405020304" pitchFamily="18" charset="0"/>
                          <a:cs typeface="Times New Roman" panose="02020603050405020304" pitchFamily="18" charset="0"/>
                        </a:rPr>
                        <a:t> Singh, Gloria </a:t>
                      </a:r>
                      <a:r>
                        <a:rPr lang="en-IN" dirty="0">
                          <a:latin typeface="Times New Roman" panose="02020603050405020304" pitchFamily="18" charset="0"/>
                          <a:cs typeface="Times New Roman" panose="02020603050405020304" pitchFamily="18" charset="0"/>
                        </a:rPr>
                        <a:t>Oscar Deniz , </a:t>
                      </a:r>
                      <a:r>
                        <a:rPr lang="en-IN" dirty="0" err="1">
                          <a:latin typeface="Times New Roman" panose="02020603050405020304" pitchFamily="18" charset="0"/>
                          <a:cs typeface="Times New Roman" panose="02020603050405020304" pitchFamily="18" charset="0"/>
                        </a:rPr>
                        <a:t>Sartajvir</a:t>
                      </a:r>
                      <a:r>
                        <a:rPr lang="en-IN" dirty="0">
                          <a:latin typeface="Times New Roman" panose="02020603050405020304" pitchFamily="18" charset="0"/>
                          <a:cs typeface="Times New Roman" panose="02020603050405020304" pitchFamily="18" charset="0"/>
                        </a:rPr>
                        <a:t> Singh, Himanshu Monga, P.N. </a:t>
                      </a:r>
                      <a:r>
                        <a:rPr lang="en-IN" dirty="0" err="1">
                          <a:latin typeface="Times New Roman" panose="02020603050405020304" pitchFamily="18" charset="0"/>
                          <a:cs typeface="Times New Roman" panose="02020603050405020304" pitchFamily="18" charset="0"/>
                        </a:rPr>
                        <a:t>Hrisheekes</a:t>
                      </a:r>
                      <a:r>
                        <a:rPr lang="en-IN" dirty="0">
                          <a:latin typeface="Times New Roman" panose="02020603050405020304" pitchFamily="18" charset="0"/>
                          <a:cs typeface="Times New Roman" panose="02020603050405020304" pitchFamily="18" charset="0"/>
                        </a:rPr>
                        <a:t>, Anibal Pedraza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The papers review various image fusion methods, from traditional wavelet transforms to modern deep learning techniques like CNNs.</a:t>
                      </a:r>
                    </a:p>
                    <a:p>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Techniques</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pPr marL="285750" indent="-285750">
                        <a:buFont typeface="Arial" panose="020B0604020202020204" pitchFamily="34" charset="0"/>
                        <a:buChar char="•"/>
                      </a:pP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Wavelet Transform</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H. Li et al. (1995) enhanced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multisensor</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image quality.</a:t>
                      </a:r>
                    </a:p>
                    <a:p>
                      <a:pPr marL="285750" indent="-285750">
                        <a:buFont typeface="Arial" panose="020B0604020202020204" pitchFamily="34" charset="0"/>
                        <a:buChar char="•"/>
                      </a:pP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Contrast Pyramid</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H. Jin and Y. Wang (2014) improved detail in visible and infrared image fusion.</a:t>
                      </a:r>
                    </a:p>
                    <a:p>
                      <a:pPr marL="285750" indent="-285750">
                        <a:buFont typeface="Arial" panose="020B0604020202020204" pitchFamily="34" charset="0"/>
                        <a:buChar char="•"/>
                      </a:pP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Deep Learning</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Y. Liu et al. (2018) showcased CNNs for pixel-level fusion.</a:t>
                      </a:r>
                    </a:p>
                    <a:p>
                      <a:pPr marL="285750" indent="-285750">
                        <a:buFont typeface="Arial" panose="020B0604020202020204" pitchFamily="34" charset="0"/>
                        <a:buChar char="•"/>
                      </a:pPr>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Guided Filtering</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H. Singh et al. (2014) preserved details in exposure fusion.</a:t>
                      </a:r>
                    </a:p>
                    <a:p>
                      <a:r>
                        <a:rPr lang="en-IN"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Results</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pPr marL="285750" indent="-285750">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Significant improvements in visual quality and detail.</a:t>
                      </a:r>
                    </a:p>
                    <a:p>
                      <a:pPr marL="285750" indent="-285750">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Deep learning methods outperform traditional techniques but need large datasets.</a:t>
                      </a:r>
                    </a:p>
                    <a:p>
                      <a:pPr marL="285750" indent="-285750">
                        <a:buFont typeface="Arial" panose="020B0604020202020204" pitchFamily="34" charset="0"/>
                        <a:buChar cha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Contrast pyramid enhances detail visibility across spectral sources.</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There is a need for more extensive exploration of real-time applications and the integration of deep learning techniques with traditional methods.</a:t>
                      </a:r>
                    </a:p>
                    <a:p>
                      <a:pPr marL="285750" indent="-285750">
                        <a:buFont typeface="Arial" panose="020B0604020202020204" pitchFamily="34" charset="0"/>
                        <a:buChar cha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Many methods lack scalability and robustness in dynamic environments, which limits their practical applicability.</a:t>
                      </a:r>
                    </a:p>
                    <a:p>
                      <a:pPr marL="285750" indent="-285750">
                        <a:buFont typeface="Arial" panose="020B0604020202020204" pitchFamily="34" charset="0"/>
                        <a:buChar char="•"/>
                      </a:pP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Further research is required to validate the effectiveness of deep learning approaches in real-world scenarios and varying conditions, particularly in terms of lighting and scene dynamics.</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5160935"/>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63C02D-5B97-5865-091B-7BE1FCB8A5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8" name="TextBox 7">
            <a:extLst>
              <a:ext uri="{FF2B5EF4-FFF2-40B4-BE49-F238E27FC236}">
                <a16:creationId xmlns:a16="http://schemas.microsoft.com/office/drawing/2014/main" id="{34B149AF-EB05-C11F-B6D6-27FDD06E3C28}"/>
              </a:ext>
            </a:extLst>
          </p:cNvPr>
          <p:cNvSpPr txBox="1"/>
          <p:nvPr/>
        </p:nvSpPr>
        <p:spPr>
          <a:xfrm>
            <a:off x="2743200" y="143257"/>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graphicFrame>
        <p:nvGraphicFramePr>
          <p:cNvPr id="10" name="Table 9">
            <a:extLst>
              <a:ext uri="{FF2B5EF4-FFF2-40B4-BE49-F238E27FC236}">
                <a16:creationId xmlns:a16="http://schemas.microsoft.com/office/drawing/2014/main" id="{1AAA11D2-ADCD-5801-FA43-67C501F23A2B}"/>
              </a:ext>
            </a:extLst>
          </p:cNvPr>
          <p:cNvGraphicFramePr>
            <a:graphicFrameLocks noGrp="1"/>
          </p:cNvGraphicFramePr>
          <p:nvPr>
            <p:extLst>
              <p:ext uri="{D42A27DB-BD31-4B8C-83A1-F6EECF244321}">
                <p14:modId xmlns:p14="http://schemas.microsoft.com/office/powerpoint/2010/main" val="1593340250"/>
              </p:ext>
            </p:extLst>
          </p:nvPr>
        </p:nvGraphicFramePr>
        <p:xfrm>
          <a:off x="314960" y="760731"/>
          <a:ext cx="11054079" cy="5954012"/>
        </p:xfrm>
        <a:graphic>
          <a:graphicData uri="http://schemas.openxmlformats.org/drawingml/2006/table">
            <a:tbl>
              <a:tblPr firstRow="1" bandRow="1">
                <a:tableStyleId>{3C2FFA5D-87B4-456A-9821-1D502468CF0F}</a:tableStyleId>
              </a:tblPr>
              <a:tblGrid>
                <a:gridCol w="891135">
                  <a:extLst>
                    <a:ext uri="{9D8B030D-6E8A-4147-A177-3AD203B41FA5}">
                      <a16:colId xmlns:a16="http://schemas.microsoft.com/office/drawing/2014/main" val="733546972"/>
                    </a:ext>
                  </a:extLst>
                </a:gridCol>
                <a:gridCol w="1692155">
                  <a:extLst>
                    <a:ext uri="{9D8B030D-6E8A-4147-A177-3AD203B41FA5}">
                      <a16:colId xmlns:a16="http://schemas.microsoft.com/office/drawing/2014/main" val="811671887"/>
                    </a:ext>
                  </a:extLst>
                </a:gridCol>
                <a:gridCol w="831059">
                  <a:extLst>
                    <a:ext uri="{9D8B030D-6E8A-4147-A177-3AD203B41FA5}">
                      <a16:colId xmlns:a16="http://schemas.microsoft.com/office/drawing/2014/main" val="3541080805"/>
                    </a:ext>
                  </a:extLst>
                </a:gridCol>
                <a:gridCol w="1161479">
                  <a:extLst>
                    <a:ext uri="{9D8B030D-6E8A-4147-A177-3AD203B41FA5}">
                      <a16:colId xmlns:a16="http://schemas.microsoft.com/office/drawing/2014/main" val="3623213189"/>
                    </a:ext>
                  </a:extLst>
                </a:gridCol>
                <a:gridCol w="3394323">
                  <a:extLst>
                    <a:ext uri="{9D8B030D-6E8A-4147-A177-3AD203B41FA5}">
                      <a16:colId xmlns:a16="http://schemas.microsoft.com/office/drawing/2014/main" val="1036191180"/>
                    </a:ext>
                  </a:extLst>
                </a:gridCol>
                <a:gridCol w="3083928">
                  <a:extLst>
                    <a:ext uri="{9D8B030D-6E8A-4147-A177-3AD203B41FA5}">
                      <a16:colId xmlns:a16="http://schemas.microsoft.com/office/drawing/2014/main" val="2648818873"/>
                    </a:ext>
                  </a:extLst>
                </a:gridCol>
              </a:tblGrid>
              <a:tr h="310782">
                <a:tc>
                  <a:txBody>
                    <a:bodyPr/>
                    <a:lstStyle/>
                    <a:p>
                      <a:r>
                        <a:rPr lang="en-IN" sz="1400" dirty="0" err="1">
                          <a:latin typeface="Times New Roman" panose="02020603050405020304" pitchFamily="18" charset="0"/>
                          <a:cs typeface="Times New Roman" panose="02020603050405020304" pitchFamily="18" charset="0"/>
                        </a:rPr>
                        <a:t>Sl.No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Title of the Paper</a:t>
                      </a:r>
                    </a:p>
                  </a:txBody>
                  <a:tcPr/>
                </a:tc>
                <a:tc>
                  <a:txBody>
                    <a:bodyPr/>
                    <a:lstStyle/>
                    <a:p>
                      <a:r>
                        <a:rPr lang="en-IN" sz="1400" dirty="0">
                          <a:latin typeface="Times New Roman" panose="02020603050405020304" pitchFamily="18" charset="0"/>
                          <a:cs typeface="Times New Roman" panose="02020603050405020304" pitchFamily="18" charset="0"/>
                        </a:rPr>
                        <a:t>Year </a:t>
                      </a:r>
                    </a:p>
                  </a:txBody>
                  <a:tcPr/>
                </a:tc>
                <a:tc>
                  <a:txBody>
                    <a:bodyPr/>
                    <a:lstStyle/>
                    <a:p>
                      <a:r>
                        <a:rPr lang="en-IN" sz="1400" dirty="0">
                          <a:latin typeface="Times New Roman" panose="02020603050405020304" pitchFamily="18" charset="0"/>
                          <a:cs typeface="Times New Roman" panose="02020603050405020304" pitchFamily="18" charset="0"/>
                        </a:rPr>
                        <a:t>Author </a:t>
                      </a:r>
                    </a:p>
                  </a:txBody>
                  <a:tcPr/>
                </a:tc>
                <a:tc>
                  <a:txBody>
                    <a:bodyPr/>
                    <a:lstStyle/>
                    <a:p>
                      <a:r>
                        <a:rPr lang="en-IN" sz="1400" dirty="0">
                          <a:latin typeface="Times New Roman" panose="02020603050405020304" pitchFamily="18" charset="0"/>
                          <a:cs typeface="Times New Roman" panose="02020603050405020304" pitchFamily="18" charset="0"/>
                        </a:rPr>
                        <a:t>Key findings</a:t>
                      </a:r>
                    </a:p>
                  </a:txBody>
                  <a:tcPr/>
                </a:tc>
                <a:tc>
                  <a:txBody>
                    <a:bodyPr/>
                    <a:lstStyle/>
                    <a:p>
                      <a:r>
                        <a:rPr lang="en-IN" sz="14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922195261"/>
                  </a:ext>
                </a:extLst>
              </a:tr>
              <a:tr h="5643230">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review of multimodal image matching: Methods and applications</a:t>
                      </a:r>
                      <a:b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br>
                      <a:b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b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Publication: </a:t>
                      </a:r>
                      <a:r>
                        <a:rPr lang="fr-FR"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Information Fusion 76 (2021) 323–336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dirty="0">
                          <a:latin typeface="Times New Roman" panose="02020603050405020304" pitchFamily="18" charset="0"/>
                          <a:cs typeface="Times New Roman" panose="02020603050405020304" pitchFamily="18" charset="0"/>
                        </a:rPr>
                        <a:t>Hao Zhang,</a:t>
                      </a:r>
                    </a:p>
                    <a:p>
                      <a:r>
                        <a:rPr lang="en-IN" sz="1400" dirty="0">
                          <a:latin typeface="Times New Roman" panose="02020603050405020304" pitchFamily="18" charset="0"/>
                          <a:cs typeface="Times New Roman" panose="02020603050405020304" pitchFamily="18" charset="0"/>
                        </a:rPr>
                        <a:t>Han Xu,</a:t>
                      </a:r>
                    </a:p>
                    <a:p>
                      <a:r>
                        <a:rPr lang="en-IN" sz="1400" dirty="0">
                          <a:latin typeface="Times New Roman" panose="02020603050405020304" pitchFamily="18" charset="0"/>
                          <a:cs typeface="Times New Roman" panose="02020603050405020304" pitchFamily="18" charset="0"/>
                        </a:rPr>
                        <a:t>Xin Tian, Junjun Jiang </a:t>
                      </a:r>
                    </a:p>
                    <a:p>
                      <a:r>
                        <a:rPr lang="en-IN" sz="1400" dirty="0">
                          <a:latin typeface="Times New Roman" panose="02020603050405020304" pitchFamily="18" charset="0"/>
                          <a:cs typeface="Times New Roman" panose="02020603050405020304" pitchFamily="18" charset="0"/>
                        </a:rPr>
                        <a:t>, Jiayi Ma</a:t>
                      </a:r>
                    </a:p>
                  </a:txBody>
                  <a:tcPr/>
                </a:tc>
                <a:tc>
                  <a:txBody>
                    <a:bodyPr/>
                    <a:lstStyle/>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Categories of Image Fusion:</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Digital Photography Image Fusion</a:t>
                      </a:r>
                    </a:p>
                    <a:p>
                      <a:pPr lvl="1"/>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Multi-modal Image Fusion</a:t>
                      </a:r>
                    </a:p>
                    <a:p>
                      <a:pPr lvl="1"/>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Sharpening Fusion</a:t>
                      </a:r>
                    </a:p>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Technique:</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lvl="1"/>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survey highlights various deep learning techniques used in image fusion, including:</a:t>
                      </a:r>
                    </a:p>
                    <a:p>
                      <a:pPr marL="285750" lvl="2" indent="-285750">
                        <a:buFont typeface="Arial" panose="020B0604020202020204" pitchFamily="34" charset="0"/>
                        <a:buChar cha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End-to-end CNN-based methods:</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Such as PMGI, which uses proportional maintenance loss for generating fused images.</a:t>
                      </a:r>
                    </a:p>
                    <a:p>
                      <a:pPr marL="285750" lvl="2" indent="-285750">
                        <a:buFont typeface="Arial" panose="020B0604020202020204" pitchFamily="34" charset="0"/>
                        <a:buChar cha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Generative Adversarial Networks (GANs):</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For example, </a:t>
                      </a: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FusionGAN</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which enhances texture details through adversarial training.</a:t>
                      </a:r>
                    </a:p>
                    <a:p>
                      <a:pPr marL="285750" lvl="2" indent="-285750">
                        <a:buFont typeface="Arial" panose="020B0604020202020204" pitchFamily="34" charset="0"/>
                        <a:buChar char="•"/>
                      </a:pP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Autoencoders (AEs):</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Employed for feature extraction and reconstruction in a unified manner.</a:t>
                      </a:r>
                    </a:p>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Results:</a:t>
                      </a:r>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Deep learning methods significantly outperform traditional methods in feature extraction, fusion, and image reconstruction, resulting in higher quality fused images.</a:t>
                      </a:r>
                    </a:p>
                    <a:p>
                      <a:pPr lvl="2"/>
                      <a:endPar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authors note that existing surveys primarily focus on specific fusion tasks and do not comprehensively review the latest technologies across multiple image fusion scenarios. Additionally, there is a lack of thorough exploration of deep learning-based methods, particularly GAN-based and AE-based approaches, which have emerged recently. This gap indicates a need for a more holistic review that encompasses the advancements in deep learning for various image fusion applications.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977179"/>
                  </a:ext>
                </a:extLst>
              </a:tr>
            </a:tbl>
          </a:graphicData>
        </a:graphic>
      </p:graphicFrame>
    </p:spTree>
    <p:extLst>
      <p:ext uri="{BB962C8B-B14F-4D97-AF65-F5344CB8AC3E}">
        <p14:creationId xmlns:p14="http://schemas.microsoft.com/office/powerpoint/2010/main" val="58686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333CE1-2D07-AC24-0CFA-85F676A773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47848318-1611-F546-AEEF-60C8DCA22807}"/>
              </a:ext>
            </a:extLst>
          </p:cNvPr>
          <p:cNvGraphicFramePr>
            <a:graphicFrameLocks noGrp="1"/>
          </p:cNvGraphicFramePr>
          <p:nvPr>
            <p:extLst>
              <p:ext uri="{D42A27DB-BD31-4B8C-83A1-F6EECF244321}">
                <p14:modId xmlns:p14="http://schemas.microsoft.com/office/powerpoint/2010/main" val="3624042946"/>
              </p:ext>
            </p:extLst>
          </p:nvPr>
        </p:nvGraphicFramePr>
        <p:xfrm>
          <a:off x="220028" y="842010"/>
          <a:ext cx="11216640" cy="6008626"/>
        </p:xfrm>
        <a:graphic>
          <a:graphicData uri="http://schemas.openxmlformats.org/drawingml/2006/table">
            <a:tbl>
              <a:tblPr firstRow="1" bandRow="1">
                <a:tableStyleId>{3C2FFA5D-87B4-456A-9821-1D502468CF0F}</a:tableStyleId>
              </a:tblPr>
              <a:tblGrid>
                <a:gridCol w="904240">
                  <a:extLst>
                    <a:ext uri="{9D8B030D-6E8A-4147-A177-3AD203B41FA5}">
                      <a16:colId xmlns:a16="http://schemas.microsoft.com/office/drawing/2014/main" val="733546972"/>
                    </a:ext>
                  </a:extLst>
                </a:gridCol>
                <a:gridCol w="1717040">
                  <a:extLst>
                    <a:ext uri="{9D8B030D-6E8A-4147-A177-3AD203B41FA5}">
                      <a16:colId xmlns:a16="http://schemas.microsoft.com/office/drawing/2014/main" val="811671887"/>
                    </a:ext>
                  </a:extLst>
                </a:gridCol>
                <a:gridCol w="843280">
                  <a:extLst>
                    <a:ext uri="{9D8B030D-6E8A-4147-A177-3AD203B41FA5}">
                      <a16:colId xmlns:a16="http://schemas.microsoft.com/office/drawing/2014/main" val="3541080805"/>
                    </a:ext>
                  </a:extLst>
                </a:gridCol>
                <a:gridCol w="1178560">
                  <a:extLst>
                    <a:ext uri="{9D8B030D-6E8A-4147-A177-3AD203B41FA5}">
                      <a16:colId xmlns:a16="http://schemas.microsoft.com/office/drawing/2014/main" val="3623213189"/>
                    </a:ext>
                  </a:extLst>
                </a:gridCol>
                <a:gridCol w="3444240">
                  <a:extLst>
                    <a:ext uri="{9D8B030D-6E8A-4147-A177-3AD203B41FA5}">
                      <a16:colId xmlns:a16="http://schemas.microsoft.com/office/drawing/2014/main" val="1036191180"/>
                    </a:ext>
                  </a:extLst>
                </a:gridCol>
                <a:gridCol w="3129280">
                  <a:extLst>
                    <a:ext uri="{9D8B030D-6E8A-4147-A177-3AD203B41FA5}">
                      <a16:colId xmlns:a16="http://schemas.microsoft.com/office/drawing/2014/main" val="2648818873"/>
                    </a:ext>
                  </a:extLst>
                </a:gridCol>
              </a:tblGrid>
              <a:tr h="369826">
                <a:tc>
                  <a:txBody>
                    <a:bodyPr/>
                    <a:lstStyle/>
                    <a:p>
                      <a:r>
                        <a:rPr lang="en-IN" sz="1400" dirty="0" err="1">
                          <a:latin typeface="Times New Roman" panose="02020603050405020304" pitchFamily="18" charset="0"/>
                          <a:cs typeface="Times New Roman" panose="02020603050405020304" pitchFamily="18" charset="0"/>
                        </a:rPr>
                        <a:t>Sl.No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Title of the Paper</a:t>
                      </a:r>
                    </a:p>
                  </a:txBody>
                  <a:tcPr/>
                </a:tc>
                <a:tc>
                  <a:txBody>
                    <a:bodyPr/>
                    <a:lstStyle/>
                    <a:p>
                      <a:r>
                        <a:rPr lang="en-IN" sz="1400" dirty="0">
                          <a:latin typeface="Times New Roman" panose="02020603050405020304" pitchFamily="18" charset="0"/>
                          <a:cs typeface="Times New Roman" panose="02020603050405020304" pitchFamily="18" charset="0"/>
                        </a:rPr>
                        <a:t>Year </a:t>
                      </a:r>
                    </a:p>
                  </a:txBody>
                  <a:tcPr/>
                </a:tc>
                <a:tc>
                  <a:txBody>
                    <a:bodyPr/>
                    <a:lstStyle/>
                    <a:p>
                      <a:r>
                        <a:rPr lang="en-IN" sz="1400" dirty="0">
                          <a:latin typeface="Times New Roman" panose="02020603050405020304" pitchFamily="18" charset="0"/>
                          <a:cs typeface="Times New Roman" panose="02020603050405020304" pitchFamily="18" charset="0"/>
                        </a:rPr>
                        <a:t>Author </a:t>
                      </a:r>
                    </a:p>
                  </a:txBody>
                  <a:tcPr/>
                </a:tc>
                <a:tc>
                  <a:txBody>
                    <a:bodyPr/>
                    <a:lstStyle/>
                    <a:p>
                      <a:r>
                        <a:rPr lang="en-IN" sz="1400" dirty="0">
                          <a:latin typeface="Times New Roman" panose="02020603050405020304" pitchFamily="18" charset="0"/>
                          <a:cs typeface="Times New Roman" panose="02020603050405020304" pitchFamily="18" charset="0"/>
                        </a:rPr>
                        <a:t>Key findings</a:t>
                      </a:r>
                    </a:p>
                  </a:txBody>
                  <a:tcPr/>
                </a:tc>
                <a:tc>
                  <a:txBody>
                    <a:bodyPr/>
                    <a:lstStyle/>
                    <a:p>
                      <a:r>
                        <a:rPr lang="en-IN" sz="14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922195261"/>
                  </a:ext>
                </a:extLst>
              </a:tr>
              <a:tr h="5200954">
                <a:tc>
                  <a:txBody>
                    <a:bodyPr/>
                    <a:lstStyle/>
                    <a:p>
                      <a:r>
                        <a:rPr lang="en-IN" sz="1400" dirty="0">
                          <a:latin typeface="Times New Roman" panose="02020603050405020304" pitchFamily="18" charset="0"/>
                          <a:cs typeface="Times New Roman" panose="02020603050405020304" pitchFamily="18" charset="0"/>
                        </a:rPr>
                        <a:t>3.</a:t>
                      </a:r>
                    </a:p>
                  </a:txBody>
                  <a:tcPr/>
                </a:tc>
                <a:tc>
                  <a:txBody>
                    <a:bodyPr/>
                    <a:lstStyle/>
                    <a:p>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DDFM Denoising Diffusion Model for Multi-Modality Image Fusion</a:t>
                      </a:r>
                      <a:b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br>
                      <a:b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b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Publication: IEEE/CVF International Conference on Computer Vision (ICCV), 2023, pp. 8082-8093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2023</a:t>
                      </a:r>
                    </a:p>
                  </a:txBody>
                  <a:tcPr/>
                </a:tc>
                <a:tc>
                  <a:txBody>
                    <a:bodyPr/>
                    <a:lstStyle/>
                    <a:p>
                      <a:r>
                        <a:rPr lang="en-IN" sz="1400" dirty="0" err="1">
                          <a:latin typeface="Times New Roman" panose="02020603050405020304" pitchFamily="18" charset="0"/>
                          <a:cs typeface="Times New Roman" panose="02020603050405020304" pitchFamily="18" charset="0"/>
                        </a:rPr>
                        <a:t>Zixiang</a:t>
                      </a:r>
                      <a:r>
                        <a:rPr lang="en-IN" sz="1400" dirty="0">
                          <a:latin typeface="Times New Roman" panose="02020603050405020304" pitchFamily="18" charset="0"/>
                          <a:cs typeface="Times New Roman" panose="02020603050405020304" pitchFamily="18" charset="0"/>
                        </a:rPr>
                        <a:t> Zhao, </a:t>
                      </a:r>
                      <a:r>
                        <a:rPr lang="en-IN" sz="1400" dirty="0" err="1">
                          <a:latin typeface="Times New Roman" panose="02020603050405020304" pitchFamily="18" charset="0"/>
                          <a:cs typeface="Times New Roman" panose="02020603050405020304" pitchFamily="18" charset="0"/>
                        </a:rPr>
                        <a:t>Haowen</a:t>
                      </a:r>
                      <a:r>
                        <a:rPr lang="en-IN" sz="1400" dirty="0">
                          <a:latin typeface="Times New Roman" panose="02020603050405020304" pitchFamily="18" charset="0"/>
                          <a:cs typeface="Times New Roman" panose="02020603050405020304" pitchFamily="18" charset="0"/>
                        </a:rPr>
                        <a:t> Bai,</a:t>
                      </a:r>
                    </a:p>
                    <a:p>
                      <a:r>
                        <a:rPr lang="en-IN" sz="1400" dirty="0" err="1">
                          <a:latin typeface="Times New Roman" panose="02020603050405020304" pitchFamily="18" charset="0"/>
                          <a:cs typeface="Times New Roman" panose="02020603050405020304" pitchFamily="18" charset="0"/>
                        </a:rPr>
                        <a:t>Yuanzhi</a:t>
                      </a:r>
                      <a:r>
                        <a:rPr lang="en-IN" sz="1400" dirty="0">
                          <a:latin typeface="Times New Roman" panose="02020603050405020304" pitchFamily="18" charset="0"/>
                          <a:cs typeface="Times New Roman" panose="02020603050405020304" pitchFamily="18" charset="0"/>
                        </a:rPr>
                        <a:t> Zhu,</a:t>
                      </a:r>
                    </a:p>
                    <a:p>
                      <a:r>
                        <a:rPr lang="en-IN" sz="1400" dirty="0" err="1">
                          <a:latin typeface="Times New Roman" panose="02020603050405020304" pitchFamily="18" charset="0"/>
                          <a:cs typeface="Times New Roman" panose="02020603050405020304" pitchFamily="18" charset="0"/>
                        </a:rPr>
                        <a:t>Jiangshe</a:t>
                      </a:r>
                      <a:r>
                        <a:rPr lang="en-IN" sz="1400" dirty="0">
                          <a:latin typeface="Times New Roman" panose="02020603050405020304" pitchFamily="18" charset="0"/>
                          <a:cs typeface="Times New Roman" panose="02020603050405020304" pitchFamily="18" charset="0"/>
                        </a:rPr>
                        <a:t> Zhang, Shuang Xu,</a:t>
                      </a:r>
                    </a:p>
                    <a:p>
                      <a:r>
                        <a:rPr lang="en-IN" sz="1400" dirty="0" err="1">
                          <a:latin typeface="Times New Roman" panose="02020603050405020304" pitchFamily="18" charset="0"/>
                          <a:cs typeface="Times New Roman" panose="02020603050405020304" pitchFamily="18" charset="0"/>
                        </a:rPr>
                        <a:t>Yulun</a:t>
                      </a:r>
                      <a:r>
                        <a:rPr lang="en-IN" sz="1400" dirty="0">
                          <a:latin typeface="Times New Roman" panose="02020603050405020304" pitchFamily="18" charset="0"/>
                          <a:cs typeface="Times New Roman" panose="02020603050405020304" pitchFamily="18" charset="0"/>
                        </a:rPr>
                        <a:t> Zhang, Kai Zhang, </a:t>
                      </a:r>
                      <a:r>
                        <a:rPr lang="en-IN" sz="1400" dirty="0" err="1">
                          <a:latin typeface="Times New Roman" panose="02020603050405020304" pitchFamily="18" charset="0"/>
                          <a:cs typeface="Times New Roman" panose="02020603050405020304" pitchFamily="18" charset="0"/>
                        </a:rPr>
                        <a:t>Deyu</a:t>
                      </a:r>
                      <a:r>
                        <a:rPr lang="en-IN" sz="1400" dirty="0">
                          <a:latin typeface="Times New Roman" panose="02020603050405020304" pitchFamily="18" charset="0"/>
                          <a:cs typeface="Times New Roman" panose="02020603050405020304" pitchFamily="18" charset="0"/>
                        </a:rPr>
                        <a:t> Meng, Radu </a:t>
                      </a:r>
                      <a:r>
                        <a:rPr lang="en-IN" sz="1400" dirty="0" err="1">
                          <a:latin typeface="Times New Roman" panose="02020603050405020304" pitchFamily="18" charset="0"/>
                          <a:cs typeface="Times New Roman" panose="02020603050405020304" pitchFamily="18" charset="0"/>
                        </a:rPr>
                        <a:t>Timofte</a:t>
                      </a:r>
                      <a:r>
                        <a:rPr lang="en-IN" sz="1400" dirty="0">
                          <a:latin typeface="Times New Roman" panose="02020603050405020304" pitchFamily="18" charset="0"/>
                          <a:cs typeface="Times New Roman" panose="02020603050405020304" pitchFamily="18" charset="0"/>
                        </a:rPr>
                        <a:t>, Luc Van Gool</a:t>
                      </a:r>
                    </a:p>
                  </a:txBody>
                  <a:tcPr/>
                </a:tc>
                <a:tc>
                  <a:txBody>
                    <a:bodyPr/>
                    <a:lstStyle/>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 </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proposed approach leverages the denoising diffusion probabilistic model (DDPM) to address the challenges of multi-modality image fusion. It formulates the fusion task as a conditional generation problem and utilizes a hierarchical Bayesian model with latent variables to generate high-quality fused images.</a:t>
                      </a:r>
                    </a:p>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Technique: </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technique involves splitting the generation problem into an unconditional DDPM to leverage image generative priors and a conditional diffusion sampling module to better fit different data distributions. The approach aims to retain intricate textures while emphasizing structural information in the fused images.</a:t>
                      </a:r>
                    </a:p>
                    <a:p>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Results: </a:t>
                      </a: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results demonstrate the effectiveness of the DDFM approach in generating images that adhere to human visual perception while preserving the integrity of the source image information. The proposed method shows remarkable performance across both visual and numerical metrics in infrared-visible image fusion and medical image fusion tasks.</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Research gaps could include the need for further exploration of the generalizability of the proposed approach to other types of multi-modality image fusion tasks and the scalability of the method to larger datasets or real-time applications.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977179"/>
                  </a:ext>
                </a:extLst>
              </a:tr>
            </a:tbl>
          </a:graphicData>
        </a:graphic>
      </p:graphicFrame>
      <p:sp>
        <p:nvSpPr>
          <p:cNvPr id="7" name="TextBox 6">
            <a:extLst>
              <a:ext uri="{FF2B5EF4-FFF2-40B4-BE49-F238E27FC236}">
                <a16:creationId xmlns:a16="http://schemas.microsoft.com/office/drawing/2014/main" id="{F0B00943-30D4-9F7F-8776-D0EE88054BE9}"/>
              </a:ext>
            </a:extLst>
          </p:cNvPr>
          <p:cNvSpPr txBox="1"/>
          <p:nvPr/>
        </p:nvSpPr>
        <p:spPr>
          <a:xfrm>
            <a:off x="2672080" y="169896"/>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spTree>
    <p:extLst>
      <p:ext uri="{BB962C8B-B14F-4D97-AF65-F5344CB8AC3E}">
        <p14:creationId xmlns:p14="http://schemas.microsoft.com/office/powerpoint/2010/main" val="14233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845717-691F-63DF-1811-E43875E85A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5" name="Table 4">
            <a:extLst>
              <a:ext uri="{FF2B5EF4-FFF2-40B4-BE49-F238E27FC236}">
                <a16:creationId xmlns:a16="http://schemas.microsoft.com/office/drawing/2014/main" id="{30EFE9B3-99AE-B363-70D4-059078D0921E}"/>
              </a:ext>
            </a:extLst>
          </p:cNvPr>
          <p:cNvGraphicFramePr>
            <a:graphicFrameLocks noGrp="1"/>
          </p:cNvGraphicFramePr>
          <p:nvPr>
            <p:extLst>
              <p:ext uri="{D42A27DB-BD31-4B8C-83A1-F6EECF244321}">
                <p14:modId xmlns:p14="http://schemas.microsoft.com/office/powerpoint/2010/main" val="688929695"/>
              </p:ext>
            </p:extLst>
          </p:nvPr>
        </p:nvGraphicFramePr>
        <p:xfrm>
          <a:off x="203200" y="699770"/>
          <a:ext cx="11216640" cy="6167005"/>
        </p:xfrm>
        <a:graphic>
          <a:graphicData uri="http://schemas.openxmlformats.org/drawingml/2006/table">
            <a:tbl>
              <a:tblPr firstRow="1" bandRow="1">
                <a:tableStyleId>{3C2FFA5D-87B4-456A-9821-1D502468CF0F}</a:tableStyleId>
              </a:tblPr>
              <a:tblGrid>
                <a:gridCol w="904240">
                  <a:extLst>
                    <a:ext uri="{9D8B030D-6E8A-4147-A177-3AD203B41FA5}">
                      <a16:colId xmlns:a16="http://schemas.microsoft.com/office/drawing/2014/main" val="733546972"/>
                    </a:ext>
                  </a:extLst>
                </a:gridCol>
                <a:gridCol w="1717040">
                  <a:extLst>
                    <a:ext uri="{9D8B030D-6E8A-4147-A177-3AD203B41FA5}">
                      <a16:colId xmlns:a16="http://schemas.microsoft.com/office/drawing/2014/main" val="811671887"/>
                    </a:ext>
                  </a:extLst>
                </a:gridCol>
                <a:gridCol w="843280">
                  <a:extLst>
                    <a:ext uri="{9D8B030D-6E8A-4147-A177-3AD203B41FA5}">
                      <a16:colId xmlns:a16="http://schemas.microsoft.com/office/drawing/2014/main" val="3541080805"/>
                    </a:ext>
                  </a:extLst>
                </a:gridCol>
                <a:gridCol w="1178560">
                  <a:extLst>
                    <a:ext uri="{9D8B030D-6E8A-4147-A177-3AD203B41FA5}">
                      <a16:colId xmlns:a16="http://schemas.microsoft.com/office/drawing/2014/main" val="3623213189"/>
                    </a:ext>
                  </a:extLst>
                </a:gridCol>
                <a:gridCol w="3444240">
                  <a:extLst>
                    <a:ext uri="{9D8B030D-6E8A-4147-A177-3AD203B41FA5}">
                      <a16:colId xmlns:a16="http://schemas.microsoft.com/office/drawing/2014/main" val="1036191180"/>
                    </a:ext>
                  </a:extLst>
                </a:gridCol>
                <a:gridCol w="3129280">
                  <a:extLst>
                    <a:ext uri="{9D8B030D-6E8A-4147-A177-3AD203B41FA5}">
                      <a16:colId xmlns:a16="http://schemas.microsoft.com/office/drawing/2014/main" val="2648818873"/>
                    </a:ext>
                  </a:extLst>
                </a:gridCol>
              </a:tblGrid>
              <a:tr h="360565">
                <a:tc>
                  <a:txBody>
                    <a:bodyPr/>
                    <a:lstStyle/>
                    <a:p>
                      <a:r>
                        <a:rPr lang="en-IN" sz="1500" dirty="0" err="1">
                          <a:latin typeface="Times New Roman" panose="02020603050405020304" pitchFamily="18" charset="0"/>
                          <a:cs typeface="Times New Roman" panose="02020603050405020304" pitchFamily="18" charset="0"/>
                        </a:rPr>
                        <a:t>Sl.No</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Title of the Paper</a:t>
                      </a:r>
                    </a:p>
                  </a:txBody>
                  <a:tcPr/>
                </a:tc>
                <a:tc>
                  <a:txBody>
                    <a:bodyPr/>
                    <a:lstStyle/>
                    <a:p>
                      <a:r>
                        <a:rPr lang="en-IN" sz="1500" dirty="0">
                          <a:latin typeface="Times New Roman" panose="02020603050405020304" pitchFamily="18" charset="0"/>
                          <a:cs typeface="Times New Roman" panose="02020603050405020304" pitchFamily="18" charset="0"/>
                        </a:rPr>
                        <a:t>Year </a:t>
                      </a:r>
                    </a:p>
                  </a:txBody>
                  <a:tcPr/>
                </a:tc>
                <a:tc>
                  <a:txBody>
                    <a:bodyPr/>
                    <a:lstStyle/>
                    <a:p>
                      <a:r>
                        <a:rPr lang="en-IN" sz="1500" dirty="0">
                          <a:latin typeface="Times New Roman" panose="02020603050405020304" pitchFamily="18" charset="0"/>
                          <a:cs typeface="Times New Roman" panose="02020603050405020304" pitchFamily="18" charset="0"/>
                        </a:rPr>
                        <a:t>Author </a:t>
                      </a:r>
                    </a:p>
                  </a:txBody>
                  <a:tcPr/>
                </a:tc>
                <a:tc>
                  <a:txBody>
                    <a:bodyPr/>
                    <a:lstStyle/>
                    <a:p>
                      <a:r>
                        <a:rPr lang="en-IN" sz="1500" dirty="0">
                          <a:latin typeface="Times New Roman" panose="02020603050405020304" pitchFamily="18" charset="0"/>
                          <a:cs typeface="Times New Roman" panose="02020603050405020304" pitchFamily="18" charset="0"/>
                        </a:rPr>
                        <a:t>Key findings</a:t>
                      </a:r>
                    </a:p>
                  </a:txBody>
                  <a:tcPr/>
                </a:tc>
                <a:tc>
                  <a:txBody>
                    <a:bodyPr/>
                    <a:lstStyle/>
                    <a:p>
                      <a:r>
                        <a:rPr lang="en-IN" sz="15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922195261"/>
                  </a:ext>
                </a:extLst>
              </a:tr>
              <a:tr h="5661045">
                <a:tc>
                  <a:txBody>
                    <a:bodyPr/>
                    <a:lstStyle/>
                    <a:p>
                      <a:r>
                        <a:rPr lang="en-IN" sz="1500" dirty="0">
                          <a:latin typeface="Times New Roman" panose="02020603050405020304" pitchFamily="18" charset="0"/>
                          <a:cs typeface="Times New Roman" panose="02020603050405020304" pitchFamily="18" charset="0"/>
                        </a:rPr>
                        <a:t>4. </a:t>
                      </a:r>
                    </a:p>
                  </a:txBody>
                  <a:tcPr/>
                </a:tc>
                <a:tc>
                  <a:txBody>
                    <a:bodyPr/>
                    <a:lstStyle/>
                    <a:p>
                      <a:r>
                        <a:rPr lang="en-US" sz="1500" dirty="0">
                          <a:latin typeface="Times New Roman" panose="02020603050405020304" pitchFamily="18" charset="0"/>
                          <a:cs typeface="Times New Roman" panose="02020603050405020304" pitchFamily="18" charset="0"/>
                        </a:rPr>
                        <a:t>Visible and Infrared Image Fusion Benchmark (VIFB)</a:t>
                      </a:r>
                      <a:br>
                        <a:rPr lang="en-US" sz="1500" dirty="0">
                          <a:latin typeface="Times New Roman" panose="02020603050405020304" pitchFamily="18" charset="0"/>
                          <a:cs typeface="Times New Roman" panose="02020603050405020304" pitchFamily="18" charset="0"/>
                        </a:rPr>
                      </a:b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Publication: IEEE/CVF International Conference on Computer Vision (ICCV), 2020</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2023</a:t>
                      </a:r>
                    </a:p>
                  </a:txBody>
                  <a:tcPr/>
                </a:tc>
                <a:tc>
                  <a:txBody>
                    <a:bodyPr/>
                    <a:lstStyle/>
                    <a:p>
                      <a:r>
                        <a:rPr lang="nl-NL" sz="1500" dirty="0">
                          <a:latin typeface="Times New Roman" panose="02020603050405020304" pitchFamily="18" charset="0"/>
                          <a:cs typeface="Times New Roman" panose="02020603050405020304" pitchFamily="18" charset="0"/>
                        </a:rPr>
                        <a:t>Xingchen Zhang, Ping Ye, Gang Xiao</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Approach</a:t>
                      </a:r>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pPr lvl="1"/>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paper introduces the Visible and Infrared Image Fusion Benchmark (VIFB), aimed at standardizing the evaluation of image fusion algorithms. It provides a consistent dataset and evaluation framework for better comparisons among various methods.</a:t>
                      </a:r>
                    </a:p>
                    <a:p>
                      <a:r>
                        <a:rPr lang="en-US" sz="15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Technique</a:t>
                      </a:r>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pPr lvl="1"/>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VIFB includes 21 image pairs of visible and infrared images, tested with 20 fusion algorithms across different categories. It employs 13 evaluation metrics that cover various aspects of image quality, ensuring a comprehensive assessment of algorithm performance.</a:t>
                      </a:r>
                    </a:p>
                    <a:p>
                      <a:r>
                        <a:rPr lang="en-US" sz="15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Results</a:t>
                      </a:r>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p>
                    <a:p>
                      <a:pPr lvl="1"/>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Results show no single algorithm consistently outperforms others across all metrics, with traditional algorithms often outperforming deep learning methods. This indicates a need for further advancements in deep learning techniques for image fusion.</a:t>
                      </a:r>
                    </a:p>
                    <a:p>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study highlights a lack of standardized datasets for visible and infrared image fusion, making performance comparisons challenging. It also points to the need for improved computational efficiency in fusion algorithms for real-time applications.</a:t>
                      </a:r>
                    </a:p>
                    <a:p>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977179"/>
                  </a:ext>
                </a:extLst>
              </a:tr>
            </a:tbl>
          </a:graphicData>
        </a:graphic>
      </p:graphicFrame>
      <p:sp>
        <p:nvSpPr>
          <p:cNvPr id="7" name="TextBox 6">
            <a:extLst>
              <a:ext uri="{FF2B5EF4-FFF2-40B4-BE49-F238E27FC236}">
                <a16:creationId xmlns:a16="http://schemas.microsoft.com/office/drawing/2014/main" id="{D8BDEA5C-0BDE-A36D-A194-EE7B86107CDC}"/>
              </a:ext>
            </a:extLst>
          </p:cNvPr>
          <p:cNvSpPr txBox="1"/>
          <p:nvPr/>
        </p:nvSpPr>
        <p:spPr>
          <a:xfrm>
            <a:off x="2763520" y="136620"/>
            <a:ext cx="6096000" cy="461665"/>
          </a:xfrm>
          <a:prstGeom prst="rect">
            <a:avLst/>
          </a:prstGeom>
          <a:noFill/>
        </p:spPr>
        <p:txBody>
          <a:bodyPr wrap="square">
            <a:sp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lang="en-US" sz="2400" dirty="0"/>
          </a:p>
        </p:txBody>
      </p:sp>
    </p:spTree>
    <p:extLst>
      <p:ext uri="{BB962C8B-B14F-4D97-AF65-F5344CB8AC3E}">
        <p14:creationId xmlns:p14="http://schemas.microsoft.com/office/powerpoint/2010/main" val="28560566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2268</TotalTime>
  <Words>2981</Words>
  <Application>Microsoft Office PowerPoint</Application>
  <PresentationFormat>Widescreen</PresentationFormat>
  <Paragraphs>282</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Calibri</vt:lpstr>
      <vt:lpstr>Montserrat Medium</vt:lpstr>
      <vt:lpstr>Roboto</vt:lpstr>
      <vt:lpstr>Times New Roman</vt:lpstr>
      <vt:lpstr>Montserrat</vt:lpstr>
      <vt:lpstr>Fira Sans Extra Condensed Medium</vt:lpstr>
      <vt:lpstr>Arial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Shashank Aradhya</cp:lastModifiedBy>
  <cp:revision>33</cp:revision>
  <dcterms:created xsi:type="dcterms:W3CDTF">2021-01-07T12:40:50Z</dcterms:created>
  <dcterms:modified xsi:type="dcterms:W3CDTF">2024-10-17T13:31:25Z</dcterms:modified>
</cp:coreProperties>
</file>