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0" r:id="rId2"/>
  </p:sldMasterIdLst>
  <p:notesMasterIdLst>
    <p:notesMasterId r:id="rId17"/>
  </p:notesMasterIdLst>
  <p:sldIdLst>
    <p:sldId id="256" r:id="rId3"/>
    <p:sldId id="260" r:id="rId4"/>
    <p:sldId id="616" r:id="rId5"/>
    <p:sldId id="617" r:id="rId6"/>
    <p:sldId id="618" r:id="rId7"/>
    <p:sldId id="619" r:id="rId8"/>
    <p:sldId id="622" r:id="rId9"/>
    <p:sldId id="626" r:id="rId10"/>
    <p:sldId id="620" r:id="rId11"/>
    <p:sldId id="623" r:id="rId12"/>
    <p:sldId id="627" r:id="rId13"/>
    <p:sldId id="624" r:id="rId14"/>
    <p:sldId id="625" r:id="rId15"/>
    <p:sldId id="615" r:id="rId16"/>
  </p:sldIdLst>
  <p:sldSz cx="12192000" cy="6858000"/>
  <p:notesSz cx="6858000" cy="9144000"/>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72" userDrawn="1">
          <p15:clr>
            <a:srgbClr val="A4A3A4"/>
          </p15:clr>
        </p15:guide>
        <p15:guide id="2" pos="240" userDrawn="1">
          <p15:clr>
            <a:srgbClr val="A4A3A4"/>
          </p15:clr>
        </p15:guide>
        <p15:guide id="3" orient="horz" pos="86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9BFF"/>
    <a:srgbClr val="484F9E"/>
    <a:srgbClr val="CDE0FF"/>
    <a:srgbClr val="0066FF"/>
    <a:srgbClr val="F3F8FF"/>
    <a:srgbClr val="E7F0FF"/>
    <a:srgbClr val="F9B334"/>
    <a:srgbClr val="BEBFD3"/>
    <a:srgbClr val="ACCBFF"/>
    <a:srgbClr val="8035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B10DAF-5C14-EDF5-A023-4EC6ACACECB6}" v="1" dt="2025-05-12T06:28:29.44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405" autoAdjust="0"/>
  </p:normalViewPr>
  <p:slideViewPr>
    <p:cSldViewPr snapToGrid="0" showGuides="1">
      <p:cViewPr varScale="1">
        <p:scale>
          <a:sx n="68" d="100"/>
          <a:sy n="68" d="100"/>
        </p:scale>
        <p:origin x="1162" y="53"/>
      </p:cViewPr>
      <p:guideLst>
        <p:guide orient="horz" pos="672"/>
        <p:guide pos="240"/>
        <p:guide orient="horz" pos="867"/>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ags" Target="tags/tag1.xml"/><Relationship Id="rId3" Type="http://schemas.openxmlformats.org/officeDocument/2006/relationships/slide" Target="slides/slide1.xml"/><Relationship Id="rId21"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microsoft.com/office/2016/11/relationships/changesInfo" Target="changesInfos/changesInfo1.xml"/><Relationship Id="rId10" Type="http://schemas.openxmlformats.org/officeDocument/2006/relationships/slide" Target="slides/slide8.xml"/><Relationship Id="rId19"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umya Kishore Kumar" userId="S::skkumar@edunetfoundation.org::5f2f68ba-dd81-42fc-a1d8-f402ec62bd7e" providerId="AD" clId="Web-{48B10DAF-5C14-EDF5-A023-4EC6ACACECB6}"/>
    <pc:docChg chg="modSld">
      <pc:chgData name="Soumya Kishore Kumar" userId="S::skkumar@edunetfoundation.org::5f2f68ba-dd81-42fc-a1d8-f402ec62bd7e" providerId="AD" clId="Web-{48B10DAF-5C14-EDF5-A023-4EC6ACACECB6}" dt="2025-05-12T06:28:29.443" v="0"/>
      <pc:docMkLst>
        <pc:docMk/>
      </pc:docMkLst>
      <pc:sldChg chg="delSp">
        <pc:chgData name="Soumya Kishore Kumar" userId="S::skkumar@edunetfoundation.org::5f2f68ba-dd81-42fc-a1d8-f402ec62bd7e" providerId="AD" clId="Web-{48B10DAF-5C14-EDF5-A023-4EC6ACACECB6}" dt="2025-05-12T06:28:29.443" v="0"/>
        <pc:sldMkLst>
          <pc:docMk/>
          <pc:sldMk cId="2310333463" sldId="256"/>
        </pc:sldMkLst>
        <pc:spChg chg="del">
          <ac:chgData name="Soumya Kishore Kumar" userId="S::skkumar@edunetfoundation.org::5f2f68ba-dd81-42fc-a1d8-f402ec62bd7e" providerId="AD" clId="Web-{48B10DAF-5C14-EDF5-A023-4EC6ACACECB6}" dt="2025-05-12T06:28:29.443" v="0"/>
          <ac:spMkLst>
            <pc:docMk/>
            <pc:sldMk cId="2310333463" sldId="256"/>
            <ac:spMk id="4" creationId="{5C76C62A-33A1-91DD-5D04-F6E2B642E22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8D2A6AE-FFF4-47F3-AE92-1E0198308707}"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BF86C-B987-4B3F-B98B-85B113781943}" type="slidenum">
              <a:rPr lang="en-IN" smtClean="0"/>
              <a:t>‹#›</a:t>
            </a:fld>
            <a:endParaRPr lang="en-IN"/>
          </a:p>
        </p:txBody>
      </p:sp>
    </p:spTree>
    <p:extLst>
      <p:ext uri="{BB962C8B-B14F-4D97-AF65-F5344CB8AC3E}">
        <p14:creationId xmlns:p14="http://schemas.microsoft.com/office/powerpoint/2010/main" val="15245276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30BF86C-B987-4B3F-B98B-85B113781943}" type="slidenum">
              <a:rPr lang="en-IN" smtClean="0"/>
              <a:t>1</a:t>
            </a:fld>
            <a:endParaRPr lang="en-IN"/>
          </a:p>
        </p:txBody>
      </p:sp>
    </p:spTree>
    <p:extLst>
      <p:ext uri="{BB962C8B-B14F-4D97-AF65-F5344CB8AC3E}">
        <p14:creationId xmlns:p14="http://schemas.microsoft.com/office/powerpoint/2010/main" val="206485515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A9FBE8-6D66-D164-B614-EA43EB4E9D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37141-A0DA-52DF-4981-FC9F1B3E5F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921D01-FE1B-9643-FEFF-52EA4D9F6F28}"/>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5DEF1F85-983F-377D-B90C-F16EB64B77F4}"/>
              </a:ext>
            </a:extLst>
          </p:cNvPr>
          <p:cNvSpPr>
            <a:spLocks noGrp="1"/>
          </p:cNvSpPr>
          <p:nvPr>
            <p:ph type="sldNum" sz="quarter" idx="5"/>
          </p:nvPr>
        </p:nvSpPr>
        <p:spPr/>
        <p:txBody>
          <a:bodyPr/>
          <a:lstStyle/>
          <a:p>
            <a:fld id="{230BF86C-B987-4B3F-B98B-85B113781943}" type="slidenum">
              <a:rPr lang="en-IN" smtClean="0"/>
              <a:t>10</a:t>
            </a:fld>
            <a:endParaRPr lang="en-IN"/>
          </a:p>
        </p:txBody>
      </p:sp>
    </p:spTree>
    <p:extLst>
      <p:ext uri="{BB962C8B-B14F-4D97-AF65-F5344CB8AC3E}">
        <p14:creationId xmlns:p14="http://schemas.microsoft.com/office/powerpoint/2010/main" val="25602209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E22F-B148-62C9-5681-1E2D92AE18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3A2BDA-B0DB-D0DD-8761-8D8EEA03BF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F47213-B837-B2FD-2CCF-44E55B5EB152}"/>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D89EDB11-70B5-D645-F461-2F770E2701E4}"/>
              </a:ext>
            </a:extLst>
          </p:cNvPr>
          <p:cNvSpPr>
            <a:spLocks noGrp="1"/>
          </p:cNvSpPr>
          <p:nvPr>
            <p:ph type="sldNum" sz="quarter" idx="5"/>
          </p:nvPr>
        </p:nvSpPr>
        <p:spPr/>
        <p:txBody>
          <a:bodyPr/>
          <a:lstStyle/>
          <a:p>
            <a:fld id="{230BF86C-B987-4B3F-B98B-85B113781943}" type="slidenum">
              <a:rPr lang="en-IN" smtClean="0"/>
              <a:t>11</a:t>
            </a:fld>
            <a:endParaRPr lang="en-IN"/>
          </a:p>
        </p:txBody>
      </p:sp>
    </p:spTree>
    <p:extLst>
      <p:ext uri="{BB962C8B-B14F-4D97-AF65-F5344CB8AC3E}">
        <p14:creationId xmlns:p14="http://schemas.microsoft.com/office/powerpoint/2010/main" val="156028306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D3F37-CFB9-37D2-ABCC-C7277D66D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93C352-7160-2191-074B-0DD9AAAF43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5C270-D1EC-E76B-8DB4-86D037D753F6}"/>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00C6B07E-B247-F496-90E0-DB7577F99647}"/>
              </a:ext>
            </a:extLst>
          </p:cNvPr>
          <p:cNvSpPr>
            <a:spLocks noGrp="1"/>
          </p:cNvSpPr>
          <p:nvPr>
            <p:ph type="sldNum" sz="quarter" idx="5"/>
          </p:nvPr>
        </p:nvSpPr>
        <p:spPr/>
        <p:txBody>
          <a:bodyPr/>
          <a:lstStyle/>
          <a:p>
            <a:fld id="{230BF86C-B987-4B3F-B98B-85B113781943}" type="slidenum">
              <a:rPr lang="en-IN" smtClean="0"/>
              <a:t>12</a:t>
            </a:fld>
            <a:endParaRPr lang="en-IN"/>
          </a:p>
        </p:txBody>
      </p:sp>
    </p:spTree>
    <p:extLst>
      <p:ext uri="{BB962C8B-B14F-4D97-AF65-F5344CB8AC3E}">
        <p14:creationId xmlns:p14="http://schemas.microsoft.com/office/powerpoint/2010/main" val="2229829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09B469-7916-06A1-4DDA-EA9DBB5397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3B6C2-9635-F702-55FC-A96690A742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8D3886F-80B9-BD2A-E561-F1E5D34F0858}"/>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1D24723E-4D89-2C5D-B927-9EECE8E365F4}"/>
              </a:ext>
            </a:extLst>
          </p:cNvPr>
          <p:cNvSpPr>
            <a:spLocks noGrp="1"/>
          </p:cNvSpPr>
          <p:nvPr>
            <p:ph type="sldNum" sz="quarter" idx="5"/>
          </p:nvPr>
        </p:nvSpPr>
        <p:spPr/>
        <p:txBody>
          <a:bodyPr/>
          <a:lstStyle/>
          <a:p>
            <a:fld id="{230BF86C-B987-4B3F-B98B-85B113781943}" type="slidenum">
              <a:rPr lang="en-IN" smtClean="0"/>
              <a:t>13</a:t>
            </a:fld>
            <a:endParaRPr lang="en-IN"/>
          </a:p>
        </p:txBody>
      </p:sp>
    </p:spTree>
    <p:extLst>
      <p:ext uri="{BB962C8B-B14F-4D97-AF65-F5344CB8AC3E}">
        <p14:creationId xmlns:p14="http://schemas.microsoft.com/office/powerpoint/2010/main" val="11144320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D11461-0CF0-7F10-58BC-DA5D18648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F0EF3B-E545-F79A-4E1D-3D7BFC0E6FF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2BE2C-410D-F90A-EABE-20E0C21C654A}"/>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DD084B7B-F80C-827D-AFDD-80B224BDF5E0}"/>
              </a:ext>
            </a:extLst>
          </p:cNvPr>
          <p:cNvSpPr>
            <a:spLocks noGrp="1"/>
          </p:cNvSpPr>
          <p:nvPr>
            <p:ph type="sldNum" sz="quarter" idx="5"/>
          </p:nvPr>
        </p:nvSpPr>
        <p:spPr/>
        <p:txBody>
          <a:bodyPr/>
          <a:lstStyle/>
          <a:p>
            <a:fld id="{230BF86C-B987-4B3F-B98B-85B113781943}" type="slidenum">
              <a:rPr lang="en-IN" smtClean="0"/>
              <a:t>14</a:t>
            </a:fld>
            <a:endParaRPr lang="en-IN"/>
          </a:p>
        </p:txBody>
      </p:sp>
    </p:spTree>
    <p:extLst>
      <p:ext uri="{BB962C8B-B14F-4D97-AF65-F5344CB8AC3E}">
        <p14:creationId xmlns:p14="http://schemas.microsoft.com/office/powerpoint/2010/main" val="35895196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endParaRPr lang="en-IN" b="0" i="0" dirty="0"/>
          </a:p>
        </p:txBody>
      </p:sp>
      <p:sp>
        <p:nvSpPr>
          <p:cNvPr id="4" name="Slide Number Placeholder 3"/>
          <p:cNvSpPr>
            <a:spLocks noGrp="1"/>
          </p:cNvSpPr>
          <p:nvPr>
            <p:ph type="sldNum" sz="quarter" idx="5"/>
          </p:nvPr>
        </p:nvSpPr>
        <p:spPr/>
        <p:txBody>
          <a:bodyPr/>
          <a:lstStyle/>
          <a:p>
            <a:fld id="{230BF86C-B987-4B3F-B98B-85B113781943}" type="slidenum">
              <a:rPr lang="en-IN" smtClean="0"/>
              <a:t>2</a:t>
            </a:fld>
            <a:endParaRPr lang="en-IN"/>
          </a:p>
        </p:txBody>
      </p:sp>
    </p:spTree>
    <p:extLst>
      <p:ext uri="{BB962C8B-B14F-4D97-AF65-F5344CB8AC3E}">
        <p14:creationId xmlns:p14="http://schemas.microsoft.com/office/powerpoint/2010/main" val="39495370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A3206-196A-C17F-965F-3B414557EF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DA19A0-FB7B-B0E9-0D9F-B0A2EC5CB7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1F74841-D891-20DF-1F6E-53A0718A53CE}"/>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8B70F207-2A2F-B3DA-6420-E51A3389EDFF}"/>
              </a:ext>
            </a:extLst>
          </p:cNvPr>
          <p:cNvSpPr>
            <a:spLocks noGrp="1"/>
          </p:cNvSpPr>
          <p:nvPr>
            <p:ph type="sldNum" sz="quarter" idx="5"/>
          </p:nvPr>
        </p:nvSpPr>
        <p:spPr/>
        <p:txBody>
          <a:bodyPr/>
          <a:lstStyle/>
          <a:p>
            <a:fld id="{230BF86C-B987-4B3F-B98B-85B113781943}" type="slidenum">
              <a:rPr lang="en-IN" smtClean="0"/>
              <a:t>3</a:t>
            </a:fld>
            <a:endParaRPr lang="en-IN"/>
          </a:p>
        </p:txBody>
      </p:sp>
    </p:spTree>
    <p:extLst>
      <p:ext uri="{BB962C8B-B14F-4D97-AF65-F5344CB8AC3E}">
        <p14:creationId xmlns:p14="http://schemas.microsoft.com/office/powerpoint/2010/main" val="1947111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8FF8CA-A36B-2C46-9A18-E1ABF25523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56D04A-E254-B5DE-7E8F-6B693C220FE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7CCBA5-9695-52DA-F459-E051A0456B84}"/>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96E1BA1B-3215-E678-F6E4-51A65DCBAD7A}"/>
              </a:ext>
            </a:extLst>
          </p:cNvPr>
          <p:cNvSpPr>
            <a:spLocks noGrp="1"/>
          </p:cNvSpPr>
          <p:nvPr>
            <p:ph type="sldNum" sz="quarter" idx="5"/>
          </p:nvPr>
        </p:nvSpPr>
        <p:spPr/>
        <p:txBody>
          <a:bodyPr/>
          <a:lstStyle/>
          <a:p>
            <a:fld id="{230BF86C-B987-4B3F-B98B-85B113781943}" type="slidenum">
              <a:rPr lang="en-IN" smtClean="0"/>
              <a:t>4</a:t>
            </a:fld>
            <a:endParaRPr lang="en-IN"/>
          </a:p>
        </p:txBody>
      </p:sp>
    </p:spTree>
    <p:extLst>
      <p:ext uri="{BB962C8B-B14F-4D97-AF65-F5344CB8AC3E}">
        <p14:creationId xmlns:p14="http://schemas.microsoft.com/office/powerpoint/2010/main" val="26085163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B4B3E-E0AA-7BA1-CAA8-C2611B5916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4CF9CE-CB69-A6C8-187E-EB1932B24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21C20D-B9A7-24CE-2EB9-CD97D316120F}"/>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1226BF63-2A5A-E206-F6B0-9B8878D1F38D}"/>
              </a:ext>
            </a:extLst>
          </p:cNvPr>
          <p:cNvSpPr>
            <a:spLocks noGrp="1"/>
          </p:cNvSpPr>
          <p:nvPr>
            <p:ph type="sldNum" sz="quarter" idx="5"/>
          </p:nvPr>
        </p:nvSpPr>
        <p:spPr/>
        <p:txBody>
          <a:bodyPr/>
          <a:lstStyle/>
          <a:p>
            <a:fld id="{230BF86C-B987-4B3F-B98B-85B113781943}" type="slidenum">
              <a:rPr lang="en-IN" smtClean="0"/>
              <a:t>5</a:t>
            </a:fld>
            <a:endParaRPr lang="en-IN"/>
          </a:p>
        </p:txBody>
      </p:sp>
    </p:spTree>
    <p:extLst>
      <p:ext uri="{BB962C8B-B14F-4D97-AF65-F5344CB8AC3E}">
        <p14:creationId xmlns:p14="http://schemas.microsoft.com/office/powerpoint/2010/main" val="11912619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3EDA9A-8596-DB20-EA2E-A8CB2C0A85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87525E-145B-5FC9-7AB8-B675C35EC2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8E6364-EE9A-E383-5C2B-0534E55A5BFF}"/>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CECB45B5-BB21-56D9-0016-CA8706DA5AA2}"/>
              </a:ext>
            </a:extLst>
          </p:cNvPr>
          <p:cNvSpPr>
            <a:spLocks noGrp="1"/>
          </p:cNvSpPr>
          <p:nvPr>
            <p:ph type="sldNum" sz="quarter" idx="5"/>
          </p:nvPr>
        </p:nvSpPr>
        <p:spPr/>
        <p:txBody>
          <a:bodyPr/>
          <a:lstStyle/>
          <a:p>
            <a:fld id="{230BF86C-B987-4B3F-B98B-85B113781943}" type="slidenum">
              <a:rPr lang="en-IN" smtClean="0"/>
              <a:t>6</a:t>
            </a:fld>
            <a:endParaRPr lang="en-IN"/>
          </a:p>
        </p:txBody>
      </p:sp>
    </p:spTree>
    <p:extLst>
      <p:ext uri="{BB962C8B-B14F-4D97-AF65-F5344CB8AC3E}">
        <p14:creationId xmlns:p14="http://schemas.microsoft.com/office/powerpoint/2010/main" val="25717803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33E46-87FE-E0D8-9981-FF178EE091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753E09-7C55-4AB6-8E26-2B70D346C7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464B7A-DB96-74E8-04DB-B79832530ABC}"/>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4C3DF135-6A6B-EA97-7707-235B5061EE95}"/>
              </a:ext>
            </a:extLst>
          </p:cNvPr>
          <p:cNvSpPr>
            <a:spLocks noGrp="1"/>
          </p:cNvSpPr>
          <p:nvPr>
            <p:ph type="sldNum" sz="quarter" idx="5"/>
          </p:nvPr>
        </p:nvSpPr>
        <p:spPr/>
        <p:txBody>
          <a:bodyPr/>
          <a:lstStyle/>
          <a:p>
            <a:fld id="{230BF86C-B987-4B3F-B98B-85B113781943}" type="slidenum">
              <a:rPr lang="en-IN" smtClean="0"/>
              <a:t>7</a:t>
            </a:fld>
            <a:endParaRPr lang="en-IN"/>
          </a:p>
        </p:txBody>
      </p:sp>
    </p:spTree>
    <p:extLst>
      <p:ext uri="{BB962C8B-B14F-4D97-AF65-F5344CB8AC3E}">
        <p14:creationId xmlns:p14="http://schemas.microsoft.com/office/powerpoint/2010/main" val="1462153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0ADA35-C7A5-B456-8E39-9243161BA3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92E075-9D09-475D-F3C2-63E06C7FAF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F4D146-0019-8BE1-264F-69890BC73939}"/>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9B5142ED-F7F6-2FD7-9B62-0C41E7692623}"/>
              </a:ext>
            </a:extLst>
          </p:cNvPr>
          <p:cNvSpPr>
            <a:spLocks noGrp="1"/>
          </p:cNvSpPr>
          <p:nvPr>
            <p:ph type="sldNum" sz="quarter" idx="5"/>
          </p:nvPr>
        </p:nvSpPr>
        <p:spPr/>
        <p:txBody>
          <a:bodyPr/>
          <a:lstStyle/>
          <a:p>
            <a:fld id="{230BF86C-B987-4B3F-B98B-85B113781943}" type="slidenum">
              <a:rPr lang="en-IN" smtClean="0"/>
              <a:t>8</a:t>
            </a:fld>
            <a:endParaRPr lang="en-IN"/>
          </a:p>
        </p:txBody>
      </p:sp>
    </p:spTree>
    <p:extLst>
      <p:ext uri="{BB962C8B-B14F-4D97-AF65-F5344CB8AC3E}">
        <p14:creationId xmlns:p14="http://schemas.microsoft.com/office/powerpoint/2010/main" val="3427076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51694-8B06-C0CC-6CE6-312750781B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998796-4531-9106-1539-5EE6C676E6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867F73-F1EC-24E0-AD57-C3C3B3128208}"/>
              </a:ext>
            </a:extLst>
          </p:cNvPr>
          <p:cNvSpPr>
            <a:spLocks noGrp="1"/>
          </p:cNvSpPr>
          <p:nvPr>
            <p:ph type="body" idx="1"/>
          </p:nvPr>
        </p:nvSpPr>
        <p:spPr/>
        <p:txBody>
          <a:bodyPr/>
          <a:lstStyle/>
          <a:p>
            <a:pPr>
              <a:buNone/>
            </a:pPr>
            <a:endParaRPr lang="en-IN" b="0" i="0" dirty="0"/>
          </a:p>
        </p:txBody>
      </p:sp>
      <p:sp>
        <p:nvSpPr>
          <p:cNvPr id="4" name="Slide Number Placeholder 3">
            <a:extLst>
              <a:ext uri="{FF2B5EF4-FFF2-40B4-BE49-F238E27FC236}">
                <a16:creationId xmlns:a16="http://schemas.microsoft.com/office/drawing/2014/main" id="{3D944468-3017-0AFE-EF95-40CF030789DE}"/>
              </a:ext>
            </a:extLst>
          </p:cNvPr>
          <p:cNvSpPr>
            <a:spLocks noGrp="1"/>
          </p:cNvSpPr>
          <p:nvPr>
            <p:ph type="sldNum" sz="quarter" idx="5"/>
          </p:nvPr>
        </p:nvSpPr>
        <p:spPr/>
        <p:txBody>
          <a:bodyPr/>
          <a:lstStyle/>
          <a:p>
            <a:fld id="{230BF86C-B987-4B3F-B98B-85B113781943}" type="slidenum">
              <a:rPr lang="en-IN" smtClean="0"/>
              <a:t>9</a:t>
            </a:fld>
            <a:endParaRPr lang="en-IN"/>
          </a:p>
        </p:txBody>
      </p:sp>
    </p:spTree>
    <p:extLst>
      <p:ext uri="{BB962C8B-B14F-4D97-AF65-F5344CB8AC3E}">
        <p14:creationId xmlns:p14="http://schemas.microsoft.com/office/powerpoint/2010/main" val="42705064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8052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268469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theme" Target="../theme/theme2.xml"/><Relationship Id="rId1" Type="http://schemas.openxmlformats.org/officeDocument/2006/relationships/slideLayout" Target="../slideLayouts/slideLayout2.xml"/><Relationship Id="rId4"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B750CB-F068-50AE-8BEB-20EC7515F400}"/>
              </a:ext>
            </a:extLst>
          </p:cNvPr>
          <p:cNvSpPr/>
          <p:nvPr userDrawn="1"/>
        </p:nvSpPr>
        <p:spPr>
          <a:xfrm>
            <a:off x="0" y="0"/>
            <a:ext cx="1219200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4" descr="Abstract White Background Images, HD Pictures and Wallpaper For Free  Download | Pngtree">
            <a:extLst>
              <a:ext uri="{FF2B5EF4-FFF2-40B4-BE49-F238E27FC236}">
                <a16:creationId xmlns:a16="http://schemas.microsoft.com/office/drawing/2014/main" id="{381F3695-8937-0C68-4FAE-266CC82C5098}"/>
              </a:ext>
            </a:extLst>
          </p:cNvPr>
          <p:cNvPicPr>
            <a:picLocks noChangeAspect="1" noChangeArrowheads="1"/>
          </p:cNvPicPr>
          <p:nvPr userDrawn="1"/>
        </p:nvPicPr>
        <p:blipFill rotWithShape="1">
          <a:blip r:embed="rId3">
            <a:alphaModFix amt="37000"/>
            <a:extLst>
              <a:ext uri="{28A0092B-C50C-407E-A947-70E740481C1C}">
                <a14:useLocalDpi xmlns:a14="http://schemas.microsoft.com/office/drawing/2010/main" val="0"/>
              </a:ext>
            </a:extLst>
          </a:blip>
          <a:srcRect t="1959" b="9928"/>
          <a:stretch/>
        </p:blipFill>
        <p:spPr bwMode="auto">
          <a:xfrm>
            <a:off x="0" y="-583659"/>
            <a:ext cx="12192000" cy="7672169"/>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98CE64B5-8CA9-AB49-495F-F84E749DD62E}"/>
              </a:ext>
            </a:extLst>
          </p:cNvPr>
          <p:cNvSpPr/>
          <p:nvPr userDrawn="1"/>
        </p:nvSpPr>
        <p:spPr>
          <a:xfrm>
            <a:off x="0" y="0"/>
            <a:ext cx="12192000" cy="163353"/>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F4A4984A-C18C-FA39-6432-26DDB420AA97}"/>
              </a:ext>
            </a:extLst>
          </p:cNvPr>
          <p:cNvSpPr/>
          <p:nvPr userDrawn="1"/>
        </p:nvSpPr>
        <p:spPr>
          <a:xfrm>
            <a:off x="0" y="6705600"/>
            <a:ext cx="12192000" cy="1524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665043581"/>
      </p:ext>
    </p:extLst>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BE36FD2-5CF9-42B6-267C-75A9A8826A1C}"/>
              </a:ext>
            </a:extLst>
          </p:cNvPr>
          <p:cNvSpPr/>
          <p:nvPr userDrawn="1"/>
        </p:nvSpPr>
        <p:spPr>
          <a:xfrm>
            <a:off x="0" y="0"/>
            <a:ext cx="12192000" cy="6604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 name="Picture 1" descr="A close up of a logo&#10;&#10;Description automatically generated">
            <a:extLst>
              <a:ext uri="{FF2B5EF4-FFF2-40B4-BE49-F238E27FC236}">
                <a16:creationId xmlns:a16="http://schemas.microsoft.com/office/drawing/2014/main" id="{77B327EF-A91F-6208-15F1-3A28C481366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626994" y="113975"/>
            <a:ext cx="1290128" cy="419605"/>
          </a:xfrm>
          <a:prstGeom prst="rect">
            <a:avLst/>
          </a:prstGeom>
        </p:spPr>
      </p:pic>
      <p:sp>
        <p:nvSpPr>
          <p:cNvPr id="22" name="Rectangle 21">
            <a:extLst>
              <a:ext uri="{FF2B5EF4-FFF2-40B4-BE49-F238E27FC236}">
                <a16:creationId xmlns:a16="http://schemas.microsoft.com/office/drawing/2014/main" id="{85F6CF07-40A9-24A4-F336-0BDA8D93267D}"/>
              </a:ext>
            </a:extLst>
          </p:cNvPr>
          <p:cNvSpPr/>
          <p:nvPr userDrawn="1"/>
        </p:nvSpPr>
        <p:spPr>
          <a:xfrm>
            <a:off x="0" y="6692900"/>
            <a:ext cx="12192000" cy="165100"/>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616963FB-547E-5667-24B3-92F894162D45}"/>
              </a:ext>
            </a:extLst>
          </p:cNvPr>
          <p:cNvSpPr/>
          <p:nvPr userDrawn="1"/>
        </p:nvSpPr>
        <p:spPr>
          <a:xfrm>
            <a:off x="10146320" y="0"/>
            <a:ext cx="252046" cy="656492"/>
          </a:xfrm>
          <a:prstGeom prst="rect">
            <a:avLst/>
          </a:prstGeom>
          <a:solidFill>
            <a:srgbClr val="841910"/>
          </a:solidFill>
          <a:ln>
            <a:solidFill>
              <a:srgbClr val="84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D839DA6E-34C0-C57A-CE75-B0AF3E0E58EE}"/>
              </a:ext>
            </a:extLst>
          </p:cNvPr>
          <p:cNvSpPr/>
          <p:nvPr userDrawn="1"/>
        </p:nvSpPr>
        <p:spPr>
          <a:xfrm>
            <a:off x="10017373" y="0"/>
            <a:ext cx="76203" cy="656492"/>
          </a:xfrm>
          <a:prstGeom prst="rect">
            <a:avLst/>
          </a:prstGeom>
          <a:solidFill>
            <a:srgbClr val="213163"/>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9" name="Group 28">
            <a:extLst>
              <a:ext uri="{FF2B5EF4-FFF2-40B4-BE49-F238E27FC236}">
                <a16:creationId xmlns:a16="http://schemas.microsoft.com/office/drawing/2014/main" id="{5C2D52CC-658B-257A-3CD2-8C2648661B86}"/>
              </a:ext>
            </a:extLst>
          </p:cNvPr>
          <p:cNvGrpSpPr/>
          <p:nvPr userDrawn="1"/>
        </p:nvGrpSpPr>
        <p:grpSpPr>
          <a:xfrm>
            <a:off x="1251611" y="6699504"/>
            <a:ext cx="380993" cy="158496"/>
            <a:chOff x="8868512" y="1301262"/>
            <a:chExt cx="380993" cy="656492"/>
          </a:xfrm>
        </p:grpSpPr>
        <p:sp>
          <p:nvSpPr>
            <p:cNvPr id="27" name="Rectangle 26">
              <a:extLst>
                <a:ext uri="{FF2B5EF4-FFF2-40B4-BE49-F238E27FC236}">
                  <a16:creationId xmlns:a16="http://schemas.microsoft.com/office/drawing/2014/main" id="{D6D89557-AFC8-50C6-235D-44F87890117E}"/>
                </a:ext>
              </a:extLst>
            </p:cNvPr>
            <p:cNvSpPr/>
            <p:nvPr userDrawn="1"/>
          </p:nvSpPr>
          <p:spPr>
            <a:xfrm>
              <a:off x="8997459" y="1301262"/>
              <a:ext cx="252046" cy="656492"/>
            </a:xfrm>
            <a:prstGeom prst="rect">
              <a:avLst/>
            </a:prstGeom>
            <a:solidFill>
              <a:srgbClr val="841910"/>
            </a:solidFill>
            <a:ln>
              <a:solidFill>
                <a:srgbClr val="84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6BDAAA11-1FD3-C2BC-ABCE-4F0589F9118E}"/>
                </a:ext>
              </a:extLst>
            </p:cNvPr>
            <p:cNvSpPr/>
            <p:nvPr userDrawn="1"/>
          </p:nvSpPr>
          <p:spPr>
            <a:xfrm>
              <a:off x="8868512" y="1301262"/>
              <a:ext cx="76203" cy="656492"/>
            </a:xfrm>
            <a:prstGeom prst="rect">
              <a:avLst/>
            </a:prstGeom>
            <a:solidFill>
              <a:srgbClr val="213163"/>
            </a:solidFill>
            <a:ln>
              <a:solidFill>
                <a:srgbClr val="21316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 name="Freeform 2">
            <a:extLst>
              <a:ext uri="{FF2B5EF4-FFF2-40B4-BE49-F238E27FC236}">
                <a16:creationId xmlns:a16="http://schemas.microsoft.com/office/drawing/2014/main" id="{B8985A92-5B74-7983-45DA-B81B724DDA69}"/>
              </a:ext>
            </a:extLst>
          </p:cNvPr>
          <p:cNvSpPr/>
          <p:nvPr userDrawn="1"/>
        </p:nvSpPr>
        <p:spPr>
          <a:xfrm>
            <a:off x="0" y="656492"/>
            <a:ext cx="12192000" cy="60325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4">
              <a:alphaModFix amt="65000"/>
            </a:blip>
            <a:stretch>
              <a:fillRect t="-29847" b="-21877"/>
            </a:stretch>
          </a:blipFill>
        </p:spPr>
        <p:txBody>
          <a:bodyPr/>
          <a:lstStyle/>
          <a:p>
            <a:endParaRPr lang="en-US" dirty="0"/>
          </a:p>
        </p:txBody>
      </p:sp>
    </p:spTree>
    <p:extLst>
      <p:ext uri="{BB962C8B-B14F-4D97-AF65-F5344CB8AC3E}">
        <p14:creationId xmlns:p14="http://schemas.microsoft.com/office/powerpoint/2010/main" val="3478975145"/>
      </p:ext>
    </p:extLst>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 Id="rId5" Type="http://schemas.openxmlformats.org/officeDocument/2006/relationships/hyperlink" Target="https://github.com/shashank-learning/ICBP.git"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1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hyperlink" Target="https://pillow.readthedocs.io/en/stable/%5d(https:/pillow.readthedocs.io/en/stable/" TargetMode="External"/><Relationship Id="rId2" Type="http://schemas.openxmlformats.org/officeDocument/2006/relationships/slideLayout" Target="../slideLayouts/slideLayout2.xml"/><Relationship Id="rId1" Type="http://schemas.openxmlformats.org/officeDocument/2006/relationships/tags" Target="../tags/tag14.xml"/><Relationship Id="rId6" Type="http://schemas.openxmlformats.org/officeDocument/2006/relationships/hyperlink" Target="https://pypi.org/project/python-dotenv" TargetMode="External"/><Relationship Id="rId5" Type="http://schemas.openxmlformats.org/officeDocument/2006/relationships/hyperlink" Target="https://ai.google.dev/" TargetMode="External"/><Relationship Id="rId4" Type="http://schemas.openxmlformats.org/officeDocument/2006/relationships/hyperlink" Target="https://docs.streamlit.io/" TargetMode="Externa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9AB0D4E-853E-6882-BB79-0AB135C573F7}"/>
              </a:ext>
            </a:extLst>
          </p:cNvPr>
          <p:cNvSpPr txBox="1"/>
          <p:nvPr/>
        </p:nvSpPr>
        <p:spPr>
          <a:xfrm>
            <a:off x="2424052" y="2712941"/>
            <a:ext cx="7343895" cy="707886"/>
          </a:xfrm>
          <a:prstGeom prst="rect">
            <a:avLst/>
          </a:prstGeom>
          <a:noFill/>
        </p:spPr>
        <p:txBody>
          <a:bodyPr wrap="square" rtlCol="0">
            <a:spAutoFit/>
          </a:bodyPr>
          <a:lstStyle/>
          <a:p>
            <a:pPr algn="ctr"/>
            <a:r>
              <a:rPr lang="en-IN" sz="4000" b="1" dirty="0">
                <a:solidFill>
                  <a:prstClr val="black"/>
                </a:solidFill>
                <a:latin typeface="Arial"/>
                <a:cs typeface="Arial"/>
              </a:rPr>
              <a:t>ICBP 2.0 </a:t>
            </a:r>
            <a:endParaRPr lang="en-US" sz="4000" b="1" dirty="0">
              <a:solidFill>
                <a:prstClr val="black"/>
              </a:solidFill>
              <a:latin typeface="Arial"/>
              <a:cs typeface="Arial"/>
            </a:endParaRPr>
          </a:p>
        </p:txBody>
      </p:sp>
      <p:sp>
        <p:nvSpPr>
          <p:cNvPr id="6" name="Rectangle 5">
            <a:extLst>
              <a:ext uri="{FF2B5EF4-FFF2-40B4-BE49-F238E27FC236}">
                <a16:creationId xmlns:a16="http://schemas.microsoft.com/office/drawing/2014/main" id="{63141075-E958-A7E3-71D9-421A839DF018}"/>
              </a:ext>
            </a:extLst>
          </p:cNvPr>
          <p:cNvSpPr/>
          <p:nvPr/>
        </p:nvSpPr>
        <p:spPr>
          <a:xfrm>
            <a:off x="2424052" y="3655146"/>
            <a:ext cx="7343895" cy="45719"/>
          </a:xfrm>
          <a:prstGeom prst="rect">
            <a:avLst/>
          </a:prstGeom>
          <a:solidFill>
            <a:srgbClr val="223266"/>
          </a:solidFill>
          <a:ln>
            <a:solidFill>
              <a:srgbClr val="2232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458" name="Picture 2" descr="About Us - Edunet Foundation">
            <a:extLst>
              <a:ext uri="{FF2B5EF4-FFF2-40B4-BE49-F238E27FC236}">
                <a16:creationId xmlns:a16="http://schemas.microsoft.com/office/drawing/2014/main" id="{D6065CB0-7681-2017-8596-D8965C0374C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719619" y="487221"/>
            <a:ext cx="3331703" cy="1083671"/>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7CD08DB9-B86C-25C2-5E08-F49C0030AE8A}"/>
              </a:ext>
            </a:extLst>
          </p:cNvPr>
          <p:cNvSpPr txBox="1"/>
          <p:nvPr/>
        </p:nvSpPr>
        <p:spPr>
          <a:xfrm>
            <a:off x="2424052" y="3836950"/>
            <a:ext cx="7343895" cy="707886"/>
          </a:xfrm>
          <a:prstGeom prst="rect">
            <a:avLst/>
          </a:prstGeom>
          <a:noFill/>
        </p:spPr>
        <p:txBody>
          <a:bodyPr wrap="square" rtlCol="0">
            <a:spAutoFit/>
          </a:bodyPr>
          <a:lstStyle/>
          <a:p>
            <a:pPr algn="ctr"/>
            <a:r>
              <a:rPr lang="en-US" sz="4000" dirty="0">
                <a:solidFill>
                  <a:srgbClr val="000000"/>
                </a:solidFill>
                <a:latin typeface="Calibri" panose="020F0502020204030204" pitchFamily="34" charset="0"/>
                <a:cs typeface="Arial"/>
              </a:rPr>
              <a:t>Smart AI Nutrition Assistant</a:t>
            </a:r>
            <a:endParaRPr lang="en-US" sz="4000" b="1" dirty="0">
              <a:solidFill>
                <a:prstClr val="black"/>
              </a:solidFill>
              <a:latin typeface="Arial"/>
              <a:cs typeface="Arial"/>
            </a:endParaRPr>
          </a:p>
        </p:txBody>
      </p:sp>
      <p:sp>
        <p:nvSpPr>
          <p:cNvPr id="3" name="TextBox 2">
            <a:extLst>
              <a:ext uri="{FF2B5EF4-FFF2-40B4-BE49-F238E27FC236}">
                <a16:creationId xmlns:a16="http://schemas.microsoft.com/office/drawing/2014/main" id="{BFBCDB44-0D2B-042C-F071-B16976FF1721}"/>
              </a:ext>
            </a:extLst>
          </p:cNvPr>
          <p:cNvSpPr txBox="1"/>
          <p:nvPr/>
        </p:nvSpPr>
        <p:spPr>
          <a:xfrm>
            <a:off x="2240280" y="5253323"/>
            <a:ext cx="6094206" cy="369332"/>
          </a:xfrm>
          <a:prstGeom prst="rect">
            <a:avLst/>
          </a:prstGeom>
          <a:noFill/>
        </p:spPr>
        <p:txBody>
          <a:bodyPr wrap="square">
            <a:spAutoFit/>
          </a:bodyPr>
          <a:lstStyle/>
          <a:p>
            <a:r>
              <a:rPr lang="en-IN" dirty="0"/>
              <a:t>Your Name : Shashank Shekhar</a:t>
            </a:r>
          </a:p>
        </p:txBody>
      </p:sp>
      <p:sp>
        <p:nvSpPr>
          <p:cNvPr id="7" name="TextBox 6">
            <a:extLst>
              <a:ext uri="{FF2B5EF4-FFF2-40B4-BE49-F238E27FC236}">
                <a16:creationId xmlns:a16="http://schemas.microsoft.com/office/drawing/2014/main" id="{688FB92D-5FAD-3DAA-92F2-312096C63EE4}"/>
              </a:ext>
            </a:extLst>
          </p:cNvPr>
          <p:cNvSpPr txBox="1"/>
          <p:nvPr/>
        </p:nvSpPr>
        <p:spPr>
          <a:xfrm>
            <a:off x="2240280" y="6097294"/>
            <a:ext cx="7343894" cy="646331"/>
          </a:xfrm>
          <a:prstGeom prst="rect">
            <a:avLst/>
          </a:prstGeom>
          <a:noFill/>
        </p:spPr>
        <p:txBody>
          <a:bodyPr wrap="square">
            <a:spAutoFit/>
          </a:bodyPr>
          <a:lstStyle/>
          <a:p>
            <a:r>
              <a:rPr lang="en-IN" dirty="0"/>
              <a:t>Project GitHub Link: </a:t>
            </a:r>
            <a:r>
              <a:rPr lang="en-IN" dirty="0">
                <a:hlinkClick r:id="rId5"/>
              </a:rPr>
              <a:t>https://github.com/shashank-learning/ICBP.git</a:t>
            </a:r>
            <a:endParaRPr lang="en-IN" dirty="0"/>
          </a:p>
          <a:p>
            <a:endParaRPr lang="en-IN" dirty="0"/>
          </a:p>
        </p:txBody>
      </p:sp>
    </p:spTree>
    <p:custDataLst>
      <p:tags r:id="rId1"/>
    </p:custDataLst>
    <p:extLst>
      <p:ext uri="{BB962C8B-B14F-4D97-AF65-F5344CB8AC3E}">
        <p14:creationId xmlns:p14="http://schemas.microsoft.com/office/powerpoint/2010/main" val="23103334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D41BAF-A206-CB55-56FD-AD4C2E478491}"/>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FC1B94B6-A9C1-0067-8F8E-3AECFC2C11FC}"/>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Results</a:t>
            </a:r>
          </a:p>
        </p:txBody>
      </p:sp>
      <p:pic>
        <p:nvPicPr>
          <p:cNvPr id="3" name="Picture 2">
            <a:extLst>
              <a:ext uri="{FF2B5EF4-FFF2-40B4-BE49-F238E27FC236}">
                <a16:creationId xmlns:a16="http://schemas.microsoft.com/office/drawing/2014/main" id="{59B022CA-23CA-A5E6-D1F9-FB4D03DA27AC}"/>
              </a:ext>
            </a:extLst>
          </p:cNvPr>
          <p:cNvPicPr>
            <a:picLocks noChangeAspect="1"/>
          </p:cNvPicPr>
          <p:nvPr/>
        </p:nvPicPr>
        <p:blipFill>
          <a:blip r:embed="rId4"/>
          <a:stretch>
            <a:fillRect/>
          </a:stretch>
        </p:blipFill>
        <p:spPr>
          <a:xfrm>
            <a:off x="790221" y="764976"/>
            <a:ext cx="10611556" cy="5328047"/>
          </a:xfrm>
          <a:prstGeom prst="rect">
            <a:avLst/>
          </a:prstGeom>
          <a:ln>
            <a:solidFill>
              <a:schemeClr val="tx1"/>
            </a:solidFill>
          </a:ln>
        </p:spPr>
      </p:pic>
      <p:sp>
        <p:nvSpPr>
          <p:cNvPr id="4" name="TextBox 3">
            <a:extLst>
              <a:ext uri="{FF2B5EF4-FFF2-40B4-BE49-F238E27FC236}">
                <a16:creationId xmlns:a16="http://schemas.microsoft.com/office/drawing/2014/main" id="{FFED5261-2F4B-87EF-62ED-1946F9CBD4D5}"/>
              </a:ext>
            </a:extLst>
          </p:cNvPr>
          <p:cNvSpPr txBox="1"/>
          <p:nvPr/>
        </p:nvSpPr>
        <p:spPr>
          <a:xfrm>
            <a:off x="4639732" y="6315514"/>
            <a:ext cx="4921956" cy="307777"/>
          </a:xfrm>
          <a:prstGeom prst="rect">
            <a:avLst/>
          </a:prstGeom>
          <a:noFill/>
        </p:spPr>
        <p:txBody>
          <a:bodyPr wrap="square" rtlCol="0">
            <a:spAutoFit/>
          </a:bodyPr>
          <a:lstStyle/>
          <a:p>
            <a:r>
              <a:rPr lang="en-IN" sz="1400" dirty="0"/>
              <a:t>Fig. 2 Calculate Calories using Image Ingredient Wise</a:t>
            </a:r>
          </a:p>
        </p:txBody>
      </p:sp>
    </p:spTree>
    <p:custDataLst>
      <p:tags r:id="rId1"/>
    </p:custDataLst>
    <p:extLst>
      <p:ext uri="{BB962C8B-B14F-4D97-AF65-F5344CB8AC3E}">
        <p14:creationId xmlns:p14="http://schemas.microsoft.com/office/powerpoint/2010/main" val="9658921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8DB15-E170-AD15-6B79-61FA2BB5E2E2}"/>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CCB94EF6-FDC4-F283-1E86-7ACDDEDC692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Results</a:t>
            </a:r>
          </a:p>
        </p:txBody>
      </p:sp>
      <p:pic>
        <p:nvPicPr>
          <p:cNvPr id="4" name="Picture 3">
            <a:extLst>
              <a:ext uri="{FF2B5EF4-FFF2-40B4-BE49-F238E27FC236}">
                <a16:creationId xmlns:a16="http://schemas.microsoft.com/office/drawing/2014/main" id="{9DB12F90-61A1-DEDB-7D5D-6444C9482423}"/>
              </a:ext>
            </a:extLst>
          </p:cNvPr>
          <p:cNvPicPr>
            <a:picLocks noChangeAspect="1"/>
          </p:cNvPicPr>
          <p:nvPr/>
        </p:nvPicPr>
        <p:blipFill>
          <a:blip r:embed="rId4"/>
          <a:stretch>
            <a:fillRect/>
          </a:stretch>
        </p:blipFill>
        <p:spPr>
          <a:xfrm>
            <a:off x="781440" y="750819"/>
            <a:ext cx="10629118" cy="5356362"/>
          </a:xfrm>
          <a:prstGeom prst="rect">
            <a:avLst/>
          </a:prstGeom>
          <a:ln>
            <a:solidFill>
              <a:schemeClr val="tx1"/>
            </a:solidFill>
          </a:ln>
        </p:spPr>
      </p:pic>
      <p:sp>
        <p:nvSpPr>
          <p:cNvPr id="5" name="TextBox 4">
            <a:extLst>
              <a:ext uri="{FF2B5EF4-FFF2-40B4-BE49-F238E27FC236}">
                <a16:creationId xmlns:a16="http://schemas.microsoft.com/office/drawing/2014/main" id="{36DF6705-64CF-222E-B359-25A297DE0BBC}"/>
              </a:ext>
            </a:extLst>
          </p:cNvPr>
          <p:cNvSpPr txBox="1"/>
          <p:nvPr/>
        </p:nvSpPr>
        <p:spPr>
          <a:xfrm>
            <a:off x="4549421" y="6291301"/>
            <a:ext cx="4921956" cy="307777"/>
          </a:xfrm>
          <a:prstGeom prst="rect">
            <a:avLst/>
          </a:prstGeom>
          <a:noFill/>
        </p:spPr>
        <p:txBody>
          <a:bodyPr wrap="square" rtlCol="0">
            <a:spAutoFit/>
          </a:bodyPr>
          <a:lstStyle/>
          <a:p>
            <a:r>
              <a:rPr lang="en-IN" sz="1400" dirty="0"/>
              <a:t>Fig. 3 Personalized Nutrition Diet Plan</a:t>
            </a:r>
          </a:p>
        </p:txBody>
      </p:sp>
    </p:spTree>
    <p:custDataLst>
      <p:tags r:id="rId1"/>
    </p:custDataLst>
    <p:extLst>
      <p:ext uri="{BB962C8B-B14F-4D97-AF65-F5344CB8AC3E}">
        <p14:creationId xmlns:p14="http://schemas.microsoft.com/office/powerpoint/2010/main" val="5814344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924DC-E3C6-538C-45C5-A71B73F56B0F}"/>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A8614FE8-40C9-1673-543A-804E8416352D}"/>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Conclusion &amp; Future Work</a:t>
            </a:r>
          </a:p>
        </p:txBody>
      </p:sp>
      <p:sp>
        <p:nvSpPr>
          <p:cNvPr id="2" name="TextBox 1">
            <a:extLst>
              <a:ext uri="{FF2B5EF4-FFF2-40B4-BE49-F238E27FC236}">
                <a16:creationId xmlns:a16="http://schemas.microsoft.com/office/drawing/2014/main" id="{30F4448F-4D34-13B4-C40A-52A1425B9A42}"/>
              </a:ext>
            </a:extLst>
          </p:cNvPr>
          <p:cNvSpPr txBox="1"/>
          <p:nvPr/>
        </p:nvSpPr>
        <p:spPr>
          <a:xfrm>
            <a:off x="366888" y="1095022"/>
            <a:ext cx="11458222"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Smart AI Nutrition Assistant app effectively combines </a:t>
            </a:r>
            <a:r>
              <a:rPr lang="en-US" dirty="0" err="1">
                <a:latin typeface="Arial" panose="020B0604020202020204" pitchFamily="34" charset="0"/>
                <a:cs typeface="Arial" panose="020B0604020202020204" pitchFamily="34" charset="0"/>
              </a:rPr>
              <a:t>Streamlit's</a:t>
            </a:r>
            <a:r>
              <a:rPr lang="en-US" dirty="0">
                <a:latin typeface="Arial" panose="020B0604020202020204" pitchFamily="34" charset="0"/>
                <a:cs typeface="Arial" panose="020B0604020202020204" pitchFamily="34" charset="0"/>
              </a:rPr>
              <a:t> interactive UI with the Gemini 2.0 Flash model to deliver two key features: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Image-based Calorie Estimation: </a:t>
            </a:r>
            <a:r>
              <a:rPr lang="en-US" dirty="0">
                <a:latin typeface="Arial" panose="020B0604020202020204" pitchFamily="34" charset="0"/>
                <a:cs typeface="Arial" panose="020B0604020202020204" pitchFamily="34" charset="0"/>
              </a:rPr>
              <a:t>Users can upload meal images, and the app intelligently identifies food items, estimates their calorie count, and analyzes their nutritional value.</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Text-based Diet Plan Generation: </a:t>
            </a:r>
            <a:r>
              <a:rPr lang="en-US" dirty="0">
                <a:latin typeface="Arial" panose="020B0604020202020204" pitchFamily="34" charset="0"/>
                <a:cs typeface="Arial" panose="020B0604020202020204" pitchFamily="34" charset="0"/>
              </a:rPr>
              <a:t>Based on user inputs like age, height, weight, and preferences, the app generates a personalized weekly diet plan tailored to the user’s needs.</a:t>
            </a:r>
          </a:p>
          <a:p>
            <a:endParaRPr lang="en-US" b="1" dirty="0">
              <a:latin typeface="Arial" panose="020B0604020202020204" pitchFamily="34" charset="0"/>
              <a:cs typeface="Arial" panose="020B0604020202020204" pitchFamily="34" charset="0"/>
            </a:endParaRPr>
          </a:p>
          <a:p>
            <a:r>
              <a:rPr lang="en-US" b="1" dirty="0">
                <a:latin typeface="Arial" panose="020B0604020202020204" pitchFamily="34" charset="0"/>
                <a:cs typeface="Arial" panose="020B0604020202020204" pitchFamily="34" charset="0"/>
              </a:rPr>
              <a:t>Future Scope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application can be enhanced in the future by integrating advanced food detection models for more accurate calorie estimation, adding user authentication and meal history tracking, supporting multilingual interactions, syncing with fitness devices for dynamic diet adjustments, and offering goal-based personalized meal plans along with grocery list generation for better user convenience and health management.</a:t>
            </a:r>
            <a:endParaRPr lang="en-IN"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12378710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4645F-9449-134B-DA39-E812C430AC95}"/>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971FF4CE-C7F0-F3D1-2AEC-442E9AD1F86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References</a:t>
            </a:r>
          </a:p>
        </p:txBody>
      </p:sp>
      <p:sp>
        <p:nvSpPr>
          <p:cNvPr id="2" name="TextBox 1">
            <a:extLst>
              <a:ext uri="{FF2B5EF4-FFF2-40B4-BE49-F238E27FC236}">
                <a16:creationId xmlns:a16="http://schemas.microsoft.com/office/drawing/2014/main" id="{AA3A0B9E-1F1D-D61E-4924-7809AB40AFDE}"/>
              </a:ext>
            </a:extLst>
          </p:cNvPr>
          <p:cNvSpPr txBox="1"/>
          <p:nvPr/>
        </p:nvSpPr>
        <p:spPr>
          <a:xfrm>
            <a:off x="423332" y="880534"/>
            <a:ext cx="11345333" cy="2862322"/>
          </a:xfrm>
          <a:prstGeom prst="rect">
            <a:avLst/>
          </a:prstGeom>
          <a:noFill/>
        </p:spPr>
        <p:txBody>
          <a:bodyPr wrap="square" rtlCol="0">
            <a:spAutoFit/>
          </a:bodyPr>
          <a:lstStyle/>
          <a:p>
            <a:endParaRPr lang="en-IN" dirty="0"/>
          </a:p>
          <a:p>
            <a:r>
              <a:rPr lang="en-IN" dirty="0">
                <a:latin typeface="Arial" panose="020B0604020202020204" pitchFamily="34" charset="0"/>
                <a:cs typeface="Arial" panose="020B0604020202020204" pitchFamily="34" charset="0"/>
              </a:rPr>
              <a:t>1. </a:t>
            </a:r>
            <a:r>
              <a:rPr lang="en-IN" dirty="0" err="1">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 Official Documentation - </a:t>
            </a:r>
            <a:r>
              <a:rPr lang="en-IN" dirty="0">
                <a:latin typeface="Arial" panose="020B0604020202020204" pitchFamily="34" charset="0"/>
                <a:cs typeface="Arial" panose="020B0604020202020204" pitchFamily="34" charset="0"/>
                <a:hlinkClick r:id="rId4"/>
              </a:rPr>
              <a:t>https://docs.streamlit.io/</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2. Google Generative AI (Gemini) </a:t>
            </a:r>
            <a:r>
              <a:rPr lang="en-IN" dirty="0">
                <a:latin typeface="Arial" panose="020B0604020202020204" pitchFamily="34" charset="0"/>
                <a:cs typeface="Arial" panose="020B0604020202020204" pitchFamily="34" charset="0"/>
                <a:hlinkClick r:id="rId5"/>
              </a:rPr>
              <a:t>https://ai.google.dev</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3. Python </a:t>
            </a:r>
            <a:r>
              <a:rPr lang="en-IN" dirty="0" err="1">
                <a:latin typeface="Arial" panose="020B0604020202020204" pitchFamily="34" charset="0"/>
                <a:cs typeface="Arial" panose="020B0604020202020204" pitchFamily="34" charset="0"/>
              </a:rPr>
              <a:t>dotenv</a:t>
            </a:r>
            <a:r>
              <a:rPr lang="en-IN" dirty="0">
                <a:latin typeface="Arial" panose="020B0604020202020204" pitchFamily="34" charset="0"/>
                <a:cs typeface="Arial" panose="020B0604020202020204" pitchFamily="34" charset="0"/>
              </a:rPr>
              <a:t> - </a:t>
            </a:r>
            <a:r>
              <a:rPr lang="en-IN" dirty="0">
                <a:latin typeface="Arial" panose="020B0604020202020204" pitchFamily="34" charset="0"/>
                <a:cs typeface="Arial" panose="020B0604020202020204" pitchFamily="34" charset="0"/>
                <a:hlinkClick r:id="rId6"/>
              </a:rPr>
              <a:t>https://pypi.org/project/python-dotenv</a:t>
            </a:r>
            <a:endParaRPr lang="en-IN" dirty="0">
              <a:latin typeface="Arial" panose="020B0604020202020204" pitchFamily="34" charset="0"/>
              <a:cs typeface="Arial" panose="020B0604020202020204" pitchFamily="34" charset="0"/>
            </a:endParaRP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4. Pillow (PIL) - Python Imaging Library - </a:t>
            </a:r>
            <a:r>
              <a:rPr lang="en-IN" dirty="0">
                <a:latin typeface="Arial" panose="020B0604020202020204" pitchFamily="34" charset="0"/>
                <a:cs typeface="Arial" panose="020B0604020202020204" pitchFamily="34" charset="0"/>
                <a:hlinkClick r:id="rId7"/>
              </a:rPr>
              <a:t>https://pillow.readthedocs.io/en/stable/</a:t>
            </a:r>
            <a:endParaRPr lang="en-IN" dirty="0"/>
          </a:p>
          <a:p>
            <a:r>
              <a:rPr lang="en-IN" dirty="0"/>
              <a:t>   </a:t>
            </a:r>
          </a:p>
          <a:p>
            <a:endParaRPr lang="en-IN" dirty="0"/>
          </a:p>
        </p:txBody>
      </p:sp>
    </p:spTree>
    <p:custDataLst>
      <p:tags r:id="rId1"/>
    </p:custDataLst>
    <p:extLst>
      <p:ext uri="{BB962C8B-B14F-4D97-AF65-F5344CB8AC3E}">
        <p14:creationId xmlns:p14="http://schemas.microsoft.com/office/powerpoint/2010/main" val="26345974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C0FD1-1F2F-95E3-1173-07AFA391BDF2}"/>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BDC97ABE-4F10-84E0-5CFF-D91FE86E71B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endParaRPr lang="en-US" sz="2200" b="1" dirty="0">
              <a:solidFill>
                <a:schemeClr val="bg1"/>
              </a:solidFill>
              <a:latin typeface="Arial" panose="020B0604020202020204" pitchFamily="34" charset="0"/>
              <a:cs typeface="Arial" panose="020B0604020202020204" pitchFamily="34" charset="0"/>
            </a:endParaRPr>
          </a:p>
        </p:txBody>
      </p:sp>
      <p:sp>
        <p:nvSpPr>
          <p:cNvPr id="19" name="Title 3">
            <a:extLst>
              <a:ext uri="{FF2B5EF4-FFF2-40B4-BE49-F238E27FC236}">
                <a16:creationId xmlns:a16="http://schemas.microsoft.com/office/drawing/2014/main" id="{0E178734-7E1D-0740-E039-E64D8B06102C}"/>
              </a:ext>
            </a:extLst>
          </p:cNvPr>
          <p:cNvSpPr txBox="1">
            <a:spLocks/>
          </p:cNvSpPr>
          <p:nvPr/>
        </p:nvSpPr>
        <p:spPr>
          <a:xfrm>
            <a:off x="1153371" y="2820339"/>
            <a:ext cx="3770942" cy="990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r>
              <a:rPr lang="en-US" sz="5000" b="1" dirty="0">
                <a:solidFill>
                  <a:srgbClr val="002060"/>
                </a:solidFill>
                <a:latin typeface="Arial" panose="020B0604020202020204" pitchFamily="34" charset="0"/>
                <a:cs typeface="Arial" panose="020B0604020202020204" pitchFamily="34" charset="0"/>
              </a:rPr>
              <a:t>Thank You</a:t>
            </a:r>
          </a:p>
        </p:txBody>
      </p:sp>
    </p:spTree>
    <p:custDataLst>
      <p:tags r:id="rId1"/>
    </p:custDataLst>
    <p:extLst>
      <p:ext uri="{BB962C8B-B14F-4D97-AF65-F5344CB8AC3E}">
        <p14:creationId xmlns:p14="http://schemas.microsoft.com/office/powerpoint/2010/main" val="1009721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3">
            <a:extLst>
              <a:ext uri="{FF2B5EF4-FFF2-40B4-BE49-F238E27FC236}">
                <a16:creationId xmlns:a16="http://schemas.microsoft.com/office/drawing/2014/main" id="{5BA32B3C-D9C8-65B6-1442-8DF6B935E48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Content  </a:t>
            </a:r>
          </a:p>
        </p:txBody>
      </p:sp>
      <p:sp>
        <p:nvSpPr>
          <p:cNvPr id="13" name="TextBox 12">
            <a:extLst>
              <a:ext uri="{FF2B5EF4-FFF2-40B4-BE49-F238E27FC236}">
                <a16:creationId xmlns:a16="http://schemas.microsoft.com/office/drawing/2014/main" id="{FB4730C9-E826-00F8-FDE6-BFF9213D8F2F}"/>
              </a:ext>
            </a:extLst>
          </p:cNvPr>
          <p:cNvSpPr txBox="1"/>
          <p:nvPr/>
        </p:nvSpPr>
        <p:spPr>
          <a:xfrm>
            <a:off x="673465" y="1117565"/>
            <a:ext cx="5885108" cy="4622869"/>
          </a:xfrm>
          <a:prstGeom prst="rect">
            <a:avLst/>
          </a:prstGeom>
          <a:noFill/>
        </p:spPr>
        <p:txBody>
          <a:bodyPr wrap="square" lIns="91440" tIns="45720" rIns="91440" bIns="45720" anchor="t">
            <a:spAutoFit/>
          </a:bodyPr>
          <a:lstStyle/>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Problem Statement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Objective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Model Used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Flow Chat</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Architecture Overview</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Prompt Engineering  </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Technologies &amp; Library Used</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Results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Conclusion &amp; Future Work</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References </a:t>
            </a:r>
          </a:p>
          <a:p>
            <a:pPr>
              <a:lnSpc>
                <a:spcPct val="150000"/>
              </a:lnSpc>
            </a:pPr>
            <a:endParaRPr lang="en-IN" dirty="0"/>
          </a:p>
        </p:txBody>
      </p:sp>
    </p:spTree>
    <p:custDataLst>
      <p:tags r:id="rId1"/>
    </p:custDataLst>
    <p:extLst>
      <p:ext uri="{BB962C8B-B14F-4D97-AF65-F5344CB8AC3E}">
        <p14:creationId xmlns:p14="http://schemas.microsoft.com/office/powerpoint/2010/main" val="3247350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5C9E9-EF07-FD4E-D4B3-5063685A5733}"/>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08EE8B6A-3B33-645D-FCAC-A9DD97DC510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Problem Statement</a:t>
            </a:r>
          </a:p>
        </p:txBody>
      </p:sp>
      <p:sp>
        <p:nvSpPr>
          <p:cNvPr id="2" name="TextBox 1">
            <a:extLst>
              <a:ext uri="{FF2B5EF4-FFF2-40B4-BE49-F238E27FC236}">
                <a16:creationId xmlns:a16="http://schemas.microsoft.com/office/drawing/2014/main" id="{BD48CEA9-E910-728C-772F-CCBD4F8DAE3E}"/>
              </a:ext>
            </a:extLst>
          </p:cNvPr>
          <p:cNvSpPr txBox="1"/>
          <p:nvPr/>
        </p:nvSpPr>
        <p:spPr>
          <a:xfrm>
            <a:off x="366888" y="1106312"/>
            <a:ext cx="11458222" cy="4247317"/>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In the current landscape of nutrition and dietary guidance, individuals often encounter several challenges that hinder their ability to achieve optimal health through personalized nutrition. Existing tools typically offer generic diet plans that do not account for the unique needs of each individual. These limitations include:</a:t>
            </a:r>
          </a:p>
          <a:p>
            <a:pPr algn="just"/>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Lack of Personalization - </a:t>
            </a:r>
            <a:r>
              <a:rPr lang="en-US" dirty="0">
                <a:latin typeface="Arial" panose="020B0604020202020204" pitchFamily="34" charset="0"/>
                <a:cs typeface="Arial" panose="020B0604020202020204" pitchFamily="34" charset="0"/>
              </a:rPr>
              <a:t>Most diet plans are one-size-fits-all, failing to consider individual factors such as cultural preferences, allergies, and specific health conditions.</a:t>
            </a:r>
          </a:p>
          <a:p>
            <a:pPr marL="285750" indent="-285750" algn="just">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Inflexibility - </a:t>
            </a:r>
            <a:r>
              <a:rPr lang="en-US" dirty="0">
                <a:latin typeface="Arial" panose="020B0604020202020204" pitchFamily="34" charset="0"/>
                <a:cs typeface="Arial" panose="020B0604020202020204" pitchFamily="34" charset="0"/>
              </a:rPr>
              <a:t>Current solutions do not adapt in real-time to changes in a user's lifestyle, preferences, or health status, leading to outdated or irrelevant recommendations.</a:t>
            </a:r>
          </a:p>
          <a:p>
            <a:pPr marL="285750" indent="-285750" algn="just">
              <a:buFontTx/>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Resource Constraints - </a:t>
            </a:r>
            <a:r>
              <a:rPr lang="en-US" dirty="0">
                <a:latin typeface="Arial" panose="020B0604020202020204" pitchFamily="34" charset="0"/>
                <a:cs typeface="Arial" panose="020B0604020202020204" pitchFamily="34" charset="0"/>
              </a:rPr>
              <a:t>Nutritionists and dieticians are often unable to provide personalized consultations at scale due to time and resource limitations, leaving many individuals without access to tailored guidance.</a:t>
            </a:r>
          </a:p>
          <a:p>
            <a:pPr marL="285750" indent="-285750" algn="just">
              <a:buFontTx/>
              <a:buChar char="-"/>
            </a:pPr>
            <a:endParaRPr lang="en-US"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b="1" dirty="0">
                <a:latin typeface="Arial" panose="020B0604020202020204" pitchFamily="34" charset="0"/>
                <a:cs typeface="Arial" panose="020B0604020202020204" pitchFamily="34" charset="0"/>
              </a:rPr>
              <a:t>Limited Interaction - </a:t>
            </a:r>
            <a:r>
              <a:rPr lang="en-US" dirty="0">
                <a:latin typeface="Arial" panose="020B0604020202020204" pitchFamily="34" charset="0"/>
                <a:cs typeface="Arial" panose="020B0604020202020204" pitchFamily="34" charset="0"/>
              </a:rPr>
              <a:t>Existing tools may not effectively engage users through various modalities (text, voice, or images), which can enhance the user experience and improve understanding.</a:t>
            </a:r>
          </a:p>
        </p:txBody>
      </p:sp>
    </p:spTree>
    <p:custDataLst>
      <p:tags r:id="rId1"/>
    </p:custDataLst>
    <p:extLst>
      <p:ext uri="{BB962C8B-B14F-4D97-AF65-F5344CB8AC3E}">
        <p14:creationId xmlns:p14="http://schemas.microsoft.com/office/powerpoint/2010/main" val="3166764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FCA75-E848-7EA0-8C29-D959C3978A9E}"/>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9FBF3BDC-3FE4-7626-8713-5E704068B138}"/>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Objective</a:t>
            </a:r>
          </a:p>
        </p:txBody>
      </p:sp>
      <p:sp>
        <p:nvSpPr>
          <p:cNvPr id="2" name="TextBox 1">
            <a:extLst>
              <a:ext uri="{FF2B5EF4-FFF2-40B4-BE49-F238E27FC236}">
                <a16:creationId xmlns:a16="http://schemas.microsoft.com/office/drawing/2014/main" id="{52BDE805-5CE2-5D40-F93B-196270FB9D65}"/>
              </a:ext>
            </a:extLst>
          </p:cNvPr>
          <p:cNvSpPr txBox="1"/>
          <p:nvPr/>
        </p:nvSpPr>
        <p:spPr>
          <a:xfrm>
            <a:off x="267795" y="1162755"/>
            <a:ext cx="11656408" cy="4247317"/>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rPr>
              <a:t>The objective of this project is to develop "The Smartest AI Nutrition Assistant," an intelligent, interactive, and adaptive virtual nutrition assistant that leverages generative AI technologies to address the aforementioned challenges.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Understand User Inputs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Generate Personalized Meal Plans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Provide dietary explanations</a:t>
            </a:r>
          </a:p>
          <a:p>
            <a:pPr marL="285750" indent="-285750">
              <a:buFontTx/>
              <a:buChar char="-"/>
            </a:pP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By integrating health data, comprehensive food databases, and large language model (LLM)-powered reasoning, this solution aims to bridge the gap between generic diet applications and personalized nutrition counseling. Ultimately, the goal is to deliver an AI that not only thinks and learns but also demonstrates care and understanding akin to a real nutrition expert, empowering individuals to make informed dietary choices for better health outcomes.</a:t>
            </a:r>
            <a:endParaRPr lang="en-IN"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3257058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0D020-AA62-97B7-E23E-C0FB85F46742}"/>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12A7B04A-1820-A7FA-EEBF-2788ACF27F48}"/>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Model Used</a:t>
            </a:r>
          </a:p>
        </p:txBody>
      </p:sp>
      <p:sp>
        <p:nvSpPr>
          <p:cNvPr id="4" name="TextBox 3">
            <a:extLst>
              <a:ext uri="{FF2B5EF4-FFF2-40B4-BE49-F238E27FC236}">
                <a16:creationId xmlns:a16="http://schemas.microsoft.com/office/drawing/2014/main" id="{4952B014-2C59-43E0-5AA2-6E949A4CC762}"/>
              </a:ext>
            </a:extLst>
          </p:cNvPr>
          <p:cNvSpPr txBox="1"/>
          <p:nvPr/>
        </p:nvSpPr>
        <p:spPr>
          <a:xfrm>
            <a:off x="316089" y="993422"/>
            <a:ext cx="11401778" cy="2862322"/>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Large Language Models -</a:t>
            </a:r>
            <a:r>
              <a:rPr lang="en-IN"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Large language models (LLMs) are a category of foundation models trained on immense amounts of data making them capable of understanding and generating natural language and other types of content to perform a wide range of tasks</a:t>
            </a:r>
            <a:r>
              <a:rPr lang="en-IN" dirty="0">
                <a:latin typeface="Arial" panose="020B0604020202020204" pitchFamily="34" charset="0"/>
                <a:cs typeface="Arial" panose="020B0604020202020204" pitchFamily="34" charset="0"/>
              </a:rPr>
              <a:t>.</a:t>
            </a:r>
          </a:p>
          <a:p>
            <a:endParaRPr lang="en-IN" b="1"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Google Gemini Model:</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Specifically, gemini-2.0-flash from </a:t>
            </a:r>
            <a:r>
              <a:rPr lang="en-IN" dirty="0" err="1">
                <a:latin typeface="Arial" panose="020B0604020202020204" pitchFamily="34" charset="0"/>
                <a:cs typeface="Arial" panose="020B0604020202020204" pitchFamily="34" charset="0"/>
              </a:rPr>
              <a:t>google.generativeai</a:t>
            </a:r>
            <a:r>
              <a:rPr lang="en-IN" dirty="0">
                <a:latin typeface="Arial" panose="020B0604020202020204" pitchFamily="34" charset="0"/>
                <a:cs typeface="Arial" panose="020B0604020202020204" pitchFamily="34" charset="0"/>
              </a:rPr>
              <a:t> is used to:</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Analyse food images and estimate calories.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Generate customized nutrition/diet plans.</a:t>
            </a:r>
          </a:p>
        </p:txBody>
      </p:sp>
    </p:spTree>
    <p:custDataLst>
      <p:tags r:id="rId1"/>
    </p:custDataLst>
    <p:extLst>
      <p:ext uri="{BB962C8B-B14F-4D97-AF65-F5344CB8AC3E}">
        <p14:creationId xmlns:p14="http://schemas.microsoft.com/office/powerpoint/2010/main" val="10596561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23B892-9D3D-0AFB-714D-A01925BABA65}"/>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093E0EB5-60FD-979A-C33C-9B92D31156A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Flow Chart</a:t>
            </a:r>
          </a:p>
        </p:txBody>
      </p:sp>
      <p:pic>
        <p:nvPicPr>
          <p:cNvPr id="5" name="Picture 4">
            <a:extLst>
              <a:ext uri="{FF2B5EF4-FFF2-40B4-BE49-F238E27FC236}">
                <a16:creationId xmlns:a16="http://schemas.microsoft.com/office/drawing/2014/main" id="{FB1F4F97-D93B-1612-CAF4-977510E85EF0}"/>
              </a:ext>
            </a:extLst>
          </p:cNvPr>
          <p:cNvPicPr>
            <a:picLocks noChangeAspect="1"/>
          </p:cNvPicPr>
          <p:nvPr/>
        </p:nvPicPr>
        <p:blipFill>
          <a:blip r:embed="rId4"/>
          <a:stretch>
            <a:fillRect/>
          </a:stretch>
        </p:blipFill>
        <p:spPr>
          <a:xfrm>
            <a:off x="3934178" y="647700"/>
            <a:ext cx="3708400" cy="5562600"/>
          </a:xfrm>
          <a:prstGeom prst="rect">
            <a:avLst/>
          </a:prstGeom>
        </p:spPr>
      </p:pic>
      <p:sp>
        <p:nvSpPr>
          <p:cNvPr id="6" name="TextBox 5">
            <a:extLst>
              <a:ext uri="{FF2B5EF4-FFF2-40B4-BE49-F238E27FC236}">
                <a16:creationId xmlns:a16="http://schemas.microsoft.com/office/drawing/2014/main" id="{004C7B7D-3854-4A00-20F1-C942297ED7D6}"/>
              </a:ext>
            </a:extLst>
          </p:cNvPr>
          <p:cNvSpPr txBox="1"/>
          <p:nvPr/>
        </p:nvSpPr>
        <p:spPr>
          <a:xfrm>
            <a:off x="4131732" y="6223000"/>
            <a:ext cx="4921956" cy="307777"/>
          </a:xfrm>
          <a:prstGeom prst="rect">
            <a:avLst/>
          </a:prstGeom>
          <a:noFill/>
        </p:spPr>
        <p:txBody>
          <a:bodyPr wrap="square" rtlCol="0">
            <a:spAutoFit/>
          </a:bodyPr>
          <a:lstStyle/>
          <a:p>
            <a:r>
              <a:rPr lang="en-IN" sz="1400" dirty="0"/>
              <a:t>Fig. 1 Smart AI Nutrition Assistant Flow Chart</a:t>
            </a:r>
          </a:p>
        </p:txBody>
      </p:sp>
    </p:spTree>
    <p:custDataLst>
      <p:tags r:id="rId1"/>
    </p:custDataLst>
    <p:extLst>
      <p:ext uri="{BB962C8B-B14F-4D97-AF65-F5344CB8AC3E}">
        <p14:creationId xmlns:p14="http://schemas.microsoft.com/office/powerpoint/2010/main" val="1037953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4038E7-E2C1-457D-1D69-70596F03FD4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C6DE372E-6003-114C-3487-1D246162E900}"/>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Architecture Overview</a:t>
            </a:r>
          </a:p>
        </p:txBody>
      </p:sp>
      <p:sp>
        <p:nvSpPr>
          <p:cNvPr id="2" name="TextBox 1">
            <a:extLst>
              <a:ext uri="{FF2B5EF4-FFF2-40B4-BE49-F238E27FC236}">
                <a16:creationId xmlns:a16="http://schemas.microsoft.com/office/drawing/2014/main" id="{CE857646-2E1B-C302-7703-8A726D8A104C}"/>
              </a:ext>
            </a:extLst>
          </p:cNvPr>
          <p:cNvSpPr txBox="1"/>
          <p:nvPr/>
        </p:nvSpPr>
        <p:spPr>
          <a:xfrm>
            <a:off x="356229" y="970844"/>
            <a:ext cx="11627556" cy="4801314"/>
          </a:xfrm>
          <a:prstGeom prst="rect">
            <a:avLst/>
          </a:prstGeom>
          <a:noFill/>
        </p:spPr>
        <p:txBody>
          <a:bodyPr wrap="square" rtlCol="0">
            <a:spAutoFit/>
          </a:bodyPr>
          <a:lstStyle/>
          <a:p>
            <a:r>
              <a:rPr lang="en-IN" b="1" dirty="0" err="1">
                <a:latin typeface="Arial" panose="020B0604020202020204" pitchFamily="34" charset="0"/>
                <a:cs typeface="Arial" panose="020B0604020202020204" pitchFamily="34" charset="0"/>
              </a:rPr>
              <a:t>Streamlit</a:t>
            </a:r>
            <a:r>
              <a:rPr lang="en-IN" b="1" dirty="0">
                <a:latin typeface="Arial" panose="020B0604020202020204" pitchFamily="34" charset="0"/>
                <a:cs typeface="Arial" panose="020B0604020202020204" pitchFamily="34" charset="0"/>
              </a:rPr>
              <a:t> UI</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Handles user interaction — users upload food images or enter details like age, diet type, etc., via an intuitive web interface. </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Gemini API (via Google Generative AI SDK)</a:t>
            </a:r>
          </a:p>
          <a:p>
            <a:endParaRPr lang="en-IN" b="1"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Processes the input using the gemini-2.0-flash model.</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 images: Identifies food items and estimates calories.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 text: Generates a personalized diet plan based on user inputs.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Response Display</a:t>
            </a:r>
          </a:p>
          <a:p>
            <a:endParaRPr lang="en-IN" dirty="0">
              <a:latin typeface="Arial" panose="020B0604020202020204" pitchFamily="34" charset="0"/>
              <a:cs typeface="Arial" panose="020B0604020202020204" pitchFamily="34" charset="0"/>
            </a:endParaRPr>
          </a:p>
          <a:p>
            <a:r>
              <a:rPr lang="en-IN" dirty="0">
                <a:latin typeface="Arial" panose="020B0604020202020204" pitchFamily="34" charset="0"/>
                <a:cs typeface="Arial" panose="020B0604020202020204" pitchFamily="34" charset="0"/>
              </a:rPr>
              <a:t>Outputs the results (calorie breakdown or diet plan) back to the user in a readable format within the </a:t>
            </a:r>
            <a:r>
              <a:rPr lang="en-IN" dirty="0" err="1">
                <a:latin typeface="Arial" panose="020B0604020202020204" pitchFamily="34" charset="0"/>
                <a:cs typeface="Arial" panose="020B0604020202020204" pitchFamily="34" charset="0"/>
              </a:rPr>
              <a:t>Streamlit</a:t>
            </a:r>
            <a:r>
              <a:rPr lang="en-IN" dirty="0">
                <a:latin typeface="Arial" panose="020B0604020202020204" pitchFamily="34" charset="0"/>
                <a:cs typeface="Arial" panose="020B0604020202020204" pitchFamily="34" charset="0"/>
              </a:rPr>
              <a:t> app</a:t>
            </a:r>
            <a:r>
              <a:rPr lang="en-IN" dirty="0"/>
              <a:t>.</a:t>
            </a:r>
          </a:p>
        </p:txBody>
      </p:sp>
    </p:spTree>
    <p:custDataLst>
      <p:tags r:id="rId1"/>
    </p:custDataLst>
    <p:extLst>
      <p:ext uri="{BB962C8B-B14F-4D97-AF65-F5344CB8AC3E}">
        <p14:creationId xmlns:p14="http://schemas.microsoft.com/office/powerpoint/2010/main" val="489414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E670D-4F68-6110-0E63-2B3107B3D051}"/>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4CF588D6-9067-5197-9D25-FF67C35B4A52}"/>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Prompt Engineering</a:t>
            </a:r>
          </a:p>
        </p:txBody>
      </p:sp>
      <p:sp>
        <p:nvSpPr>
          <p:cNvPr id="2" name="TextBox 1">
            <a:extLst>
              <a:ext uri="{FF2B5EF4-FFF2-40B4-BE49-F238E27FC236}">
                <a16:creationId xmlns:a16="http://schemas.microsoft.com/office/drawing/2014/main" id="{8DE0216B-C4A9-1393-8703-879C92A2BADC}"/>
              </a:ext>
            </a:extLst>
          </p:cNvPr>
          <p:cNvSpPr txBox="1"/>
          <p:nvPr/>
        </p:nvSpPr>
        <p:spPr>
          <a:xfrm>
            <a:off x="406398" y="1028343"/>
            <a:ext cx="4594579" cy="4801314"/>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Image Based Calorie Estimation</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Role instruction: </a:t>
            </a:r>
            <a:r>
              <a:rPr lang="en-US" dirty="0">
                <a:latin typeface="Arial" panose="020B0604020202020204" pitchFamily="34" charset="0"/>
                <a:cs typeface="Arial" panose="020B0604020202020204" pitchFamily="34" charset="0"/>
              </a:rPr>
              <a:t>Helps the model understand the context and expected behavior.</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Clear structure: </a:t>
            </a:r>
            <a:r>
              <a:rPr lang="en-US" dirty="0">
                <a:latin typeface="Arial" panose="020B0604020202020204" pitchFamily="34" charset="0"/>
                <a:cs typeface="Arial" panose="020B0604020202020204" pitchFamily="34" charset="0"/>
              </a:rPr>
              <a:t>Specifies a numbered list format to ensure organized output.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Multitask instruction:</a:t>
            </a:r>
            <a:r>
              <a:rPr lang="en-US" dirty="0">
                <a:latin typeface="Arial" panose="020B0604020202020204" pitchFamily="34" charset="0"/>
                <a:cs typeface="Arial" panose="020B0604020202020204" pitchFamily="34" charset="0"/>
              </a:rPr>
              <a:t> Asks for calorie count, health analysis, and nutrient breakdown in one response.</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Plain English language: </a:t>
            </a:r>
            <a:r>
              <a:rPr lang="en-US" dirty="0">
                <a:latin typeface="Arial" panose="020B0604020202020204" pitchFamily="34" charset="0"/>
                <a:cs typeface="Arial" panose="020B0604020202020204" pitchFamily="34" charset="0"/>
              </a:rPr>
              <a:t>Increases the likelihood of accurate interpretation by the model.</a:t>
            </a:r>
            <a:endParaRPr lang="en-IN" dirty="0">
              <a:latin typeface="Arial" panose="020B0604020202020204" pitchFamily="34" charset="0"/>
              <a:cs typeface="Arial" panose="020B0604020202020204" pitchFamily="34" charset="0"/>
            </a:endParaRPr>
          </a:p>
          <a:p>
            <a:endParaRPr lang="en-IN" dirty="0"/>
          </a:p>
        </p:txBody>
      </p:sp>
      <p:sp>
        <p:nvSpPr>
          <p:cNvPr id="3" name="TextBox 2">
            <a:extLst>
              <a:ext uri="{FF2B5EF4-FFF2-40B4-BE49-F238E27FC236}">
                <a16:creationId xmlns:a16="http://schemas.microsoft.com/office/drawing/2014/main" id="{DB58A4DE-F4ED-F686-4ECF-C686B70236C9}"/>
              </a:ext>
            </a:extLst>
          </p:cNvPr>
          <p:cNvSpPr txBox="1"/>
          <p:nvPr/>
        </p:nvSpPr>
        <p:spPr>
          <a:xfrm>
            <a:off x="6925731" y="1028343"/>
            <a:ext cx="4594579" cy="3693319"/>
          </a:xfrm>
          <a:prstGeom prst="rect">
            <a:avLst/>
          </a:prstGeom>
          <a:noFill/>
        </p:spPr>
        <p:txBody>
          <a:bodyPr wrap="square" rtlCol="0">
            <a:spAutoFit/>
          </a:bodyPr>
          <a:lstStyle/>
          <a:p>
            <a:r>
              <a:rPr lang="en-IN" b="1" dirty="0">
                <a:latin typeface="Arial" panose="020B0604020202020204" pitchFamily="34" charset="0"/>
                <a:cs typeface="Arial" panose="020B0604020202020204" pitchFamily="34" charset="0"/>
              </a:rPr>
              <a:t>Text Based Diet Plan Generation</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Personalized details: </a:t>
            </a:r>
            <a:r>
              <a:rPr lang="en-US" dirty="0">
                <a:latin typeface="Arial" panose="020B0604020202020204" pitchFamily="34" charset="0"/>
                <a:cs typeface="Arial" panose="020B0604020202020204" pitchFamily="34" charset="0"/>
              </a:rPr>
              <a:t>Age, gender, height, weight, allergies—makes response highly relevant.</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Constraints added: </a:t>
            </a:r>
            <a:r>
              <a:rPr lang="en-US" dirty="0">
                <a:latin typeface="Arial" panose="020B0604020202020204" pitchFamily="34" charset="0"/>
                <a:cs typeface="Arial" panose="020B0604020202020204" pitchFamily="34" charset="0"/>
              </a:rPr>
              <a:t>Budget, dislikes, meal variety help guide the model’s creativity within realistic limits.</a:t>
            </a:r>
          </a:p>
          <a:p>
            <a:pPr marL="285750" indent="-285750">
              <a:buFont typeface="Arial" panose="020B0604020202020204" pitchFamily="34" charset="0"/>
              <a:buChar char="•"/>
            </a:pPr>
            <a:endParaRPr lang="en-US"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Instructional tone -</a:t>
            </a:r>
            <a:r>
              <a:rPr lang="en-US" dirty="0">
                <a:latin typeface="Arial" panose="020B0604020202020204" pitchFamily="34" charset="0"/>
                <a:cs typeface="Arial" panose="020B0604020202020204" pitchFamily="34" charset="0"/>
              </a:rPr>
              <a:t> “Please generate a detailed and personalized...” clearly instructs the model.</a:t>
            </a:r>
            <a:endParaRPr lang="en-IN" dirty="0">
              <a:latin typeface="Arial" panose="020B0604020202020204" pitchFamily="34" charset="0"/>
              <a:cs typeface="Arial" panose="020B0604020202020204" pitchFamily="34" charset="0"/>
            </a:endParaRPr>
          </a:p>
        </p:txBody>
      </p:sp>
      <p:cxnSp>
        <p:nvCxnSpPr>
          <p:cNvPr id="6" name="Straight Connector 5">
            <a:extLst>
              <a:ext uri="{FF2B5EF4-FFF2-40B4-BE49-F238E27FC236}">
                <a16:creationId xmlns:a16="http://schemas.microsoft.com/office/drawing/2014/main" id="{473DAD8B-D3A9-3874-5925-28861273EA11}"/>
              </a:ext>
            </a:extLst>
          </p:cNvPr>
          <p:cNvCxnSpPr>
            <a:cxnSpLocks/>
          </p:cNvCxnSpPr>
          <p:nvPr/>
        </p:nvCxnSpPr>
        <p:spPr>
          <a:xfrm>
            <a:off x="5932309" y="1028343"/>
            <a:ext cx="31045" cy="4604813"/>
          </a:xfrm>
          <a:prstGeom prst="line">
            <a:avLst/>
          </a:prstGeom>
          <a:ln w="57150"/>
        </p:spPr>
        <p:style>
          <a:lnRef idx="2">
            <a:schemeClr val="accent1"/>
          </a:lnRef>
          <a:fillRef idx="0">
            <a:schemeClr val="accent1"/>
          </a:fillRef>
          <a:effectRef idx="1">
            <a:schemeClr val="accent1"/>
          </a:effectRef>
          <a:fontRef idx="minor">
            <a:schemeClr val="tx1"/>
          </a:fontRef>
        </p:style>
      </p:cxnSp>
    </p:spTree>
    <p:custDataLst>
      <p:tags r:id="rId1"/>
    </p:custDataLst>
    <p:extLst>
      <p:ext uri="{BB962C8B-B14F-4D97-AF65-F5344CB8AC3E}">
        <p14:creationId xmlns:p14="http://schemas.microsoft.com/office/powerpoint/2010/main" val="2407923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1A76C5-0BAA-87C5-A119-603E4D8401BC}"/>
            </a:ext>
          </a:extLst>
        </p:cNvPr>
        <p:cNvGrpSpPr/>
        <p:nvPr/>
      </p:nvGrpSpPr>
      <p:grpSpPr>
        <a:xfrm>
          <a:off x="0" y="0"/>
          <a:ext cx="0" cy="0"/>
          <a:chOff x="0" y="0"/>
          <a:chExt cx="0" cy="0"/>
        </a:xfrm>
      </p:grpSpPr>
      <p:sp>
        <p:nvSpPr>
          <p:cNvPr id="8" name="Title 3">
            <a:extLst>
              <a:ext uri="{FF2B5EF4-FFF2-40B4-BE49-F238E27FC236}">
                <a16:creationId xmlns:a16="http://schemas.microsoft.com/office/drawing/2014/main" id="{A53CB66F-7D02-00B0-0791-86764AABD609}"/>
              </a:ext>
            </a:extLst>
          </p:cNvPr>
          <p:cNvSpPr txBox="1">
            <a:spLocks/>
          </p:cNvSpPr>
          <p:nvPr/>
        </p:nvSpPr>
        <p:spPr>
          <a:xfrm>
            <a:off x="208214" y="115018"/>
            <a:ext cx="11775571" cy="393600"/>
          </a:xfrm>
          <a:prstGeom prst="rect">
            <a:avLst/>
          </a:prstGeom>
        </p:spPr>
        <p:txBody>
          <a:bodyPr/>
          <a:lstStyle>
            <a:lvl1pPr algn="ctr" defTabSz="609630" rtl="0" eaLnBrk="1" latinLnBrk="0" hangingPunct="1">
              <a:spcBef>
                <a:spcPct val="0"/>
              </a:spcBef>
              <a:buNone/>
              <a:defRPr sz="2933" kern="1200">
                <a:solidFill>
                  <a:schemeClr val="tx1"/>
                </a:solidFill>
                <a:latin typeface="+mj-lt"/>
                <a:ea typeface="+mj-ea"/>
                <a:cs typeface="+mj-cs"/>
              </a:defRPr>
            </a:lvl1pPr>
          </a:lstStyle>
          <a:p>
            <a:pPr algn="l"/>
            <a:r>
              <a:rPr lang="en-US" sz="2200" b="1" dirty="0">
                <a:solidFill>
                  <a:schemeClr val="bg1"/>
                </a:solidFill>
                <a:latin typeface="Arial" panose="020B0604020202020204" pitchFamily="34" charset="0"/>
                <a:cs typeface="Arial" panose="020B0604020202020204" pitchFamily="34" charset="0"/>
              </a:rPr>
              <a:t>Technologies &amp; Library Used</a:t>
            </a:r>
          </a:p>
        </p:txBody>
      </p:sp>
      <p:sp>
        <p:nvSpPr>
          <p:cNvPr id="2" name="TextBox 1">
            <a:extLst>
              <a:ext uri="{FF2B5EF4-FFF2-40B4-BE49-F238E27FC236}">
                <a16:creationId xmlns:a16="http://schemas.microsoft.com/office/drawing/2014/main" id="{7649A551-9C43-C267-41F1-4BA82BBC37AD}"/>
              </a:ext>
            </a:extLst>
          </p:cNvPr>
          <p:cNvSpPr txBox="1"/>
          <p:nvPr/>
        </p:nvSpPr>
        <p:spPr>
          <a:xfrm>
            <a:off x="361244" y="1016000"/>
            <a:ext cx="11096978" cy="2585323"/>
          </a:xfrm>
          <a:prstGeom prst="rect">
            <a:avLst/>
          </a:prstGeom>
          <a:noFill/>
        </p:spPr>
        <p:txBody>
          <a:bodyPr wrap="square" rtlCol="0">
            <a:spAutoFit/>
          </a:bodyPr>
          <a:lstStyle/>
          <a:p>
            <a:pPr marL="285750" indent="-285750">
              <a:buFont typeface="Arial" panose="020B0604020202020204" pitchFamily="34" charset="0"/>
              <a:buChar char="•"/>
            </a:pPr>
            <a:r>
              <a:rPr lang="en-IN" b="1" dirty="0" err="1">
                <a:latin typeface="Arial" panose="020B0604020202020204" pitchFamily="34" charset="0"/>
                <a:cs typeface="Arial" panose="020B0604020202020204" pitchFamily="34" charset="0"/>
              </a:rPr>
              <a:t>streamlit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Web app interface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err="1">
                <a:latin typeface="Arial" panose="020B0604020202020204" pitchFamily="34" charset="0"/>
                <a:cs typeface="Arial" panose="020B0604020202020204" pitchFamily="34" charset="0"/>
              </a:rPr>
              <a:t>google.generativeai</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access Gemini models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err="1">
                <a:latin typeface="Arial" panose="020B0604020202020204" pitchFamily="34" charset="0"/>
                <a:cs typeface="Arial" panose="020B0604020202020204" pitchFamily="34" charset="0"/>
              </a:rPr>
              <a:t>dotenv</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To securely load API key</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err="1">
                <a:latin typeface="Arial" panose="020B0604020202020204" pitchFamily="34" charset="0"/>
                <a:cs typeface="Arial" panose="020B0604020202020204" pitchFamily="34" charset="0"/>
              </a:rPr>
              <a:t>streamlit_option_menu</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Sidebar menu navigation</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PIL: </a:t>
            </a:r>
            <a:r>
              <a:rPr lang="en-IN" dirty="0">
                <a:latin typeface="Arial" panose="020B0604020202020204" pitchFamily="34" charset="0"/>
                <a:cs typeface="Arial" panose="020B0604020202020204" pitchFamily="34" charset="0"/>
              </a:rPr>
              <a:t>To process image uploads</a:t>
            </a:r>
          </a:p>
        </p:txBody>
      </p:sp>
    </p:spTree>
    <p:custDataLst>
      <p:tags r:id="rId1"/>
    </p:custDataLst>
    <p:extLst>
      <p:ext uri="{BB962C8B-B14F-4D97-AF65-F5344CB8AC3E}">
        <p14:creationId xmlns:p14="http://schemas.microsoft.com/office/powerpoint/2010/main" val="38406435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9"/>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3830</TotalTime>
  <Words>935</Words>
  <Application>Microsoft Office PowerPoint</Application>
  <PresentationFormat>Widescreen</PresentationFormat>
  <Paragraphs>128</Paragraphs>
  <Slides>14</Slides>
  <Notes>14</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14</vt:i4>
      </vt:variant>
    </vt:vector>
  </HeadingPairs>
  <TitlesOfParts>
    <vt:vector size="19" baseType="lpstr">
      <vt:lpstr>Aptos</vt:lpstr>
      <vt:lpstr>Arial</vt:lpstr>
      <vt:lpstr>Calibri</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Vikrant Nath Nagar</dc:creator>
  <cp:lastModifiedBy>Shashank Shekhar</cp:lastModifiedBy>
  <cp:revision>64</cp:revision>
  <dcterms:created xsi:type="dcterms:W3CDTF">2024-05-21T11:55:07Z</dcterms:created>
  <dcterms:modified xsi:type="dcterms:W3CDTF">2025-05-18T13:11:01Z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9C66A616-42E4-4EAC-B385-AC0C45CFC5CC</vt:lpwstr>
  </property>
  <property fmtid="{D5CDD505-2E9C-101B-9397-08002B2CF9AE}" pid="3" name="ArticulatePath">
    <vt:lpwstr>https://edunetfoundationorg-my.sharepoint.com/personal/kaisar_edunetfoundation_org/Documents/Beutified ppt/MSITI/Micro Degree/Template/microdigree-Template</vt:lpwstr>
  </property>
</Properties>
</file>