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8" r:id="rId3"/>
    <p:sldId id="259" r:id="rId4"/>
    <p:sldId id="260" r:id="rId5"/>
    <p:sldId id="261" r:id="rId6"/>
    <p:sldId id="262" r:id="rId7"/>
    <p:sldId id="264" r:id="rId8"/>
    <p:sldId id="263" r:id="rId9"/>
    <p:sldId id="265" r:id="rId10"/>
  </p:sldIdLst>
  <p:sldSz cx="9144000" cy="5143500" type="screen16x9"/>
  <p:notesSz cx="6858000" cy="9144000"/>
  <p:embeddedFontLst>
    <p:embeddedFont>
      <p:font typeface="Poppins Medium" panose="00000600000000000000" pitchFamily="2" charset="0"/>
      <p:regular r:id="rId12"/>
      <p:bold r:id="rId13"/>
      <p:italic r:id="rId14"/>
      <p:boldItalic r:id="rId15"/>
    </p:embeddedFont>
    <p:embeddedFont>
      <p:font typeface="Proxima Nova" panose="020B0604020202020204" charset="0"/>
      <p:regular r:id="rId16"/>
      <p:bold r:id="rId17"/>
      <p:italic r:id="rId18"/>
      <p:boldItalic r:id="rId19"/>
    </p:embeddedFont>
    <p:embeddedFont>
      <p:font typeface="Segoe UI Light" panose="020B0502040204020203" pitchFamily="34"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3F7203-5D53-416E-9B6F-8B5D25646420}">
  <a:tblStyle styleId="{A73F7203-5D53-416E-9B6F-8B5D256464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68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5ae8053b1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5ae8053b1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5ae8053b1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5ae8053b1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5ae8053b1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5ae8053b1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ae8053b1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ae8053b1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6eecce59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6eecce59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6eecce59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6eecce59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2383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ae8053b1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ae8053b1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instagram.com/centuriton" TargetMode="External"/><Relationship Id="rId13" Type="http://schemas.openxmlformats.org/officeDocument/2006/relationships/image" Target="../media/image8.png"/><Relationship Id="rId18" Type="http://schemas.openxmlformats.org/officeDocument/2006/relationships/hyperlink" Target="http://www.centuriton.com" TargetMode="External"/><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6.png"/><Relationship Id="rId12" Type="http://schemas.openxmlformats.org/officeDocument/2006/relationships/hyperlink" Target="https://www.linkedin.com/company/centuriton/" TargetMode="External"/><Relationship Id="rId17" Type="http://schemas.openxmlformats.org/officeDocument/2006/relationships/hyperlink" Target="https://centuriton.com/" TargetMode="External"/><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hyperlink" Target="https://twitter.com/centuriton"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www.linkedin.com/company/centuriton" TargetMode="External"/><Relationship Id="rId5" Type="http://schemas.openxmlformats.org/officeDocument/2006/relationships/image" Target="../media/image4.png"/><Relationship Id="rId15" Type="http://schemas.openxmlformats.org/officeDocument/2006/relationships/hyperlink" Target="https://t.me/centuRITon" TargetMode="External"/><Relationship Id="rId23" Type="http://schemas.openxmlformats.org/officeDocument/2006/relationships/image" Target="../media/image13.png"/><Relationship Id="rId10" Type="http://schemas.openxmlformats.org/officeDocument/2006/relationships/hyperlink" Target="https://www.instagram.com/centuriton" TargetMode="External"/><Relationship Id="rId19"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hyperlink" Target="https://discord.gg/47dua7PzmZ" TargetMode="External"/><Relationship Id="rId22"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company/centuriton" TargetMode="External"/><Relationship Id="rId13" Type="http://schemas.openxmlformats.org/officeDocument/2006/relationships/image" Target="../media/image10.png"/><Relationship Id="rId18" Type="http://schemas.openxmlformats.org/officeDocument/2006/relationships/image" Target="../media/image9.png"/><Relationship Id="rId3" Type="http://schemas.openxmlformats.org/officeDocument/2006/relationships/image" Target="../media/image14.png"/><Relationship Id="rId7" Type="http://schemas.openxmlformats.org/officeDocument/2006/relationships/hyperlink" Target="https://www.instagram.com/centuriton" TargetMode="External"/><Relationship Id="rId12" Type="http://schemas.openxmlformats.org/officeDocument/2006/relationships/hyperlink" Target="http://www.centuriton.com" TargetMode="External"/><Relationship Id="rId17" Type="http://schemas.openxmlformats.org/officeDocument/2006/relationships/hyperlink" Target="https://t.me/centuRITon" TargetMode="External"/><Relationship Id="rId2" Type="http://schemas.openxmlformats.org/officeDocument/2006/relationships/notesSlide" Target="../notesSlides/notesSlide2.xml"/><Relationship Id="rId16" Type="http://schemas.openxmlformats.org/officeDocument/2006/relationships/hyperlink" Target="https://discord.gg/47dua7PzmZ" TargetMode="Externa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hyperlink" Target="https://centuriton.com/" TargetMode="External"/><Relationship Id="rId5" Type="http://schemas.openxmlformats.org/officeDocument/2006/relationships/hyperlink" Target="https://instagram.com/centuriton" TargetMode="External"/><Relationship Id="rId15" Type="http://schemas.openxmlformats.org/officeDocument/2006/relationships/image" Target="../media/image11.png"/><Relationship Id="rId10" Type="http://schemas.openxmlformats.org/officeDocument/2006/relationships/image" Target="../media/image8.png"/><Relationship Id="rId4" Type="http://schemas.openxmlformats.org/officeDocument/2006/relationships/image" Target="../media/image15.png"/><Relationship Id="rId9" Type="http://schemas.openxmlformats.org/officeDocument/2006/relationships/hyperlink" Target="https://www.linkedin.com/company/centuriton/" TargetMode="External"/><Relationship Id="rId14" Type="http://schemas.openxmlformats.org/officeDocument/2006/relationships/hyperlink" Target="https://twitter.com/centuriton"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instagram.com/centuriton" TargetMode="External"/><Relationship Id="rId13" Type="http://schemas.openxmlformats.org/officeDocument/2006/relationships/hyperlink" Target="http://www.centuriton.com" TargetMode="External"/><Relationship Id="rId18" Type="http://schemas.openxmlformats.org/officeDocument/2006/relationships/hyperlink" Target="https://t.me/centuRITon" TargetMode="External"/><Relationship Id="rId3" Type="http://schemas.openxmlformats.org/officeDocument/2006/relationships/image" Target="../media/image14.png"/><Relationship Id="rId7" Type="http://schemas.openxmlformats.org/officeDocument/2006/relationships/image" Target="../media/image7.png"/><Relationship Id="rId12" Type="http://schemas.openxmlformats.org/officeDocument/2006/relationships/hyperlink" Target="https://centuriton.com/" TargetMode="External"/><Relationship Id="rId17" Type="http://schemas.openxmlformats.org/officeDocument/2006/relationships/hyperlink" Target="https://discord.gg/47dua7PzmZ" TargetMode="External"/><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8.jpeg"/><Relationship Id="rId1" Type="http://schemas.openxmlformats.org/officeDocument/2006/relationships/slideLayout" Target="../slideLayouts/slideLayout3.xml"/><Relationship Id="rId6" Type="http://schemas.openxmlformats.org/officeDocument/2006/relationships/hyperlink" Target="https://instagram.com/centuriton" TargetMode="External"/><Relationship Id="rId11" Type="http://schemas.openxmlformats.org/officeDocument/2006/relationships/image" Target="../media/image8.png"/><Relationship Id="rId5" Type="http://schemas.openxmlformats.org/officeDocument/2006/relationships/image" Target="../media/image17.png"/><Relationship Id="rId15" Type="http://schemas.openxmlformats.org/officeDocument/2006/relationships/hyperlink" Target="https://twitter.com/centuriton" TargetMode="External"/><Relationship Id="rId10" Type="http://schemas.openxmlformats.org/officeDocument/2006/relationships/hyperlink" Target="https://www.linkedin.com/company/centuriton/" TargetMode="External"/><Relationship Id="rId19"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hyperlink" Target="https://www.linkedin.com/company/centuriton" TargetMode="External"/><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hyperlink" Target="https://www.linkedin.com/company/centuriton" TargetMode="External"/><Relationship Id="rId13" Type="http://schemas.openxmlformats.org/officeDocument/2006/relationships/image" Target="../media/image10.png"/><Relationship Id="rId18" Type="http://schemas.openxmlformats.org/officeDocument/2006/relationships/image" Target="../media/image9.png"/><Relationship Id="rId3" Type="http://schemas.openxmlformats.org/officeDocument/2006/relationships/image" Target="../media/image14.png"/><Relationship Id="rId7" Type="http://schemas.openxmlformats.org/officeDocument/2006/relationships/hyperlink" Target="https://www.instagram.com/centuriton" TargetMode="External"/><Relationship Id="rId12" Type="http://schemas.openxmlformats.org/officeDocument/2006/relationships/hyperlink" Target="http://www.centuriton.com" TargetMode="External"/><Relationship Id="rId17" Type="http://schemas.openxmlformats.org/officeDocument/2006/relationships/hyperlink" Target="https://t.me/centuRITon" TargetMode="External"/><Relationship Id="rId2" Type="http://schemas.openxmlformats.org/officeDocument/2006/relationships/notesSlide" Target="../notesSlides/notesSlide4.xml"/><Relationship Id="rId16" Type="http://schemas.openxmlformats.org/officeDocument/2006/relationships/hyperlink" Target="https://discord.gg/47dua7PzmZ" TargetMode="External"/><Relationship Id="rId20"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hyperlink" Target="https://centuriton.com/" TargetMode="External"/><Relationship Id="rId5" Type="http://schemas.openxmlformats.org/officeDocument/2006/relationships/hyperlink" Target="https://instagram.com/centuriton" TargetMode="External"/><Relationship Id="rId15" Type="http://schemas.openxmlformats.org/officeDocument/2006/relationships/image" Target="../media/image11.png"/><Relationship Id="rId10" Type="http://schemas.openxmlformats.org/officeDocument/2006/relationships/image" Target="../media/image8.png"/><Relationship Id="rId19"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hyperlink" Target="https://www.linkedin.com/company/centuriton/" TargetMode="External"/><Relationship Id="rId14" Type="http://schemas.openxmlformats.org/officeDocument/2006/relationships/hyperlink" Target="https://twitter.com/centuriton"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linkedin.com/company/centuriton" TargetMode="External"/><Relationship Id="rId13" Type="http://schemas.openxmlformats.org/officeDocument/2006/relationships/image" Target="../media/image9.png"/><Relationship Id="rId18" Type="http://schemas.openxmlformats.org/officeDocument/2006/relationships/image" Target="../media/image11.png"/><Relationship Id="rId3" Type="http://schemas.openxmlformats.org/officeDocument/2006/relationships/image" Target="../media/image14.png"/><Relationship Id="rId7" Type="http://schemas.openxmlformats.org/officeDocument/2006/relationships/hyperlink" Target="https://www.instagram.com/centuriton" TargetMode="External"/><Relationship Id="rId12" Type="http://schemas.openxmlformats.org/officeDocument/2006/relationships/hyperlink" Target="https://t.me/centuRITon" TargetMode="External"/><Relationship Id="rId17" Type="http://schemas.openxmlformats.org/officeDocument/2006/relationships/hyperlink" Target="https://twitter.com/centuriton" TargetMode="External"/><Relationship Id="rId2" Type="http://schemas.openxmlformats.org/officeDocument/2006/relationships/notesSlide" Target="../notesSlides/notesSlide5.xml"/><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hyperlink" Target="https://discord.gg/47dua7PzmZ" TargetMode="External"/><Relationship Id="rId5" Type="http://schemas.openxmlformats.org/officeDocument/2006/relationships/hyperlink" Target="https://instagram.com/centuriton" TargetMode="External"/><Relationship Id="rId15" Type="http://schemas.openxmlformats.org/officeDocument/2006/relationships/hyperlink" Target="http://www.centuriton.com" TargetMode="External"/><Relationship Id="rId10" Type="http://schemas.openxmlformats.org/officeDocument/2006/relationships/image" Target="../media/image8.png"/><Relationship Id="rId4" Type="http://schemas.openxmlformats.org/officeDocument/2006/relationships/image" Target="../media/image22.png"/><Relationship Id="rId9" Type="http://schemas.openxmlformats.org/officeDocument/2006/relationships/hyperlink" Target="https://www.linkedin.com/company/centuriton/" TargetMode="External"/><Relationship Id="rId14" Type="http://schemas.openxmlformats.org/officeDocument/2006/relationships/hyperlink" Target="https://centuriton.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linkedin.com/company/centuriton/" TargetMode="External"/><Relationship Id="rId13" Type="http://schemas.openxmlformats.org/officeDocument/2006/relationships/hyperlink" Target="https://centuriton.com/" TargetMode="External"/><Relationship Id="rId3" Type="http://schemas.openxmlformats.org/officeDocument/2006/relationships/image" Target="../media/image14.png"/><Relationship Id="rId7" Type="http://schemas.openxmlformats.org/officeDocument/2006/relationships/hyperlink" Target="https://www.linkedin.com/company/centuriton" TargetMode="External"/><Relationship Id="rId12" Type="http://schemas.openxmlformats.org/officeDocument/2006/relationships/image" Target="../media/image9.png"/><Relationship Id="rId17" Type="http://schemas.openxmlformats.org/officeDocument/2006/relationships/image" Target="../media/image11.png"/><Relationship Id="rId2" Type="http://schemas.openxmlformats.org/officeDocument/2006/relationships/notesSlide" Target="../notesSlides/notesSlide6.xml"/><Relationship Id="rId16" Type="http://schemas.openxmlformats.org/officeDocument/2006/relationships/hyperlink" Target="https://twitter.com/centuriton" TargetMode="External"/><Relationship Id="rId1" Type="http://schemas.openxmlformats.org/officeDocument/2006/relationships/slideLayout" Target="../slideLayouts/slideLayout3.xml"/><Relationship Id="rId6" Type="http://schemas.openxmlformats.org/officeDocument/2006/relationships/hyperlink" Target="https://www.instagram.com/centuriton" TargetMode="External"/><Relationship Id="rId11" Type="http://schemas.openxmlformats.org/officeDocument/2006/relationships/hyperlink" Target="https://t.me/centuRITon" TargetMode="External"/><Relationship Id="rId5" Type="http://schemas.openxmlformats.org/officeDocument/2006/relationships/image" Target="../media/image7.png"/><Relationship Id="rId15" Type="http://schemas.openxmlformats.org/officeDocument/2006/relationships/image" Target="../media/image10.png"/><Relationship Id="rId10" Type="http://schemas.openxmlformats.org/officeDocument/2006/relationships/hyperlink" Target="https://discord.gg/47dua7PzmZ" TargetMode="External"/><Relationship Id="rId4" Type="http://schemas.openxmlformats.org/officeDocument/2006/relationships/hyperlink" Target="https://instagram.com/centuriton" TargetMode="External"/><Relationship Id="rId9" Type="http://schemas.openxmlformats.org/officeDocument/2006/relationships/image" Target="../media/image8.png"/><Relationship Id="rId14" Type="http://schemas.openxmlformats.org/officeDocument/2006/relationships/hyperlink" Target="http://www.centuriton.com"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linkedin.com/company/centuriton/" TargetMode="External"/><Relationship Id="rId13" Type="http://schemas.openxmlformats.org/officeDocument/2006/relationships/hyperlink" Target="https://centuriton.com/" TargetMode="External"/><Relationship Id="rId3" Type="http://schemas.openxmlformats.org/officeDocument/2006/relationships/image" Target="../media/image14.png"/><Relationship Id="rId7" Type="http://schemas.openxmlformats.org/officeDocument/2006/relationships/hyperlink" Target="https://www.linkedin.com/company/centuriton" TargetMode="External"/><Relationship Id="rId12" Type="http://schemas.openxmlformats.org/officeDocument/2006/relationships/image" Target="../media/image9.png"/><Relationship Id="rId17" Type="http://schemas.openxmlformats.org/officeDocument/2006/relationships/image" Target="../media/image11.png"/><Relationship Id="rId2" Type="http://schemas.openxmlformats.org/officeDocument/2006/relationships/notesSlide" Target="../notesSlides/notesSlide7.xml"/><Relationship Id="rId16" Type="http://schemas.openxmlformats.org/officeDocument/2006/relationships/hyperlink" Target="https://twitter.com/centuriton" TargetMode="External"/><Relationship Id="rId1" Type="http://schemas.openxmlformats.org/officeDocument/2006/relationships/slideLayout" Target="../slideLayouts/slideLayout3.xml"/><Relationship Id="rId6" Type="http://schemas.openxmlformats.org/officeDocument/2006/relationships/hyperlink" Target="https://www.instagram.com/centuriton" TargetMode="External"/><Relationship Id="rId11" Type="http://schemas.openxmlformats.org/officeDocument/2006/relationships/hyperlink" Target="https://t.me/centuRITon" TargetMode="External"/><Relationship Id="rId5" Type="http://schemas.openxmlformats.org/officeDocument/2006/relationships/image" Target="../media/image7.png"/><Relationship Id="rId15" Type="http://schemas.openxmlformats.org/officeDocument/2006/relationships/image" Target="../media/image10.png"/><Relationship Id="rId10" Type="http://schemas.openxmlformats.org/officeDocument/2006/relationships/hyperlink" Target="https://discord.gg/47dua7PzmZ" TargetMode="External"/><Relationship Id="rId4" Type="http://schemas.openxmlformats.org/officeDocument/2006/relationships/hyperlink" Target="https://instagram.com/centuriton" TargetMode="External"/><Relationship Id="rId9" Type="http://schemas.openxmlformats.org/officeDocument/2006/relationships/image" Target="../media/image8.png"/><Relationship Id="rId14" Type="http://schemas.openxmlformats.org/officeDocument/2006/relationships/hyperlink" Target="http://www.centuriton.com"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instagram.com/centuriton" TargetMode="External"/><Relationship Id="rId13" Type="http://schemas.openxmlformats.org/officeDocument/2006/relationships/hyperlink" Target="https://t.me/centuRITon" TargetMode="External"/><Relationship Id="rId18" Type="http://schemas.openxmlformats.org/officeDocument/2006/relationships/hyperlink" Target="https://twitter.com/centuriton" TargetMode="External"/><Relationship Id="rId3" Type="http://schemas.openxmlformats.org/officeDocument/2006/relationships/image" Target="../media/image14.png"/><Relationship Id="rId7" Type="http://schemas.openxmlformats.org/officeDocument/2006/relationships/image" Target="../media/image7.png"/><Relationship Id="rId12" Type="http://schemas.openxmlformats.org/officeDocument/2006/relationships/hyperlink" Target="https://discord.gg/47dua7PzmZ" TargetMode="External"/><Relationship Id="rId17" Type="http://schemas.openxmlformats.org/officeDocument/2006/relationships/image" Target="../media/image10.png"/><Relationship Id="rId2" Type="http://schemas.openxmlformats.org/officeDocument/2006/relationships/notesSlide" Target="../notesSlides/notesSlide8.xml"/><Relationship Id="rId16" Type="http://schemas.openxmlformats.org/officeDocument/2006/relationships/hyperlink" Target="http://www.centuriton.com" TargetMode="External"/><Relationship Id="rId1" Type="http://schemas.openxmlformats.org/officeDocument/2006/relationships/slideLayout" Target="../slideLayouts/slideLayout3.xml"/><Relationship Id="rId6" Type="http://schemas.openxmlformats.org/officeDocument/2006/relationships/hyperlink" Target="https://instagram.com/centuriton" TargetMode="External"/><Relationship Id="rId11" Type="http://schemas.openxmlformats.org/officeDocument/2006/relationships/image" Target="../media/image8.png"/><Relationship Id="rId5" Type="http://schemas.openxmlformats.org/officeDocument/2006/relationships/image" Target="../media/image23.png"/><Relationship Id="rId15" Type="http://schemas.openxmlformats.org/officeDocument/2006/relationships/hyperlink" Target="https://centuriton.com/" TargetMode="External"/><Relationship Id="rId10" Type="http://schemas.openxmlformats.org/officeDocument/2006/relationships/hyperlink" Target="https://www.linkedin.com/company/centuriton/" TargetMode="External"/><Relationship Id="rId19" Type="http://schemas.openxmlformats.org/officeDocument/2006/relationships/image" Target="../media/image11.png"/><Relationship Id="rId4" Type="http://schemas.openxmlformats.org/officeDocument/2006/relationships/hyperlink" Target="mailto:Ch.en.u4cce21031@ch.students.amrita.edu" TargetMode="External"/><Relationship Id="rId9" Type="http://schemas.openxmlformats.org/officeDocument/2006/relationships/hyperlink" Target="https://www.linkedin.com/company/centuriton" TargetMode="External"/><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l="3090" t="19753" r="3529" b="11753"/>
          <a:stretch/>
        </p:blipFill>
        <p:spPr>
          <a:xfrm>
            <a:off x="121725" y="98051"/>
            <a:ext cx="1608699" cy="531000"/>
          </a:xfrm>
          <a:prstGeom prst="rect">
            <a:avLst/>
          </a:prstGeom>
          <a:noFill/>
          <a:ln>
            <a:noFill/>
          </a:ln>
        </p:spPr>
      </p:pic>
      <p:pic>
        <p:nvPicPr>
          <p:cNvPr id="56" name="Google Shape;56;p13"/>
          <p:cNvPicPr preferRelativeResize="0"/>
          <p:nvPr/>
        </p:nvPicPr>
        <p:blipFill>
          <a:blip r:embed="rId5">
            <a:alphaModFix/>
          </a:blip>
          <a:stretch>
            <a:fillRect/>
          </a:stretch>
        </p:blipFill>
        <p:spPr>
          <a:xfrm>
            <a:off x="8218459" y="217850"/>
            <a:ext cx="601665" cy="254400"/>
          </a:xfrm>
          <a:prstGeom prst="rect">
            <a:avLst/>
          </a:prstGeom>
          <a:noFill/>
          <a:ln>
            <a:noFill/>
          </a:ln>
        </p:spPr>
      </p:pic>
      <p:pic>
        <p:nvPicPr>
          <p:cNvPr id="57" name="Google Shape;57;p13"/>
          <p:cNvPicPr preferRelativeResize="0"/>
          <p:nvPr/>
        </p:nvPicPr>
        <p:blipFill>
          <a:blip r:embed="rId6">
            <a:alphaModFix/>
          </a:blip>
          <a:stretch>
            <a:fillRect/>
          </a:stretch>
        </p:blipFill>
        <p:spPr>
          <a:xfrm>
            <a:off x="5146875" y="217838"/>
            <a:ext cx="1224250" cy="254400"/>
          </a:xfrm>
          <a:prstGeom prst="rect">
            <a:avLst/>
          </a:prstGeom>
          <a:noFill/>
          <a:ln>
            <a:noFill/>
          </a:ln>
        </p:spPr>
      </p:pic>
      <p:pic>
        <p:nvPicPr>
          <p:cNvPr id="58" name="Google Shape;58;p13"/>
          <p:cNvPicPr preferRelativeResize="0"/>
          <p:nvPr/>
        </p:nvPicPr>
        <p:blipFill>
          <a:blip r:embed="rId7">
            <a:alphaModFix/>
          </a:blip>
          <a:stretch>
            <a:fillRect/>
          </a:stretch>
        </p:blipFill>
        <p:spPr>
          <a:xfrm>
            <a:off x="6660952" y="217852"/>
            <a:ext cx="1156668" cy="254400"/>
          </a:xfrm>
          <a:prstGeom prst="rect">
            <a:avLst/>
          </a:prstGeom>
          <a:noFill/>
          <a:ln>
            <a:noFill/>
          </a:ln>
        </p:spPr>
      </p:pic>
      <p:pic>
        <p:nvPicPr>
          <p:cNvPr id="59" name="Google Shape;59;p13">
            <a:hlinkClick r:id="rId8"/>
          </p:cNvPr>
          <p:cNvPicPr preferRelativeResize="0"/>
          <p:nvPr/>
        </p:nvPicPr>
        <p:blipFill>
          <a:blip r:embed="rId9">
            <a:alphaModFix/>
          </a:blip>
          <a:stretch>
            <a:fillRect/>
          </a:stretch>
        </p:blipFill>
        <p:spPr>
          <a:xfrm>
            <a:off x="87125" y="4868137"/>
            <a:ext cx="199148" cy="199148"/>
          </a:xfrm>
          <a:prstGeom prst="rect">
            <a:avLst/>
          </a:prstGeom>
          <a:noFill/>
          <a:ln>
            <a:noFill/>
          </a:ln>
        </p:spPr>
      </p:pic>
      <p:sp>
        <p:nvSpPr>
          <p:cNvPr id="60" name="Google Shape;60;p13">
            <a:hlinkClick r:id="rId8"/>
          </p:cNvPr>
          <p:cNvSpPr txBox="1"/>
          <p:nvPr/>
        </p:nvSpPr>
        <p:spPr>
          <a:xfrm>
            <a:off x="286275" y="4798363"/>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0"/>
              </a:rPr>
              <a:t>@centuriton</a:t>
            </a:r>
            <a:endParaRPr sz="1000" i="1" dirty="0">
              <a:solidFill>
                <a:schemeClr val="dk2"/>
              </a:solidFill>
              <a:latin typeface="Poppins Medium"/>
              <a:ea typeface="Poppins Medium"/>
              <a:cs typeface="Poppins Medium"/>
              <a:sym typeface="Poppins Medium"/>
            </a:endParaRPr>
          </a:p>
        </p:txBody>
      </p:sp>
      <p:sp>
        <p:nvSpPr>
          <p:cNvPr id="61" name="Google Shape;61;p13">
            <a:hlinkClick r:id="rId11"/>
          </p:cNvPr>
          <p:cNvSpPr txBox="1"/>
          <p:nvPr/>
        </p:nvSpPr>
        <p:spPr>
          <a:xfrm>
            <a:off x="1489575" y="4798350"/>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2"/>
              </a:rPr>
              <a:t>@centuriton</a:t>
            </a:r>
            <a:endParaRPr sz="1000" i="1" dirty="0">
              <a:solidFill>
                <a:schemeClr val="dk2"/>
              </a:solidFill>
              <a:latin typeface="Poppins Medium"/>
              <a:ea typeface="Poppins Medium"/>
              <a:cs typeface="Poppins Medium"/>
              <a:sym typeface="Poppins Medium"/>
            </a:endParaRPr>
          </a:p>
        </p:txBody>
      </p:sp>
      <p:pic>
        <p:nvPicPr>
          <p:cNvPr id="62" name="Google Shape;62;p13">
            <a:hlinkClick r:id="rId11"/>
          </p:cNvPr>
          <p:cNvPicPr preferRelativeResize="0"/>
          <p:nvPr/>
        </p:nvPicPr>
        <p:blipFill>
          <a:blip r:embed="rId13">
            <a:alphaModFix/>
          </a:blip>
          <a:stretch>
            <a:fillRect/>
          </a:stretch>
        </p:blipFill>
        <p:spPr>
          <a:xfrm>
            <a:off x="1290425" y="4868125"/>
            <a:ext cx="199150" cy="199150"/>
          </a:xfrm>
          <a:prstGeom prst="rect">
            <a:avLst/>
          </a:prstGeom>
          <a:noFill/>
          <a:ln>
            <a:noFill/>
          </a:ln>
        </p:spPr>
      </p:pic>
      <p:sp>
        <p:nvSpPr>
          <p:cNvPr id="63" name="Google Shape;63;p13">
            <a:hlinkClick r:id="rId14"/>
          </p:cNvPr>
          <p:cNvSpPr txBox="1"/>
          <p:nvPr/>
        </p:nvSpPr>
        <p:spPr>
          <a:xfrm>
            <a:off x="5502850" y="4804800"/>
            <a:ext cx="1825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5"/>
              </a:rPr>
              <a:t>t.me/centuRITon</a:t>
            </a:r>
            <a:endParaRPr sz="1000" i="1" dirty="0">
              <a:solidFill>
                <a:schemeClr val="dk2"/>
              </a:solidFill>
              <a:latin typeface="Poppins Medium"/>
              <a:ea typeface="Poppins Medium"/>
              <a:cs typeface="Poppins Medium"/>
              <a:sym typeface="Poppins Medium"/>
            </a:endParaRPr>
          </a:p>
        </p:txBody>
      </p:sp>
      <p:pic>
        <p:nvPicPr>
          <p:cNvPr id="64" name="Google Shape;64;p13">
            <a:hlinkClick r:id="rId15"/>
          </p:cNvPr>
          <p:cNvPicPr preferRelativeResize="0"/>
          <p:nvPr/>
        </p:nvPicPr>
        <p:blipFill rotWithShape="1">
          <a:blip r:embed="rId16">
            <a:alphaModFix/>
          </a:blip>
          <a:srcRect/>
          <a:stretch/>
        </p:blipFill>
        <p:spPr>
          <a:xfrm>
            <a:off x="5276175" y="4860788"/>
            <a:ext cx="226678" cy="226678"/>
          </a:xfrm>
          <a:prstGeom prst="rect">
            <a:avLst/>
          </a:prstGeom>
          <a:noFill/>
          <a:ln>
            <a:noFill/>
          </a:ln>
        </p:spPr>
      </p:pic>
      <p:sp>
        <p:nvSpPr>
          <p:cNvPr id="65" name="Google Shape;65;p13">
            <a:hlinkClick r:id="rId17"/>
          </p:cNvPr>
          <p:cNvSpPr txBox="1"/>
          <p:nvPr/>
        </p:nvSpPr>
        <p:spPr>
          <a:xfrm>
            <a:off x="7592400" y="4798350"/>
            <a:ext cx="155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8"/>
              </a:rPr>
              <a:t>www.centuriton.com</a:t>
            </a:r>
            <a:endParaRPr sz="1000" i="1" dirty="0">
              <a:solidFill>
                <a:schemeClr val="dk2"/>
              </a:solidFill>
              <a:latin typeface="Poppins Medium"/>
              <a:ea typeface="Poppins Medium"/>
              <a:cs typeface="Poppins Medium"/>
              <a:sym typeface="Poppins Medium"/>
            </a:endParaRPr>
          </a:p>
        </p:txBody>
      </p:sp>
      <p:pic>
        <p:nvPicPr>
          <p:cNvPr id="66" name="Google Shape;66;p13">
            <a:hlinkClick r:id="rId17"/>
          </p:cNvPr>
          <p:cNvPicPr preferRelativeResize="0"/>
          <p:nvPr/>
        </p:nvPicPr>
        <p:blipFill>
          <a:blip r:embed="rId19">
            <a:alphaModFix/>
          </a:blip>
          <a:stretch>
            <a:fillRect/>
          </a:stretch>
        </p:blipFill>
        <p:spPr>
          <a:xfrm>
            <a:off x="7365725" y="4854363"/>
            <a:ext cx="226675" cy="226675"/>
          </a:xfrm>
          <a:prstGeom prst="rect">
            <a:avLst/>
          </a:prstGeom>
          <a:noFill/>
          <a:ln>
            <a:noFill/>
          </a:ln>
        </p:spPr>
      </p:pic>
      <p:pic>
        <p:nvPicPr>
          <p:cNvPr id="67" name="Google Shape;67;p13">
            <a:hlinkClick r:id="rId20"/>
          </p:cNvPr>
          <p:cNvPicPr preferRelativeResize="0"/>
          <p:nvPr/>
        </p:nvPicPr>
        <p:blipFill>
          <a:blip r:embed="rId21">
            <a:alphaModFix/>
          </a:blip>
          <a:stretch>
            <a:fillRect/>
          </a:stretch>
        </p:blipFill>
        <p:spPr>
          <a:xfrm>
            <a:off x="2493723" y="4859550"/>
            <a:ext cx="216349" cy="216349"/>
          </a:xfrm>
          <a:prstGeom prst="rect">
            <a:avLst/>
          </a:prstGeom>
          <a:noFill/>
          <a:ln>
            <a:noFill/>
          </a:ln>
        </p:spPr>
      </p:pic>
      <p:sp>
        <p:nvSpPr>
          <p:cNvPr id="68" name="Google Shape;68;p13">
            <a:hlinkClick r:id="rId20"/>
          </p:cNvPr>
          <p:cNvSpPr txBox="1"/>
          <p:nvPr/>
        </p:nvSpPr>
        <p:spPr>
          <a:xfrm>
            <a:off x="2692875" y="4798349"/>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20"/>
              </a:rPr>
              <a:t>@centuriton</a:t>
            </a:r>
            <a:endParaRPr sz="1000" i="1" dirty="0">
              <a:solidFill>
                <a:schemeClr val="dk2"/>
              </a:solidFill>
              <a:latin typeface="Poppins Medium"/>
              <a:ea typeface="Poppins Medium"/>
              <a:cs typeface="Poppins Medium"/>
              <a:sym typeface="Poppins Medium"/>
            </a:endParaRPr>
          </a:p>
        </p:txBody>
      </p:sp>
      <p:pic>
        <p:nvPicPr>
          <p:cNvPr id="69" name="Google Shape;69;p13"/>
          <p:cNvPicPr preferRelativeResize="0"/>
          <p:nvPr/>
        </p:nvPicPr>
        <p:blipFill>
          <a:blip r:embed="rId22">
            <a:alphaModFix/>
          </a:blip>
          <a:stretch>
            <a:fillRect/>
          </a:stretch>
        </p:blipFill>
        <p:spPr>
          <a:xfrm>
            <a:off x="3518300" y="175699"/>
            <a:ext cx="1354771" cy="338700"/>
          </a:xfrm>
          <a:prstGeom prst="rect">
            <a:avLst/>
          </a:prstGeom>
          <a:noFill/>
          <a:ln>
            <a:noFill/>
          </a:ln>
        </p:spPr>
      </p:pic>
      <p:pic>
        <p:nvPicPr>
          <p:cNvPr id="70" name="Google Shape;70;p13"/>
          <p:cNvPicPr preferRelativeResize="0"/>
          <p:nvPr/>
        </p:nvPicPr>
        <p:blipFill rotWithShape="1">
          <a:blip r:embed="rId23">
            <a:alphaModFix/>
          </a:blip>
          <a:srcRect t="12054" b="10773"/>
          <a:stretch/>
        </p:blipFill>
        <p:spPr>
          <a:xfrm>
            <a:off x="2745675" y="1361186"/>
            <a:ext cx="3652649" cy="24211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2793225" y="277300"/>
            <a:ext cx="3557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200" b="1" dirty="0">
                <a:solidFill>
                  <a:srgbClr val="20124D"/>
                </a:solidFill>
                <a:latin typeface="Proxima Nova"/>
                <a:ea typeface="Proxima Nova"/>
                <a:cs typeface="Proxima Nova"/>
                <a:sym typeface="Proxima Nova"/>
              </a:rPr>
              <a:t>IDEA OVERVIEW</a:t>
            </a:r>
            <a:endParaRPr sz="3200" b="1" dirty="0">
              <a:solidFill>
                <a:srgbClr val="20124D"/>
              </a:solidFill>
              <a:latin typeface="Proxima Nova"/>
              <a:ea typeface="Proxima Nova"/>
              <a:cs typeface="Proxima Nova"/>
              <a:sym typeface="Proxima Nova"/>
            </a:endParaRPr>
          </a:p>
        </p:txBody>
      </p:sp>
      <p:sp>
        <p:nvSpPr>
          <p:cNvPr id="93" name="Google Shape;93;p15"/>
          <p:cNvSpPr txBox="1"/>
          <p:nvPr/>
        </p:nvSpPr>
        <p:spPr>
          <a:xfrm>
            <a:off x="700575" y="1931326"/>
            <a:ext cx="7742700" cy="692467"/>
          </a:xfrm>
          <a:prstGeom prst="rect">
            <a:avLst/>
          </a:prstGeom>
          <a:no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000" dirty="0">
                <a:solidFill>
                  <a:srgbClr val="20124D"/>
                </a:solidFill>
                <a:latin typeface="Proxima Nova"/>
                <a:ea typeface="Proxima Nova"/>
                <a:cs typeface="Proxima Nova"/>
                <a:sym typeface="Proxima Nova"/>
              </a:rPr>
              <a:t>OPEN INNOVATION</a:t>
            </a:r>
            <a:endParaRPr sz="2000" dirty="0">
              <a:solidFill>
                <a:srgbClr val="20124D"/>
              </a:solidFill>
              <a:latin typeface="Proxima Nova"/>
              <a:ea typeface="Proxima Nova"/>
              <a:cs typeface="Proxima Nova"/>
              <a:sym typeface="Proxima Nova"/>
            </a:endParaRPr>
          </a:p>
        </p:txBody>
      </p:sp>
      <p:sp>
        <p:nvSpPr>
          <p:cNvPr id="94" name="Google Shape;94;p15"/>
          <p:cNvSpPr txBox="1"/>
          <p:nvPr/>
        </p:nvSpPr>
        <p:spPr>
          <a:xfrm>
            <a:off x="700717" y="1187125"/>
            <a:ext cx="7742700" cy="692467"/>
          </a:xfrm>
          <a:prstGeom prst="rect">
            <a:avLst/>
          </a:prstGeom>
          <a:no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Clr>
                <a:schemeClr val="dk1"/>
              </a:buClr>
              <a:buSzPts val="1100"/>
              <a:buFont typeface="Arial"/>
              <a:buNone/>
            </a:pPr>
            <a:r>
              <a:rPr lang="en" sz="2000" dirty="0">
                <a:solidFill>
                  <a:srgbClr val="20124D"/>
                </a:solidFill>
                <a:latin typeface="Proxima Nova"/>
                <a:ea typeface="Proxima Nova"/>
                <a:cs typeface="Proxima Nova"/>
                <a:sym typeface="Proxima Nova"/>
              </a:rPr>
              <a:t>APP FOR GOVERNMENT ASSET MANAGEMENT</a:t>
            </a:r>
            <a:endParaRPr dirty="0">
              <a:latin typeface="Proxima Nova"/>
              <a:ea typeface="Proxima Nova"/>
              <a:cs typeface="Proxima Nova"/>
              <a:sym typeface="Proxima Nova"/>
            </a:endParaRPr>
          </a:p>
        </p:txBody>
      </p:sp>
      <p:pic>
        <p:nvPicPr>
          <p:cNvPr id="96" name="Google Shape;96;p15"/>
          <p:cNvPicPr preferRelativeResize="0"/>
          <p:nvPr/>
        </p:nvPicPr>
        <p:blipFill>
          <a:blip r:embed="rId4">
            <a:alphaModFix/>
          </a:blip>
          <a:stretch>
            <a:fillRect/>
          </a:stretch>
        </p:blipFill>
        <p:spPr>
          <a:xfrm>
            <a:off x="286275" y="167025"/>
            <a:ext cx="764100" cy="793250"/>
          </a:xfrm>
          <a:prstGeom prst="rect">
            <a:avLst/>
          </a:prstGeom>
          <a:noFill/>
          <a:ln>
            <a:noFill/>
          </a:ln>
        </p:spPr>
      </p:pic>
      <p:pic>
        <p:nvPicPr>
          <p:cNvPr id="97" name="Google Shape;97;p15">
            <a:hlinkClick r:id="rId5"/>
          </p:cNvPr>
          <p:cNvPicPr preferRelativeResize="0"/>
          <p:nvPr/>
        </p:nvPicPr>
        <p:blipFill>
          <a:blip r:embed="rId6">
            <a:alphaModFix/>
          </a:blip>
          <a:stretch>
            <a:fillRect/>
          </a:stretch>
        </p:blipFill>
        <p:spPr>
          <a:xfrm>
            <a:off x="87125" y="4868137"/>
            <a:ext cx="199148" cy="199148"/>
          </a:xfrm>
          <a:prstGeom prst="rect">
            <a:avLst/>
          </a:prstGeom>
          <a:noFill/>
          <a:ln>
            <a:noFill/>
          </a:ln>
        </p:spPr>
      </p:pic>
      <p:sp>
        <p:nvSpPr>
          <p:cNvPr id="98" name="Google Shape;98;p15">
            <a:hlinkClick r:id="rId5"/>
          </p:cNvPr>
          <p:cNvSpPr txBox="1"/>
          <p:nvPr/>
        </p:nvSpPr>
        <p:spPr>
          <a:xfrm>
            <a:off x="286275" y="4798363"/>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7"/>
              </a:rPr>
              <a:t>@centuriton</a:t>
            </a:r>
            <a:endParaRPr sz="1000" i="1" dirty="0">
              <a:solidFill>
                <a:schemeClr val="dk2"/>
              </a:solidFill>
              <a:latin typeface="Poppins Medium"/>
              <a:ea typeface="Poppins Medium"/>
              <a:cs typeface="Poppins Medium"/>
              <a:sym typeface="Poppins Medium"/>
            </a:endParaRPr>
          </a:p>
        </p:txBody>
      </p:sp>
      <p:sp>
        <p:nvSpPr>
          <p:cNvPr id="99" name="Google Shape;99;p15">
            <a:hlinkClick r:id="rId8"/>
          </p:cNvPr>
          <p:cNvSpPr txBox="1"/>
          <p:nvPr/>
        </p:nvSpPr>
        <p:spPr>
          <a:xfrm>
            <a:off x="1489575" y="4798350"/>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9"/>
              </a:rPr>
              <a:t>@centuriton</a:t>
            </a:r>
            <a:endParaRPr sz="1000" i="1" dirty="0">
              <a:solidFill>
                <a:schemeClr val="dk2"/>
              </a:solidFill>
              <a:latin typeface="Poppins Medium"/>
              <a:ea typeface="Poppins Medium"/>
              <a:cs typeface="Poppins Medium"/>
              <a:sym typeface="Poppins Medium"/>
            </a:endParaRPr>
          </a:p>
        </p:txBody>
      </p:sp>
      <p:pic>
        <p:nvPicPr>
          <p:cNvPr id="100" name="Google Shape;100;p15">
            <a:hlinkClick r:id="rId8"/>
          </p:cNvPr>
          <p:cNvPicPr preferRelativeResize="0"/>
          <p:nvPr/>
        </p:nvPicPr>
        <p:blipFill>
          <a:blip r:embed="rId10">
            <a:alphaModFix/>
          </a:blip>
          <a:stretch>
            <a:fillRect/>
          </a:stretch>
        </p:blipFill>
        <p:spPr>
          <a:xfrm>
            <a:off x="1290425" y="4868125"/>
            <a:ext cx="199150" cy="199150"/>
          </a:xfrm>
          <a:prstGeom prst="rect">
            <a:avLst/>
          </a:prstGeom>
          <a:noFill/>
          <a:ln>
            <a:noFill/>
          </a:ln>
        </p:spPr>
      </p:pic>
      <p:sp>
        <p:nvSpPr>
          <p:cNvPr id="101" name="Google Shape;101;p15">
            <a:hlinkClick r:id="rId11"/>
          </p:cNvPr>
          <p:cNvSpPr txBox="1"/>
          <p:nvPr/>
        </p:nvSpPr>
        <p:spPr>
          <a:xfrm>
            <a:off x="7592400" y="4798350"/>
            <a:ext cx="155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2"/>
              </a:rPr>
              <a:t>www.centuriton.com</a:t>
            </a:r>
            <a:endParaRPr sz="1000" i="1" dirty="0">
              <a:solidFill>
                <a:schemeClr val="dk2"/>
              </a:solidFill>
              <a:latin typeface="Poppins Medium"/>
              <a:ea typeface="Poppins Medium"/>
              <a:cs typeface="Poppins Medium"/>
              <a:sym typeface="Poppins Medium"/>
            </a:endParaRPr>
          </a:p>
        </p:txBody>
      </p:sp>
      <p:pic>
        <p:nvPicPr>
          <p:cNvPr id="102" name="Google Shape;102;p15">
            <a:hlinkClick r:id="rId11"/>
          </p:cNvPr>
          <p:cNvPicPr preferRelativeResize="0"/>
          <p:nvPr/>
        </p:nvPicPr>
        <p:blipFill>
          <a:blip r:embed="rId13">
            <a:alphaModFix/>
          </a:blip>
          <a:stretch>
            <a:fillRect/>
          </a:stretch>
        </p:blipFill>
        <p:spPr>
          <a:xfrm>
            <a:off x="7365725" y="4854363"/>
            <a:ext cx="226675" cy="226675"/>
          </a:xfrm>
          <a:prstGeom prst="rect">
            <a:avLst/>
          </a:prstGeom>
          <a:noFill/>
          <a:ln>
            <a:noFill/>
          </a:ln>
        </p:spPr>
      </p:pic>
      <p:pic>
        <p:nvPicPr>
          <p:cNvPr id="103" name="Google Shape;103;p15">
            <a:hlinkClick r:id="rId14"/>
          </p:cNvPr>
          <p:cNvPicPr preferRelativeResize="0"/>
          <p:nvPr/>
        </p:nvPicPr>
        <p:blipFill>
          <a:blip r:embed="rId15">
            <a:alphaModFix/>
          </a:blip>
          <a:stretch>
            <a:fillRect/>
          </a:stretch>
        </p:blipFill>
        <p:spPr>
          <a:xfrm>
            <a:off x="2493723" y="4859550"/>
            <a:ext cx="216349" cy="216349"/>
          </a:xfrm>
          <a:prstGeom prst="rect">
            <a:avLst/>
          </a:prstGeom>
          <a:noFill/>
          <a:ln>
            <a:noFill/>
          </a:ln>
        </p:spPr>
      </p:pic>
      <p:sp>
        <p:nvSpPr>
          <p:cNvPr id="104" name="Google Shape;104;p15">
            <a:hlinkClick r:id="rId14"/>
          </p:cNvPr>
          <p:cNvSpPr txBox="1"/>
          <p:nvPr/>
        </p:nvSpPr>
        <p:spPr>
          <a:xfrm>
            <a:off x="2692875" y="4798349"/>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4"/>
              </a:rPr>
              <a:t>@centuriton</a:t>
            </a:r>
            <a:endParaRPr sz="1000" i="1" dirty="0">
              <a:solidFill>
                <a:schemeClr val="dk2"/>
              </a:solidFill>
              <a:latin typeface="Poppins Medium"/>
              <a:ea typeface="Poppins Medium"/>
              <a:cs typeface="Poppins Medium"/>
              <a:sym typeface="Poppins Medium"/>
            </a:endParaRPr>
          </a:p>
        </p:txBody>
      </p:sp>
      <p:sp>
        <p:nvSpPr>
          <p:cNvPr id="105" name="Google Shape;105;p15">
            <a:hlinkClick r:id="rId16"/>
          </p:cNvPr>
          <p:cNvSpPr txBox="1"/>
          <p:nvPr/>
        </p:nvSpPr>
        <p:spPr>
          <a:xfrm>
            <a:off x="5883850" y="4804800"/>
            <a:ext cx="1266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7"/>
              </a:rPr>
              <a:t>t.me/centuRITon</a:t>
            </a:r>
            <a:endParaRPr sz="1000" i="1" dirty="0">
              <a:solidFill>
                <a:schemeClr val="dk2"/>
              </a:solidFill>
              <a:latin typeface="Poppins Medium"/>
              <a:ea typeface="Poppins Medium"/>
              <a:cs typeface="Poppins Medium"/>
              <a:sym typeface="Poppins Medium"/>
            </a:endParaRPr>
          </a:p>
        </p:txBody>
      </p:sp>
      <p:pic>
        <p:nvPicPr>
          <p:cNvPr id="106" name="Google Shape;106;p15">
            <a:hlinkClick r:id="rId17"/>
          </p:cNvPr>
          <p:cNvPicPr preferRelativeResize="0"/>
          <p:nvPr/>
        </p:nvPicPr>
        <p:blipFill rotWithShape="1">
          <a:blip r:embed="rId18">
            <a:alphaModFix/>
          </a:blip>
          <a:srcRect/>
          <a:stretch/>
        </p:blipFill>
        <p:spPr>
          <a:xfrm>
            <a:off x="5657175" y="4860788"/>
            <a:ext cx="226678" cy="226678"/>
          </a:xfrm>
          <a:prstGeom prst="rect">
            <a:avLst/>
          </a:prstGeom>
          <a:noFill/>
          <a:ln>
            <a:noFill/>
          </a:ln>
        </p:spPr>
      </p:pic>
      <p:sp>
        <p:nvSpPr>
          <p:cNvPr id="2" name="TextBox 1">
            <a:extLst>
              <a:ext uri="{FF2B5EF4-FFF2-40B4-BE49-F238E27FC236}">
                <a16:creationId xmlns:a16="http://schemas.microsoft.com/office/drawing/2014/main" id="{3CA12463-9635-AAFA-D0C7-3F04936FD9BB}"/>
              </a:ext>
            </a:extLst>
          </p:cNvPr>
          <p:cNvSpPr txBox="1"/>
          <p:nvPr/>
        </p:nvSpPr>
        <p:spPr>
          <a:xfrm>
            <a:off x="700575" y="2669249"/>
            <a:ext cx="7742700" cy="1754326"/>
          </a:xfrm>
          <a:prstGeom prst="rect">
            <a:avLst/>
          </a:prstGeom>
          <a:noFill/>
          <a:ln>
            <a:solidFill>
              <a:schemeClr val="tx1"/>
            </a:solidFill>
          </a:ln>
        </p:spPr>
        <p:txBody>
          <a:bodyPr wrap="square" rtlCol="0">
            <a:spAutoFit/>
          </a:bodyPr>
          <a:lstStyle/>
          <a:p>
            <a:pPr algn="ctr"/>
            <a:r>
              <a:rPr lang="en-IN" sz="1800" dirty="0">
                <a:solidFill>
                  <a:srgbClr val="20124D"/>
                </a:solidFill>
                <a:latin typeface="Proxima Nova"/>
              </a:rPr>
              <a:t>There are 15 lakhs schools in India, plus District/block/cluster level centers, regional offices of the Central Government, etc. Both Central and State Governments need to manage their assets Details of the building such as type, size, area, year of construction, capacity, rooms, labs, maintenance required, etc. should be available along with GIS mapping of location, the present use of the building, etc. An App-based solution is required.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3018775" y="151188"/>
            <a:ext cx="3294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200" b="1">
                <a:solidFill>
                  <a:srgbClr val="20124D"/>
                </a:solidFill>
                <a:latin typeface="Proxima Nova"/>
                <a:ea typeface="Proxima Nova"/>
                <a:cs typeface="Proxima Nova"/>
                <a:sym typeface="Proxima Nova"/>
              </a:rPr>
              <a:t>DELIVERABLES</a:t>
            </a:r>
            <a:endParaRPr sz="3200" b="1" dirty="0">
              <a:solidFill>
                <a:srgbClr val="20124D"/>
              </a:solidFill>
              <a:latin typeface="Proxima Nova"/>
              <a:ea typeface="Proxima Nova"/>
              <a:cs typeface="Proxima Nova"/>
              <a:sym typeface="Proxima Nova"/>
            </a:endParaRPr>
          </a:p>
        </p:txBody>
      </p:sp>
      <p:pic>
        <p:nvPicPr>
          <p:cNvPr id="112" name="Google Shape;112;p16"/>
          <p:cNvPicPr preferRelativeResize="0"/>
          <p:nvPr/>
        </p:nvPicPr>
        <p:blipFill>
          <a:blip r:embed="rId4">
            <a:alphaModFix/>
          </a:blip>
          <a:stretch>
            <a:fillRect/>
          </a:stretch>
        </p:blipFill>
        <p:spPr>
          <a:xfrm>
            <a:off x="240025" y="88848"/>
            <a:ext cx="703575" cy="697400"/>
          </a:xfrm>
          <a:prstGeom prst="rect">
            <a:avLst/>
          </a:prstGeom>
          <a:noFill/>
          <a:ln>
            <a:noFill/>
          </a:ln>
        </p:spPr>
      </p:pic>
      <p:sp>
        <p:nvSpPr>
          <p:cNvPr id="114" name="Google Shape;114;p16"/>
          <p:cNvSpPr txBox="1"/>
          <p:nvPr/>
        </p:nvSpPr>
        <p:spPr>
          <a:xfrm>
            <a:off x="4341554" y="835078"/>
            <a:ext cx="4594963" cy="3752429"/>
          </a:xfrm>
          <a:prstGeom prst="rect">
            <a:avLst/>
          </a:prstGeom>
          <a:noFill/>
          <a:ln w="9525" cap="flat" cmpd="sng">
            <a:solidFill>
              <a:srgbClr val="666666"/>
            </a:solidFill>
            <a:prstDash val="solid"/>
            <a:round/>
            <a:headEnd type="none" w="sm" len="sm"/>
            <a:tailEnd type="none" w="sm" len="sm"/>
          </a:ln>
        </p:spPr>
        <p:txBody>
          <a:bodyPr spcFirstLastPara="1" wrap="square" lIns="91425" tIns="640075" rIns="91425" bIns="91425" anchor="t" anchorCtr="0">
            <a:noAutofit/>
          </a:bodyPr>
          <a:lstStyle/>
          <a:p>
            <a:pPr marL="0" lvl="0" indent="0" algn="ctr" rtl="0">
              <a:spcBef>
                <a:spcPts val="0"/>
              </a:spcBef>
              <a:spcAft>
                <a:spcPts val="0"/>
              </a:spcAft>
              <a:buNone/>
            </a:pPr>
            <a:endParaRPr sz="2000" dirty="0">
              <a:solidFill>
                <a:srgbClr val="20124D"/>
              </a:solidFill>
              <a:latin typeface="Proxima Nova"/>
              <a:ea typeface="Proxima Nova"/>
              <a:cs typeface="Proxima Nova"/>
              <a:sym typeface="Proxima Nova"/>
            </a:endParaRPr>
          </a:p>
        </p:txBody>
      </p:sp>
      <p:pic>
        <p:nvPicPr>
          <p:cNvPr id="115" name="Google Shape;115;p16"/>
          <p:cNvPicPr preferRelativeResize="0"/>
          <p:nvPr/>
        </p:nvPicPr>
        <p:blipFill>
          <a:blip r:embed="rId5">
            <a:alphaModFix/>
          </a:blip>
          <a:stretch>
            <a:fillRect/>
          </a:stretch>
        </p:blipFill>
        <p:spPr>
          <a:xfrm>
            <a:off x="8547025" y="4353475"/>
            <a:ext cx="327932" cy="333685"/>
          </a:xfrm>
          <a:prstGeom prst="rect">
            <a:avLst/>
          </a:prstGeom>
          <a:noFill/>
          <a:ln>
            <a:noFill/>
          </a:ln>
        </p:spPr>
      </p:pic>
      <p:pic>
        <p:nvPicPr>
          <p:cNvPr id="116" name="Google Shape;116;p16">
            <a:hlinkClick r:id="rId6"/>
          </p:cNvPr>
          <p:cNvPicPr preferRelativeResize="0"/>
          <p:nvPr/>
        </p:nvPicPr>
        <p:blipFill>
          <a:blip r:embed="rId7">
            <a:alphaModFix/>
          </a:blip>
          <a:stretch>
            <a:fillRect/>
          </a:stretch>
        </p:blipFill>
        <p:spPr>
          <a:xfrm>
            <a:off x="87125" y="4868137"/>
            <a:ext cx="199148" cy="199148"/>
          </a:xfrm>
          <a:prstGeom prst="rect">
            <a:avLst/>
          </a:prstGeom>
          <a:noFill/>
          <a:ln>
            <a:noFill/>
          </a:ln>
        </p:spPr>
      </p:pic>
      <p:sp>
        <p:nvSpPr>
          <p:cNvPr id="117" name="Google Shape;117;p16">
            <a:hlinkClick r:id="rId6"/>
          </p:cNvPr>
          <p:cNvSpPr txBox="1"/>
          <p:nvPr/>
        </p:nvSpPr>
        <p:spPr>
          <a:xfrm>
            <a:off x="286275" y="4798363"/>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8"/>
              </a:rPr>
              <a:t>@centuriton</a:t>
            </a:r>
            <a:endParaRPr sz="1000" i="1" dirty="0">
              <a:solidFill>
                <a:schemeClr val="dk2"/>
              </a:solidFill>
              <a:latin typeface="Poppins Medium"/>
              <a:ea typeface="Poppins Medium"/>
              <a:cs typeface="Poppins Medium"/>
              <a:sym typeface="Poppins Medium"/>
            </a:endParaRPr>
          </a:p>
        </p:txBody>
      </p:sp>
      <p:sp>
        <p:nvSpPr>
          <p:cNvPr id="118" name="Google Shape;118;p16">
            <a:hlinkClick r:id="rId9"/>
          </p:cNvPr>
          <p:cNvSpPr txBox="1"/>
          <p:nvPr/>
        </p:nvSpPr>
        <p:spPr>
          <a:xfrm>
            <a:off x="1489575" y="4798350"/>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0"/>
              </a:rPr>
              <a:t>@centuriton</a:t>
            </a:r>
            <a:endParaRPr sz="1000" i="1" dirty="0">
              <a:solidFill>
                <a:schemeClr val="dk2"/>
              </a:solidFill>
              <a:latin typeface="Poppins Medium"/>
              <a:ea typeface="Poppins Medium"/>
              <a:cs typeface="Poppins Medium"/>
              <a:sym typeface="Poppins Medium"/>
            </a:endParaRPr>
          </a:p>
        </p:txBody>
      </p:sp>
      <p:pic>
        <p:nvPicPr>
          <p:cNvPr id="119" name="Google Shape;119;p16">
            <a:hlinkClick r:id="rId9"/>
          </p:cNvPr>
          <p:cNvPicPr preferRelativeResize="0"/>
          <p:nvPr/>
        </p:nvPicPr>
        <p:blipFill>
          <a:blip r:embed="rId11">
            <a:alphaModFix/>
          </a:blip>
          <a:stretch>
            <a:fillRect/>
          </a:stretch>
        </p:blipFill>
        <p:spPr>
          <a:xfrm>
            <a:off x="1290425" y="4868125"/>
            <a:ext cx="199150" cy="199150"/>
          </a:xfrm>
          <a:prstGeom prst="rect">
            <a:avLst/>
          </a:prstGeom>
          <a:noFill/>
          <a:ln>
            <a:noFill/>
          </a:ln>
        </p:spPr>
      </p:pic>
      <p:sp>
        <p:nvSpPr>
          <p:cNvPr id="120" name="Google Shape;120;p16">
            <a:hlinkClick r:id="rId12"/>
          </p:cNvPr>
          <p:cNvSpPr txBox="1"/>
          <p:nvPr/>
        </p:nvSpPr>
        <p:spPr>
          <a:xfrm>
            <a:off x="7592400" y="4798350"/>
            <a:ext cx="155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3"/>
              </a:rPr>
              <a:t>www.centuriton.com</a:t>
            </a:r>
            <a:endParaRPr sz="1000" i="1" dirty="0">
              <a:solidFill>
                <a:schemeClr val="dk2"/>
              </a:solidFill>
              <a:latin typeface="Poppins Medium"/>
              <a:ea typeface="Poppins Medium"/>
              <a:cs typeface="Poppins Medium"/>
              <a:sym typeface="Poppins Medium"/>
            </a:endParaRPr>
          </a:p>
        </p:txBody>
      </p:sp>
      <p:pic>
        <p:nvPicPr>
          <p:cNvPr id="121" name="Google Shape;121;p16">
            <a:hlinkClick r:id="rId12"/>
          </p:cNvPr>
          <p:cNvPicPr preferRelativeResize="0"/>
          <p:nvPr/>
        </p:nvPicPr>
        <p:blipFill>
          <a:blip r:embed="rId14">
            <a:alphaModFix/>
          </a:blip>
          <a:stretch>
            <a:fillRect/>
          </a:stretch>
        </p:blipFill>
        <p:spPr>
          <a:xfrm>
            <a:off x="7365725" y="4854363"/>
            <a:ext cx="226675" cy="226675"/>
          </a:xfrm>
          <a:prstGeom prst="rect">
            <a:avLst/>
          </a:prstGeom>
          <a:noFill/>
          <a:ln>
            <a:noFill/>
          </a:ln>
        </p:spPr>
      </p:pic>
      <p:pic>
        <p:nvPicPr>
          <p:cNvPr id="122" name="Google Shape;122;p16">
            <a:hlinkClick r:id="rId15"/>
          </p:cNvPr>
          <p:cNvPicPr preferRelativeResize="0"/>
          <p:nvPr/>
        </p:nvPicPr>
        <p:blipFill>
          <a:blip r:embed="rId16">
            <a:alphaModFix/>
          </a:blip>
          <a:stretch>
            <a:fillRect/>
          </a:stretch>
        </p:blipFill>
        <p:spPr>
          <a:xfrm>
            <a:off x="2493723" y="4859550"/>
            <a:ext cx="216349" cy="216349"/>
          </a:xfrm>
          <a:prstGeom prst="rect">
            <a:avLst/>
          </a:prstGeom>
          <a:noFill/>
          <a:ln>
            <a:noFill/>
          </a:ln>
        </p:spPr>
      </p:pic>
      <p:sp>
        <p:nvSpPr>
          <p:cNvPr id="123" name="Google Shape;123;p16">
            <a:hlinkClick r:id="rId15"/>
          </p:cNvPr>
          <p:cNvSpPr txBox="1"/>
          <p:nvPr/>
        </p:nvSpPr>
        <p:spPr>
          <a:xfrm>
            <a:off x="2692875" y="4798349"/>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5"/>
              </a:rPr>
              <a:t>@centuriton</a:t>
            </a:r>
            <a:endParaRPr sz="1000" i="1" dirty="0">
              <a:solidFill>
                <a:schemeClr val="dk2"/>
              </a:solidFill>
              <a:latin typeface="Poppins Medium"/>
              <a:ea typeface="Poppins Medium"/>
              <a:cs typeface="Poppins Medium"/>
              <a:sym typeface="Poppins Medium"/>
            </a:endParaRPr>
          </a:p>
        </p:txBody>
      </p:sp>
      <p:sp>
        <p:nvSpPr>
          <p:cNvPr id="124" name="Google Shape;124;p16">
            <a:hlinkClick r:id="rId17"/>
          </p:cNvPr>
          <p:cNvSpPr txBox="1"/>
          <p:nvPr/>
        </p:nvSpPr>
        <p:spPr>
          <a:xfrm>
            <a:off x="5883850" y="4804800"/>
            <a:ext cx="1266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8"/>
              </a:rPr>
              <a:t>t.me/centuRITon</a:t>
            </a:r>
            <a:endParaRPr sz="1000" i="1" dirty="0">
              <a:solidFill>
                <a:schemeClr val="dk2"/>
              </a:solidFill>
              <a:latin typeface="Poppins Medium"/>
              <a:ea typeface="Poppins Medium"/>
              <a:cs typeface="Poppins Medium"/>
              <a:sym typeface="Poppins Medium"/>
            </a:endParaRPr>
          </a:p>
        </p:txBody>
      </p:sp>
      <p:pic>
        <p:nvPicPr>
          <p:cNvPr id="125" name="Google Shape;125;p16">
            <a:hlinkClick r:id="rId18"/>
          </p:cNvPr>
          <p:cNvPicPr preferRelativeResize="0"/>
          <p:nvPr/>
        </p:nvPicPr>
        <p:blipFill rotWithShape="1">
          <a:blip r:embed="rId19">
            <a:alphaModFix/>
          </a:blip>
          <a:srcRect/>
          <a:stretch/>
        </p:blipFill>
        <p:spPr>
          <a:xfrm>
            <a:off x="5657175" y="4860788"/>
            <a:ext cx="226678" cy="226678"/>
          </a:xfrm>
          <a:prstGeom prst="rect">
            <a:avLst/>
          </a:prstGeom>
          <a:noFill/>
          <a:ln>
            <a:noFill/>
          </a:ln>
        </p:spPr>
      </p:pic>
      <p:sp>
        <p:nvSpPr>
          <p:cNvPr id="2" name="TextBox 1">
            <a:extLst>
              <a:ext uri="{FF2B5EF4-FFF2-40B4-BE49-F238E27FC236}">
                <a16:creationId xmlns:a16="http://schemas.microsoft.com/office/drawing/2014/main" id="{ECD8C021-9210-BB13-990F-258CAD1410BD}"/>
              </a:ext>
            </a:extLst>
          </p:cNvPr>
          <p:cNvSpPr txBox="1"/>
          <p:nvPr/>
        </p:nvSpPr>
        <p:spPr>
          <a:xfrm>
            <a:off x="494213" y="844904"/>
            <a:ext cx="3706927" cy="3754874"/>
          </a:xfrm>
          <a:prstGeom prst="rect">
            <a:avLst/>
          </a:prstGeom>
          <a:noFill/>
          <a:ln>
            <a:solidFill>
              <a:schemeClr val="tx1"/>
            </a:solidFill>
          </a:ln>
        </p:spPr>
        <p:txBody>
          <a:bodyPr wrap="square" rtlCol="0">
            <a:spAutoFit/>
          </a:bodyPr>
          <a:lstStyle/>
          <a:p>
            <a:pPr algn="ctr"/>
            <a:r>
              <a:rPr lang="en-IN" dirty="0">
                <a:effectLst/>
                <a:latin typeface="Proxima Nova" panose="020B0604020202020204" charset="0"/>
                <a:ea typeface="Calibri" panose="020F0502020204030204" pitchFamily="34" charset="0"/>
                <a:cs typeface="Times New Roman" panose="02020603050405020304" pitchFamily="18" charset="0"/>
              </a:rPr>
              <a:t>Managing the Data of 15 lakh schools in India, plus District/block/cluster level centers, regional offices of the Central Government,</a:t>
            </a:r>
            <a:r>
              <a:rPr lang="en-IN" dirty="0">
                <a:latin typeface="Proxima Nova" panose="020B0604020202020204" charset="0"/>
                <a:ea typeface="Calibri" panose="020F0502020204030204" pitchFamily="34" charset="0"/>
                <a:cs typeface="Times New Roman" panose="02020603050405020304" pitchFamily="18" charset="0"/>
              </a:rPr>
              <a:t> </a:t>
            </a:r>
            <a:r>
              <a:rPr lang="en-IN" dirty="0">
                <a:effectLst/>
                <a:latin typeface="Proxima Nova" panose="020B0604020202020204" charset="0"/>
                <a:ea typeface="Calibri" panose="020F0502020204030204" pitchFamily="34" charset="0"/>
                <a:cs typeface="Times New Roman" panose="02020603050405020304" pitchFamily="18" charset="0"/>
              </a:rPr>
              <a:t>etc., and keeping it updated is a very big challenge </a:t>
            </a:r>
            <a:r>
              <a:rPr lang="en-IN" dirty="0">
                <a:latin typeface="Proxima Nova" panose="020B0604020202020204" charset="0"/>
                <a:ea typeface="Calibri" panose="020F0502020204030204" pitchFamily="34" charset="0"/>
                <a:cs typeface="Times New Roman" panose="02020603050405020304" pitchFamily="18" charset="0"/>
              </a:rPr>
              <a:t>for</a:t>
            </a:r>
            <a:r>
              <a:rPr lang="en-IN" dirty="0">
                <a:effectLst/>
                <a:latin typeface="Proxima Nova" panose="020B0604020202020204" charset="0"/>
                <a:ea typeface="Calibri" panose="020F0502020204030204" pitchFamily="34" charset="0"/>
                <a:cs typeface="Times New Roman" panose="02020603050405020304" pitchFamily="18" charset="0"/>
              </a:rPr>
              <a:t> the government.</a:t>
            </a:r>
            <a:br>
              <a:rPr lang="en-IN" dirty="0">
                <a:effectLst/>
                <a:latin typeface="Proxima Nova" panose="020B0604020202020204" charset="0"/>
                <a:ea typeface="Calibri" panose="020F0502020204030204" pitchFamily="34" charset="0"/>
                <a:cs typeface="Times New Roman" panose="02020603050405020304" pitchFamily="18" charset="0"/>
              </a:rPr>
            </a:br>
            <a:r>
              <a:rPr lang="en-IN" dirty="0">
                <a:effectLst/>
                <a:latin typeface="Proxima Nova" panose="020B0604020202020204" charset="0"/>
                <a:ea typeface="Calibri" panose="020F0502020204030204" pitchFamily="34" charset="0"/>
                <a:cs typeface="Times New Roman" panose="02020603050405020304" pitchFamily="18" charset="0"/>
              </a:rPr>
              <a:t>Our application will mainly be focusing on managing educational buildings across the country and empowering the government to improve and develop educational institutions, providing more transparency to the government.</a:t>
            </a:r>
            <a:br>
              <a:rPr lang="en-IN" dirty="0">
                <a:effectLst/>
                <a:latin typeface="Proxima Nova" panose="020B0604020202020204" charset="0"/>
                <a:ea typeface="Calibri" panose="020F0502020204030204" pitchFamily="34" charset="0"/>
                <a:cs typeface="Times New Roman" panose="02020603050405020304" pitchFamily="18" charset="0"/>
              </a:rPr>
            </a:br>
            <a:r>
              <a:rPr lang="en-IN" dirty="0">
                <a:latin typeface="Proxima Nova" panose="020B0604020202020204" charset="0"/>
                <a:ea typeface="Calibri" panose="020F0502020204030204" pitchFamily="34" charset="0"/>
                <a:cs typeface="Times New Roman" panose="02020603050405020304" pitchFamily="18" charset="0"/>
              </a:rPr>
              <a:t>Supplying them with</a:t>
            </a:r>
            <a:r>
              <a:rPr lang="en-IN" dirty="0">
                <a:effectLst/>
                <a:latin typeface="Proxima Nova" panose="020B0604020202020204" charset="0"/>
                <a:ea typeface="Calibri" panose="020F0502020204030204" pitchFamily="34" charset="0"/>
                <a:cs typeface="Times New Roman" panose="02020603050405020304" pitchFamily="18" charset="0"/>
              </a:rPr>
              <a:t> more information and assistance to common citizens related to government buildings and giving them the power to help the government to improve the institutions is our other objective. </a:t>
            </a:r>
          </a:p>
          <a:p>
            <a:pPr algn="ctr"/>
            <a:endParaRPr lang="en-IN" dirty="0">
              <a:latin typeface="Proxima Nova" panose="020B0604020202020204" charset="0"/>
            </a:endParaRPr>
          </a:p>
        </p:txBody>
      </p:sp>
      <p:pic>
        <p:nvPicPr>
          <p:cNvPr id="3" name="Picture 2">
            <a:extLst>
              <a:ext uri="{FF2B5EF4-FFF2-40B4-BE49-F238E27FC236}">
                <a16:creationId xmlns:a16="http://schemas.microsoft.com/office/drawing/2014/main" id="{FCF5B2A6-EF6F-E855-D2EC-91E8DC70DB7E}"/>
              </a:ext>
            </a:extLst>
          </p:cNvPr>
          <p:cNvPicPr>
            <a:picLocks noChangeAspect="1"/>
          </p:cNvPicPr>
          <p:nvPr/>
        </p:nvPicPr>
        <p:blipFill rotWithShape="1">
          <a:blip r:embed="rId20"/>
          <a:srcRect l="11030" t="4791" r="13455" b="7782"/>
          <a:stretch/>
        </p:blipFill>
        <p:spPr>
          <a:xfrm>
            <a:off x="4493462" y="869823"/>
            <a:ext cx="4291146" cy="3403853"/>
          </a:xfrm>
          <a:prstGeom prst="rect">
            <a:avLst/>
          </a:prstGeom>
        </p:spPr>
      </p:pic>
      <p:sp>
        <p:nvSpPr>
          <p:cNvPr id="4" name="TextBox 3">
            <a:extLst>
              <a:ext uri="{FF2B5EF4-FFF2-40B4-BE49-F238E27FC236}">
                <a16:creationId xmlns:a16="http://schemas.microsoft.com/office/drawing/2014/main" id="{C59EF524-8A3A-6D88-C56B-0A8C260C77D2}"/>
              </a:ext>
            </a:extLst>
          </p:cNvPr>
          <p:cNvSpPr txBox="1"/>
          <p:nvPr/>
        </p:nvSpPr>
        <p:spPr>
          <a:xfrm>
            <a:off x="5637958" y="4293434"/>
            <a:ext cx="2002154" cy="307777"/>
          </a:xfrm>
          <a:prstGeom prst="rect">
            <a:avLst/>
          </a:prstGeom>
          <a:noFill/>
        </p:spPr>
        <p:txBody>
          <a:bodyPr wrap="square" rtlCol="0">
            <a:spAutoFit/>
          </a:bodyPr>
          <a:lstStyle/>
          <a:p>
            <a:pPr algn="ctr"/>
            <a:r>
              <a:rPr lang="en-US" b="1" i="1" u="sng" dirty="0">
                <a:latin typeface="Proxima Nova" panose="020B0604020202020204" charset="0"/>
              </a:rPr>
              <a:t>Use Case Diagram</a:t>
            </a:r>
            <a:endParaRPr lang="en-IN" b="1" i="1" u="sng" dirty="0">
              <a:latin typeface="Proxima Nova"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1572325" y="74152"/>
            <a:ext cx="5982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200" b="1" dirty="0">
                <a:solidFill>
                  <a:srgbClr val="20124D"/>
                </a:solidFill>
                <a:latin typeface="Proxima Nova"/>
                <a:ea typeface="Proxima Nova"/>
                <a:cs typeface="Proxima Nova"/>
                <a:sym typeface="Proxima Nova"/>
              </a:rPr>
              <a:t>METHODOLOGY/APPROACH</a:t>
            </a:r>
            <a:endParaRPr sz="3200" b="1" dirty="0">
              <a:solidFill>
                <a:srgbClr val="20124D"/>
              </a:solidFill>
              <a:latin typeface="Proxima Nova"/>
              <a:ea typeface="Proxima Nova"/>
              <a:cs typeface="Proxima Nova"/>
              <a:sym typeface="Proxima Nova"/>
            </a:endParaRPr>
          </a:p>
        </p:txBody>
      </p:sp>
      <p:sp>
        <p:nvSpPr>
          <p:cNvPr id="131" name="Google Shape;131;p17"/>
          <p:cNvSpPr txBox="1"/>
          <p:nvPr/>
        </p:nvSpPr>
        <p:spPr>
          <a:xfrm>
            <a:off x="214464" y="808553"/>
            <a:ext cx="5163079" cy="3989784"/>
          </a:xfrm>
          <a:prstGeom prst="rect">
            <a:avLst/>
          </a:prstGeom>
          <a:noFill/>
          <a:ln w="9525" cap="flat" cmpd="sng">
            <a:solidFill>
              <a:srgbClr val="666666"/>
            </a:solidFill>
            <a:prstDash val="solid"/>
            <a:round/>
            <a:headEnd type="none" w="sm" len="sm"/>
            <a:tailEnd type="none" w="sm" len="sm"/>
          </a:ln>
        </p:spPr>
        <p:txBody>
          <a:bodyPr spcFirstLastPara="1" wrap="square" lIns="91425" tIns="1463025" rIns="91425" bIns="91425" anchor="t" anchorCtr="0">
            <a:noAutofit/>
          </a:bodyPr>
          <a:lstStyle/>
          <a:p>
            <a:pPr marL="0" lvl="0" indent="0" algn="ctr" rtl="0">
              <a:lnSpc>
                <a:spcPct val="115000"/>
              </a:lnSpc>
              <a:spcBef>
                <a:spcPts val="1800"/>
              </a:spcBef>
              <a:spcAft>
                <a:spcPts val="0"/>
              </a:spcAft>
              <a:buNone/>
            </a:pPr>
            <a:endParaRPr sz="2000" dirty="0">
              <a:solidFill>
                <a:srgbClr val="20124D"/>
              </a:solidFill>
              <a:latin typeface="Proxima Nova"/>
              <a:ea typeface="Proxima Nova"/>
              <a:cs typeface="Proxima Nova"/>
              <a:sym typeface="Proxima Nova"/>
            </a:endParaRPr>
          </a:p>
          <a:p>
            <a:pPr marL="0" lvl="0" indent="0" algn="l" rtl="0">
              <a:lnSpc>
                <a:spcPct val="100000"/>
              </a:lnSpc>
              <a:spcBef>
                <a:spcPts val="400"/>
              </a:spcBef>
              <a:spcAft>
                <a:spcPts val="0"/>
              </a:spcAft>
              <a:buNone/>
            </a:pPr>
            <a:endParaRPr sz="2000" dirty="0">
              <a:solidFill>
                <a:srgbClr val="20124D"/>
              </a:solidFill>
              <a:latin typeface="Proxima Nova"/>
              <a:ea typeface="Proxima Nova"/>
              <a:cs typeface="Proxima Nova"/>
              <a:sym typeface="Proxima Nova"/>
            </a:endParaRPr>
          </a:p>
          <a:p>
            <a:pPr marL="0" lvl="0" indent="0" algn="l" rtl="0">
              <a:lnSpc>
                <a:spcPct val="100000"/>
              </a:lnSpc>
              <a:spcBef>
                <a:spcPts val="0"/>
              </a:spcBef>
              <a:spcAft>
                <a:spcPts val="0"/>
              </a:spcAft>
              <a:buNone/>
            </a:pPr>
            <a:endParaRPr sz="2000" dirty="0">
              <a:solidFill>
                <a:srgbClr val="20124D"/>
              </a:solidFill>
              <a:latin typeface="Proxima Nova"/>
              <a:ea typeface="Proxima Nova"/>
              <a:cs typeface="Proxima Nova"/>
              <a:sym typeface="Proxima Nova"/>
            </a:endParaRPr>
          </a:p>
          <a:p>
            <a:pPr marL="0" lvl="0" indent="0" algn="l" rtl="0">
              <a:lnSpc>
                <a:spcPct val="100000"/>
              </a:lnSpc>
              <a:spcBef>
                <a:spcPts val="0"/>
              </a:spcBef>
              <a:spcAft>
                <a:spcPts val="0"/>
              </a:spcAft>
              <a:buNone/>
            </a:pPr>
            <a:endParaRPr sz="1100" dirty="0">
              <a:solidFill>
                <a:srgbClr val="20124D"/>
              </a:solidFill>
              <a:latin typeface="Proxima Nova"/>
              <a:ea typeface="Proxima Nova"/>
              <a:cs typeface="Proxima Nova"/>
              <a:sym typeface="Proxima Nova"/>
            </a:endParaRPr>
          </a:p>
          <a:p>
            <a:pPr marL="0" lvl="0" indent="0" algn="l" rtl="0">
              <a:lnSpc>
                <a:spcPct val="100000"/>
              </a:lnSpc>
              <a:spcBef>
                <a:spcPts val="0"/>
              </a:spcBef>
              <a:spcAft>
                <a:spcPts val="0"/>
              </a:spcAft>
              <a:buNone/>
            </a:pPr>
            <a:endParaRPr sz="1100" dirty="0">
              <a:solidFill>
                <a:srgbClr val="20124D"/>
              </a:solidFill>
              <a:latin typeface="Proxima Nova"/>
              <a:ea typeface="Proxima Nova"/>
              <a:cs typeface="Proxima Nova"/>
              <a:sym typeface="Proxima Nova"/>
            </a:endParaRPr>
          </a:p>
        </p:txBody>
      </p:sp>
      <p:pic>
        <p:nvPicPr>
          <p:cNvPr id="133" name="Google Shape;133;p17"/>
          <p:cNvPicPr preferRelativeResize="0"/>
          <p:nvPr/>
        </p:nvPicPr>
        <p:blipFill>
          <a:blip r:embed="rId4">
            <a:alphaModFix/>
          </a:blip>
          <a:stretch>
            <a:fillRect/>
          </a:stretch>
        </p:blipFill>
        <p:spPr>
          <a:xfrm rot="982529">
            <a:off x="35124" y="39652"/>
            <a:ext cx="641700" cy="641700"/>
          </a:xfrm>
          <a:prstGeom prst="rect">
            <a:avLst/>
          </a:prstGeom>
          <a:noFill/>
          <a:ln>
            <a:noFill/>
          </a:ln>
        </p:spPr>
      </p:pic>
      <p:pic>
        <p:nvPicPr>
          <p:cNvPr id="134" name="Google Shape;134;p17">
            <a:hlinkClick r:id="rId5"/>
          </p:cNvPr>
          <p:cNvPicPr preferRelativeResize="0"/>
          <p:nvPr/>
        </p:nvPicPr>
        <p:blipFill>
          <a:blip r:embed="rId6">
            <a:alphaModFix/>
          </a:blip>
          <a:stretch>
            <a:fillRect/>
          </a:stretch>
        </p:blipFill>
        <p:spPr>
          <a:xfrm>
            <a:off x="87125" y="4868137"/>
            <a:ext cx="199148" cy="199148"/>
          </a:xfrm>
          <a:prstGeom prst="rect">
            <a:avLst/>
          </a:prstGeom>
          <a:noFill/>
          <a:ln>
            <a:noFill/>
          </a:ln>
        </p:spPr>
      </p:pic>
      <p:sp>
        <p:nvSpPr>
          <p:cNvPr id="135" name="Google Shape;135;p17">
            <a:hlinkClick r:id="rId5"/>
          </p:cNvPr>
          <p:cNvSpPr txBox="1"/>
          <p:nvPr/>
        </p:nvSpPr>
        <p:spPr>
          <a:xfrm>
            <a:off x="286275" y="4798363"/>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7"/>
              </a:rPr>
              <a:t>@centuriton</a:t>
            </a:r>
            <a:endParaRPr sz="1000" i="1" dirty="0">
              <a:solidFill>
                <a:schemeClr val="dk2"/>
              </a:solidFill>
              <a:latin typeface="Poppins Medium"/>
              <a:ea typeface="Poppins Medium"/>
              <a:cs typeface="Poppins Medium"/>
              <a:sym typeface="Poppins Medium"/>
            </a:endParaRPr>
          </a:p>
        </p:txBody>
      </p:sp>
      <p:sp>
        <p:nvSpPr>
          <p:cNvPr id="136" name="Google Shape;136;p17">
            <a:hlinkClick r:id="rId8"/>
          </p:cNvPr>
          <p:cNvSpPr txBox="1"/>
          <p:nvPr/>
        </p:nvSpPr>
        <p:spPr>
          <a:xfrm>
            <a:off x="1489575" y="4798350"/>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9"/>
              </a:rPr>
              <a:t>@centuriton</a:t>
            </a:r>
            <a:endParaRPr sz="1000" i="1" dirty="0">
              <a:solidFill>
                <a:schemeClr val="dk2"/>
              </a:solidFill>
              <a:latin typeface="Poppins Medium"/>
              <a:ea typeface="Poppins Medium"/>
              <a:cs typeface="Poppins Medium"/>
              <a:sym typeface="Poppins Medium"/>
            </a:endParaRPr>
          </a:p>
        </p:txBody>
      </p:sp>
      <p:pic>
        <p:nvPicPr>
          <p:cNvPr id="137" name="Google Shape;137;p17">
            <a:hlinkClick r:id="rId8"/>
          </p:cNvPr>
          <p:cNvPicPr preferRelativeResize="0"/>
          <p:nvPr/>
        </p:nvPicPr>
        <p:blipFill>
          <a:blip r:embed="rId10">
            <a:alphaModFix/>
          </a:blip>
          <a:stretch>
            <a:fillRect/>
          </a:stretch>
        </p:blipFill>
        <p:spPr>
          <a:xfrm>
            <a:off x="1290425" y="4868125"/>
            <a:ext cx="199150" cy="199150"/>
          </a:xfrm>
          <a:prstGeom prst="rect">
            <a:avLst/>
          </a:prstGeom>
          <a:noFill/>
          <a:ln>
            <a:noFill/>
          </a:ln>
        </p:spPr>
      </p:pic>
      <p:sp>
        <p:nvSpPr>
          <p:cNvPr id="138" name="Google Shape;138;p17">
            <a:hlinkClick r:id="rId11"/>
          </p:cNvPr>
          <p:cNvSpPr txBox="1"/>
          <p:nvPr/>
        </p:nvSpPr>
        <p:spPr>
          <a:xfrm>
            <a:off x="7592400" y="4798350"/>
            <a:ext cx="155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2"/>
              </a:rPr>
              <a:t>www.centuriton.com</a:t>
            </a:r>
            <a:endParaRPr sz="1000" i="1" dirty="0">
              <a:solidFill>
                <a:schemeClr val="dk2"/>
              </a:solidFill>
              <a:latin typeface="Poppins Medium"/>
              <a:ea typeface="Poppins Medium"/>
              <a:cs typeface="Poppins Medium"/>
              <a:sym typeface="Poppins Medium"/>
            </a:endParaRPr>
          </a:p>
        </p:txBody>
      </p:sp>
      <p:pic>
        <p:nvPicPr>
          <p:cNvPr id="139" name="Google Shape;139;p17">
            <a:hlinkClick r:id="rId11"/>
          </p:cNvPr>
          <p:cNvPicPr preferRelativeResize="0"/>
          <p:nvPr/>
        </p:nvPicPr>
        <p:blipFill>
          <a:blip r:embed="rId13">
            <a:alphaModFix/>
          </a:blip>
          <a:stretch>
            <a:fillRect/>
          </a:stretch>
        </p:blipFill>
        <p:spPr>
          <a:xfrm>
            <a:off x="7365725" y="4854363"/>
            <a:ext cx="226675" cy="226675"/>
          </a:xfrm>
          <a:prstGeom prst="rect">
            <a:avLst/>
          </a:prstGeom>
          <a:noFill/>
          <a:ln>
            <a:noFill/>
          </a:ln>
        </p:spPr>
      </p:pic>
      <p:pic>
        <p:nvPicPr>
          <p:cNvPr id="140" name="Google Shape;140;p17">
            <a:hlinkClick r:id="rId14"/>
          </p:cNvPr>
          <p:cNvPicPr preferRelativeResize="0"/>
          <p:nvPr/>
        </p:nvPicPr>
        <p:blipFill>
          <a:blip r:embed="rId15">
            <a:alphaModFix/>
          </a:blip>
          <a:stretch>
            <a:fillRect/>
          </a:stretch>
        </p:blipFill>
        <p:spPr>
          <a:xfrm>
            <a:off x="2493723" y="4859550"/>
            <a:ext cx="216349" cy="216349"/>
          </a:xfrm>
          <a:prstGeom prst="rect">
            <a:avLst/>
          </a:prstGeom>
          <a:noFill/>
          <a:ln>
            <a:noFill/>
          </a:ln>
        </p:spPr>
      </p:pic>
      <p:sp>
        <p:nvSpPr>
          <p:cNvPr id="141" name="Google Shape;141;p17">
            <a:hlinkClick r:id="rId14"/>
          </p:cNvPr>
          <p:cNvSpPr txBox="1"/>
          <p:nvPr/>
        </p:nvSpPr>
        <p:spPr>
          <a:xfrm>
            <a:off x="2692875" y="4798349"/>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4"/>
              </a:rPr>
              <a:t>@centuriton</a:t>
            </a:r>
            <a:endParaRPr sz="1000" i="1" dirty="0">
              <a:solidFill>
                <a:schemeClr val="dk2"/>
              </a:solidFill>
              <a:latin typeface="Poppins Medium"/>
              <a:ea typeface="Poppins Medium"/>
              <a:cs typeface="Poppins Medium"/>
              <a:sym typeface="Poppins Medium"/>
            </a:endParaRPr>
          </a:p>
        </p:txBody>
      </p:sp>
      <p:sp>
        <p:nvSpPr>
          <p:cNvPr id="142" name="Google Shape;142;p17">
            <a:hlinkClick r:id="rId16"/>
          </p:cNvPr>
          <p:cNvSpPr txBox="1"/>
          <p:nvPr/>
        </p:nvSpPr>
        <p:spPr>
          <a:xfrm>
            <a:off x="5883850" y="4804800"/>
            <a:ext cx="1266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7"/>
              </a:rPr>
              <a:t>t.me/centuRITon</a:t>
            </a:r>
            <a:endParaRPr sz="1000" i="1" dirty="0">
              <a:solidFill>
                <a:schemeClr val="dk2"/>
              </a:solidFill>
              <a:latin typeface="Poppins Medium"/>
              <a:ea typeface="Poppins Medium"/>
              <a:cs typeface="Poppins Medium"/>
              <a:sym typeface="Poppins Medium"/>
            </a:endParaRPr>
          </a:p>
        </p:txBody>
      </p:sp>
      <p:pic>
        <p:nvPicPr>
          <p:cNvPr id="143" name="Google Shape;143;p17">
            <a:hlinkClick r:id="rId17"/>
          </p:cNvPr>
          <p:cNvPicPr preferRelativeResize="0"/>
          <p:nvPr/>
        </p:nvPicPr>
        <p:blipFill rotWithShape="1">
          <a:blip r:embed="rId18">
            <a:alphaModFix/>
          </a:blip>
          <a:srcRect/>
          <a:stretch/>
        </p:blipFill>
        <p:spPr>
          <a:xfrm>
            <a:off x="5657175" y="4860788"/>
            <a:ext cx="226678" cy="226678"/>
          </a:xfrm>
          <a:prstGeom prst="rect">
            <a:avLst/>
          </a:prstGeom>
          <a:noFill/>
          <a:ln>
            <a:noFill/>
          </a:ln>
        </p:spPr>
      </p:pic>
      <p:pic>
        <p:nvPicPr>
          <p:cNvPr id="4" name="Picture 3">
            <a:extLst>
              <a:ext uri="{FF2B5EF4-FFF2-40B4-BE49-F238E27FC236}">
                <a16:creationId xmlns:a16="http://schemas.microsoft.com/office/drawing/2014/main" id="{C3525873-77E2-B6B2-83C5-CE786C500C42}"/>
              </a:ext>
            </a:extLst>
          </p:cNvPr>
          <p:cNvPicPr>
            <a:picLocks noChangeAspect="1"/>
          </p:cNvPicPr>
          <p:nvPr/>
        </p:nvPicPr>
        <p:blipFill>
          <a:blip r:embed="rId19"/>
          <a:stretch>
            <a:fillRect/>
          </a:stretch>
        </p:blipFill>
        <p:spPr>
          <a:xfrm>
            <a:off x="304281" y="870927"/>
            <a:ext cx="4971661" cy="3421678"/>
          </a:xfrm>
          <a:prstGeom prst="rect">
            <a:avLst/>
          </a:prstGeom>
        </p:spPr>
      </p:pic>
      <p:sp>
        <p:nvSpPr>
          <p:cNvPr id="5" name="TextBox 4">
            <a:extLst>
              <a:ext uri="{FF2B5EF4-FFF2-40B4-BE49-F238E27FC236}">
                <a16:creationId xmlns:a16="http://schemas.microsoft.com/office/drawing/2014/main" id="{D3655E2F-CDCB-56DB-7E2F-25886EFD5307}"/>
              </a:ext>
            </a:extLst>
          </p:cNvPr>
          <p:cNvSpPr txBox="1"/>
          <p:nvPr/>
        </p:nvSpPr>
        <p:spPr>
          <a:xfrm>
            <a:off x="1933693" y="4371050"/>
            <a:ext cx="2084387" cy="30777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IN" dirty="0">
                <a:solidFill>
                  <a:srgbClr val="20124D"/>
                </a:solidFill>
                <a:latin typeface="Proxima Nova"/>
              </a:rPr>
              <a:t>Application Architecture</a:t>
            </a:r>
          </a:p>
        </p:txBody>
      </p:sp>
      <p:pic>
        <p:nvPicPr>
          <p:cNvPr id="16" name="Picture 15">
            <a:extLst>
              <a:ext uri="{FF2B5EF4-FFF2-40B4-BE49-F238E27FC236}">
                <a16:creationId xmlns:a16="http://schemas.microsoft.com/office/drawing/2014/main" id="{AC4DFE8C-236B-2ADF-7855-D64EBA1BD924}"/>
              </a:ext>
            </a:extLst>
          </p:cNvPr>
          <p:cNvPicPr>
            <a:picLocks noChangeAspect="1"/>
          </p:cNvPicPr>
          <p:nvPr/>
        </p:nvPicPr>
        <p:blipFill>
          <a:blip r:embed="rId20"/>
          <a:stretch>
            <a:fillRect/>
          </a:stretch>
        </p:blipFill>
        <p:spPr>
          <a:xfrm>
            <a:off x="5657175" y="1103508"/>
            <a:ext cx="3272268" cy="33006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2748450" y="326763"/>
            <a:ext cx="364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200" b="1" dirty="0">
                <a:solidFill>
                  <a:srgbClr val="20124D"/>
                </a:solidFill>
                <a:latin typeface="Proxima Nova"/>
                <a:ea typeface="Proxima Nova"/>
                <a:cs typeface="Proxima Nova"/>
                <a:sym typeface="Proxima Nova"/>
              </a:rPr>
              <a:t>TECH STACK</a:t>
            </a:r>
            <a:endParaRPr sz="3200" b="1" dirty="0">
              <a:solidFill>
                <a:srgbClr val="20124D"/>
              </a:solidFill>
              <a:latin typeface="Proxima Nova"/>
              <a:ea typeface="Proxima Nova"/>
              <a:cs typeface="Proxima Nova"/>
              <a:sym typeface="Proxima Nova"/>
            </a:endParaRPr>
          </a:p>
        </p:txBody>
      </p:sp>
      <p:pic>
        <p:nvPicPr>
          <p:cNvPr id="151" name="Google Shape;151;p18"/>
          <p:cNvPicPr preferRelativeResize="0"/>
          <p:nvPr/>
        </p:nvPicPr>
        <p:blipFill>
          <a:blip r:embed="rId4">
            <a:alphaModFix/>
          </a:blip>
          <a:stretch>
            <a:fillRect/>
          </a:stretch>
        </p:blipFill>
        <p:spPr>
          <a:xfrm flipH="1">
            <a:off x="186699" y="71557"/>
            <a:ext cx="769424" cy="1043200"/>
          </a:xfrm>
          <a:prstGeom prst="rect">
            <a:avLst/>
          </a:prstGeom>
          <a:noFill/>
          <a:ln>
            <a:noFill/>
          </a:ln>
        </p:spPr>
      </p:pic>
      <p:pic>
        <p:nvPicPr>
          <p:cNvPr id="152" name="Google Shape;152;p18">
            <a:hlinkClick r:id="rId5"/>
          </p:cNvPr>
          <p:cNvPicPr preferRelativeResize="0"/>
          <p:nvPr/>
        </p:nvPicPr>
        <p:blipFill>
          <a:blip r:embed="rId6">
            <a:alphaModFix/>
          </a:blip>
          <a:stretch>
            <a:fillRect/>
          </a:stretch>
        </p:blipFill>
        <p:spPr>
          <a:xfrm>
            <a:off x="87125" y="4868137"/>
            <a:ext cx="199148" cy="199148"/>
          </a:xfrm>
          <a:prstGeom prst="rect">
            <a:avLst/>
          </a:prstGeom>
          <a:noFill/>
          <a:ln>
            <a:noFill/>
          </a:ln>
        </p:spPr>
      </p:pic>
      <p:sp>
        <p:nvSpPr>
          <p:cNvPr id="153" name="Google Shape;153;p18">
            <a:hlinkClick r:id="rId5"/>
          </p:cNvPr>
          <p:cNvSpPr txBox="1"/>
          <p:nvPr/>
        </p:nvSpPr>
        <p:spPr>
          <a:xfrm>
            <a:off x="286275" y="4798363"/>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7"/>
              </a:rPr>
              <a:t>@centuriton</a:t>
            </a:r>
            <a:endParaRPr sz="1000" i="1" dirty="0">
              <a:solidFill>
                <a:schemeClr val="dk2"/>
              </a:solidFill>
              <a:latin typeface="Poppins Medium"/>
              <a:ea typeface="Poppins Medium"/>
              <a:cs typeface="Poppins Medium"/>
              <a:sym typeface="Poppins Medium"/>
            </a:endParaRPr>
          </a:p>
        </p:txBody>
      </p:sp>
      <p:sp>
        <p:nvSpPr>
          <p:cNvPr id="154" name="Google Shape;154;p18">
            <a:hlinkClick r:id="rId8"/>
          </p:cNvPr>
          <p:cNvSpPr txBox="1"/>
          <p:nvPr/>
        </p:nvSpPr>
        <p:spPr>
          <a:xfrm>
            <a:off x="1489575" y="4798350"/>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9"/>
              </a:rPr>
              <a:t>@centuriton</a:t>
            </a:r>
            <a:endParaRPr sz="1000" i="1" dirty="0">
              <a:solidFill>
                <a:schemeClr val="dk2"/>
              </a:solidFill>
              <a:latin typeface="Poppins Medium"/>
              <a:ea typeface="Poppins Medium"/>
              <a:cs typeface="Poppins Medium"/>
              <a:sym typeface="Poppins Medium"/>
            </a:endParaRPr>
          </a:p>
        </p:txBody>
      </p:sp>
      <p:pic>
        <p:nvPicPr>
          <p:cNvPr id="155" name="Google Shape;155;p18">
            <a:hlinkClick r:id="rId8"/>
          </p:cNvPr>
          <p:cNvPicPr preferRelativeResize="0"/>
          <p:nvPr/>
        </p:nvPicPr>
        <p:blipFill>
          <a:blip r:embed="rId10">
            <a:alphaModFix/>
          </a:blip>
          <a:stretch>
            <a:fillRect/>
          </a:stretch>
        </p:blipFill>
        <p:spPr>
          <a:xfrm>
            <a:off x="1290425" y="4868125"/>
            <a:ext cx="199150" cy="199150"/>
          </a:xfrm>
          <a:prstGeom prst="rect">
            <a:avLst/>
          </a:prstGeom>
          <a:noFill/>
          <a:ln>
            <a:noFill/>
          </a:ln>
        </p:spPr>
      </p:pic>
      <p:sp>
        <p:nvSpPr>
          <p:cNvPr id="156" name="Google Shape;156;p18">
            <a:hlinkClick r:id="rId11"/>
          </p:cNvPr>
          <p:cNvSpPr txBox="1"/>
          <p:nvPr/>
        </p:nvSpPr>
        <p:spPr>
          <a:xfrm>
            <a:off x="5883850" y="4804800"/>
            <a:ext cx="1266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2"/>
              </a:rPr>
              <a:t>t.me/centuRITon</a:t>
            </a:r>
            <a:endParaRPr sz="1000" i="1" dirty="0">
              <a:solidFill>
                <a:schemeClr val="dk2"/>
              </a:solidFill>
              <a:latin typeface="Poppins Medium"/>
              <a:ea typeface="Poppins Medium"/>
              <a:cs typeface="Poppins Medium"/>
              <a:sym typeface="Poppins Medium"/>
            </a:endParaRPr>
          </a:p>
        </p:txBody>
      </p:sp>
      <p:pic>
        <p:nvPicPr>
          <p:cNvPr id="157" name="Google Shape;157;p18">
            <a:hlinkClick r:id="rId12"/>
          </p:cNvPr>
          <p:cNvPicPr preferRelativeResize="0"/>
          <p:nvPr/>
        </p:nvPicPr>
        <p:blipFill rotWithShape="1">
          <a:blip r:embed="rId13">
            <a:alphaModFix/>
          </a:blip>
          <a:srcRect/>
          <a:stretch/>
        </p:blipFill>
        <p:spPr>
          <a:xfrm>
            <a:off x="5657175" y="4860788"/>
            <a:ext cx="226678" cy="226678"/>
          </a:xfrm>
          <a:prstGeom prst="rect">
            <a:avLst/>
          </a:prstGeom>
          <a:noFill/>
          <a:ln>
            <a:noFill/>
          </a:ln>
        </p:spPr>
      </p:pic>
      <p:sp>
        <p:nvSpPr>
          <p:cNvPr id="158" name="Google Shape;158;p18">
            <a:hlinkClick r:id="rId14"/>
          </p:cNvPr>
          <p:cNvSpPr txBox="1"/>
          <p:nvPr/>
        </p:nvSpPr>
        <p:spPr>
          <a:xfrm>
            <a:off x="7592400" y="4798350"/>
            <a:ext cx="155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5"/>
              </a:rPr>
              <a:t>www.centuriton.com</a:t>
            </a:r>
            <a:endParaRPr sz="1000" i="1" dirty="0">
              <a:solidFill>
                <a:schemeClr val="dk2"/>
              </a:solidFill>
              <a:latin typeface="Poppins Medium"/>
              <a:ea typeface="Poppins Medium"/>
              <a:cs typeface="Poppins Medium"/>
              <a:sym typeface="Poppins Medium"/>
            </a:endParaRPr>
          </a:p>
        </p:txBody>
      </p:sp>
      <p:pic>
        <p:nvPicPr>
          <p:cNvPr id="159" name="Google Shape;159;p18">
            <a:hlinkClick r:id="rId14"/>
          </p:cNvPr>
          <p:cNvPicPr preferRelativeResize="0"/>
          <p:nvPr/>
        </p:nvPicPr>
        <p:blipFill>
          <a:blip r:embed="rId16">
            <a:alphaModFix/>
          </a:blip>
          <a:stretch>
            <a:fillRect/>
          </a:stretch>
        </p:blipFill>
        <p:spPr>
          <a:xfrm>
            <a:off x="7365725" y="4854363"/>
            <a:ext cx="226675" cy="226675"/>
          </a:xfrm>
          <a:prstGeom prst="rect">
            <a:avLst/>
          </a:prstGeom>
          <a:noFill/>
          <a:ln>
            <a:noFill/>
          </a:ln>
        </p:spPr>
      </p:pic>
      <p:pic>
        <p:nvPicPr>
          <p:cNvPr id="160" name="Google Shape;160;p18">
            <a:hlinkClick r:id="rId17"/>
          </p:cNvPr>
          <p:cNvPicPr preferRelativeResize="0"/>
          <p:nvPr/>
        </p:nvPicPr>
        <p:blipFill>
          <a:blip r:embed="rId18">
            <a:alphaModFix/>
          </a:blip>
          <a:stretch>
            <a:fillRect/>
          </a:stretch>
        </p:blipFill>
        <p:spPr>
          <a:xfrm>
            <a:off x="2493723" y="4859550"/>
            <a:ext cx="216349" cy="216349"/>
          </a:xfrm>
          <a:prstGeom prst="rect">
            <a:avLst/>
          </a:prstGeom>
          <a:noFill/>
          <a:ln>
            <a:noFill/>
          </a:ln>
        </p:spPr>
      </p:pic>
      <p:sp>
        <p:nvSpPr>
          <p:cNvPr id="161" name="Google Shape;161;p18">
            <a:hlinkClick r:id="rId17"/>
          </p:cNvPr>
          <p:cNvSpPr txBox="1"/>
          <p:nvPr/>
        </p:nvSpPr>
        <p:spPr>
          <a:xfrm>
            <a:off x="2692875" y="4798349"/>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7"/>
              </a:rPr>
              <a:t>@centuriton</a:t>
            </a:r>
            <a:endParaRPr sz="1000" i="1" dirty="0">
              <a:solidFill>
                <a:schemeClr val="dk2"/>
              </a:solidFill>
              <a:latin typeface="Poppins Medium"/>
              <a:ea typeface="Poppins Medium"/>
              <a:cs typeface="Poppins Medium"/>
              <a:sym typeface="Poppins Medium"/>
            </a:endParaRPr>
          </a:p>
        </p:txBody>
      </p:sp>
      <p:sp>
        <p:nvSpPr>
          <p:cNvPr id="2" name="TextBox 1">
            <a:extLst>
              <a:ext uri="{FF2B5EF4-FFF2-40B4-BE49-F238E27FC236}">
                <a16:creationId xmlns:a16="http://schemas.microsoft.com/office/drawing/2014/main" id="{3B5B3081-474A-D2AB-A4E4-004C60347185}"/>
              </a:ext>
            </a:extLst>
          </p:cNvPr>
          <p:cNvSpPr txBox="1"/>
          <p:nvPr/>
        </p:nvSpPr>
        <p:spPr>
          <a:xfrm>
            <a:off x="689700" y="1045575"/>
            <a:ext cx="7764600" cy="2708434"/>
          </a:xfrm>
          <a:prstGeom prst="rect">
            <a:avLst/>
          </a:prstGeom>
          <a:noFill/>
          <a:ln>
            <a:solidFill>
              <a:schemeClr val="tx1"/>
            </a:solidFill>
          </a:ln>
        </p:spPr>
        <p:txBody>
          <a:bodyPr wrap="square" rtlCol="0">
            <a:spAutoFit/>
          </a:bodyPr>
          <a:lstStyle/>
          <a:p>
            <a:r>
              <a:rPr lang="en-IN" sz="1300" b="1" dirty="0">
                <a:latin typeface="Proxima Nova" panose="020B0604020202020204" charset="0"/>
              </a:rPr>
              <a:t>App Development: </a:t>
            </a:r>
            <a:r>
              <a:rPr lang="en-IN" sz="1300" dirty="0">
                <a:latin typeface="Proxima Nova" panose="020B0604020202020204" charset="0"/>
              </a:rPr>
              <a:t>We will be using Android Studio as an IDE and Kotlin as the programming language to develop our app. </a:t>
            </a:r>
            <a:r>
              <a:rPr lang="en-US" sz="1300" dirty="0">
                <a:latin typeface="Proxima Nova" panose="020B0604020202020204" charset="0"/>
              </a:rPr>
              <a:t>Android Studio is the official integrated development environment for Google's Android operating system, built on JetBrains' IntelliJ IDEA software and designed specifically for Android development.</a:t>
            </a:r>
            <a:r>
              <a:rPr lang="en-IN" sz="1300" dirty="0">
                <a:latin typeface="Proxima Nova" panose="020B0604020202020204" charset="0"/>
              </a:rPr>
              <a:t> </a:t>
            </a:r>
          </a:p>
          <a:p>
            <a:endParaRPr lang="en-IN" sz="1300" dirty="0">
              <a:latin typeface="Proxima Nova" panose="020B0604020202020204" charset="0"/>
            </a:endParaRPr>
          </a:p>
          <a:p>
            <a:r>
              <a:rPr lang="en-IN" sz="1300" b="1" dirty="0">
                <a:latin typeface="Proxima Nova" panose="020B0604020202020204" charset="0"/>
              </a:rPr>
              <a:t>Database: </a:t>
            </a:r>
            <a:r>
              <a:rPr lang="en-IN" sz="1300" dirty="0">
                <a:latin typeface="Proxima Nova" panose="020B0604020202020204" charset="0"/>
              </a:rPr>
              <a:t>We will be using Firebase as our database for storing the building details and retrieval of information about the educational buildings for the common public. </a:t>
            </a:r>
            <a:r>
              <a:rPr lang="en-US" sz="1300" b="0" i="0" dirty="0">
                <a:solidFill>
                  <a:srgbClr val="202124"/>
                </a:solidFill>
                <a:effectLst/>
                <a:latin typeface="arial" panose="020B0604020202020204" pitchFamily="34" charset="0"/>
              </a:rPr>
              <a:t>Firebase is a Backend-as-a-Service (Baas). </a:t>
            </a:r>
            <a:r>
              <a:rPr lang="en-US" sz="1300" dirty="0">
                <a:latin typeface="Proxima Nova" panose="020B0604020202020204" charset="0"/>
              </a:rPr>
              <a:t>It provides developers with a variety of tools and services to help them develop quality apps, grows their user base, and earn profit. It is built on Google's infrastructure. Firebase is categorized as a NoSQL database program, which stores data in JSON-like documents.</a:t>
            </a:r>
            <a:r>
              <a:rPr lang="en-IN" sz="1300" dirty="0">
                <a:latin typeface="Proxima Nova" panose="020B0604020202020204" charset="0"/>
              </a:rPr>
              <a:t>     </a:t>
            </a:r>
          </a:p>
          <a:p>
            <a:endParaRPr lang="en-IN" sz="1300" b="1" dirty="0">
              <a:latin typeface="Proxima Nova" panose="020B0604020202020204" charset="0"/>
            </a:endParaRPr>
          </a:p>
          <a:p>
            <a:r>
              <a:rPr lang="en-US" sz="1300" b="1" dirty="0">
                <a:latin typeface="Proxima Nova" panose="020B0604020202020204" charset="0"/>
              </a:rPr>
              <a:t>Accessing location: </a:t>
            </a:r>
            <a:r>
              <a:rPr lang="en-US" sz="1300" dirty="0">
                <a:latin typeface="Proxima Nova" panose="020B0604020202020204" charset="0"/>
              </a:rPr>
              <a:t>We are converting the address of the building to latitude and longitude using Geopy. Then we can access the location using folium by giving the respective latitude and longitude</a:t>
            </a:r>
            <a:r>
              <a:rPr lang="en-US" sz="1300" b="0" i="0" dirty="0">
                <a:solidFill>
                  <a:srgbClr val="000000"/>
                </a:solidFill>
                <a:effectLst/>
                <a:latin typeface="Segoe UI Light" panose="020B0502040204020203" pitchFamily="34" charset="0"/>
                <a:cs typeface="Segoe UI Light" panose="020B0502040204020203" pitchFamily="34" charset="0"/>
              </a:rPr>
              <a:t>.</a:t>
            </a:r>
            <a:r>
              <a:rPr lang="en-IN" sz="1300" b="1" dirty="0">
                <a:latin typeface="Proxima Nova" panose="020B0604020202020204" charset="0"/>
              </a:rPr>
              <a:t>                                                                                  </a:t>
            </a:r>
            <a:r>
              <a:rPr lang="en-IN" b="1" dirty="0">
                <a:latin typeface="Proxima Nova" panose="020B0604020202020204" charset="0"/>
              </a:rPr>
              <a:t>                                           </a:t>
            </a:r>
          </a:p>
        </p:txBody>
      </p:sp>
      <p:sp>
        <p:nvSpPr>
          <p:cNvPr id="3" name="TextBox 2">
            <a:extLst>
              <a:ext uri="{FF2B5EF4-FFF2-40B4-BE49-F238E27FC236}">
                <a16:creationId xmlns:a16="http://schemas.microsoft.com/office/drawing/2014/main" id="{7BDB97B5-D6F6-8DC8-A653-27AB8CC1CD5D}"/>
              </a:ext>
            </a:extLst>
          </p:cNvPr>
          <p:cNvSpPr txBox="1"/>
          <p:nvPr/>
        </p:nvSpPr>
        <p:spPr>
          <a:xfrm>
            <a:off x="689701" y="3896955"/>
            <a:ext cx="7764600" cy="307777"/>
          </a:xfrm>
          <a:prstGeom prst="rect">
            <a:avLst/>
          </a:prstGeom>
          <a:noFill/>
          <a:ln>
            <a:solidFill>
              <a:schemeClr val="tx1"/>
            </a:solidFill>
          </a:ln>
        </p:spPr>
        <p:txBody>
          <a:bodyPr wrap="square" rtlCol="0">
            <a:spAutoFit/>
          </a:bodyPr>
          <a:lstStyle/>
          <a:p>
            <a:r>
              <a:rPr lang="en-IN" b="1" dirty="0">
                <a:latin typeface="Proxima Nova" panose="020B0604020202020204" charset="0"/>
              </a:rPr>
              <a:t>Directions: </a:t>
            </a:r>
            <a:r>
              <a:rPr lang="en-IN" dirty="0">
                <a:latin typeface="Proxima Nova" panose="020B0604020202020204" charset="0"/>
              </a:rPr>
              <a:t>We will be using Google maps to show the direction to the particular building.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2203650" y="219836"/>
            <a:ext cx="4736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b="1" dirty="0">
                <a:solidFill>
                  <a:srgbClr val="20124D"/>
                </a:solidFill>
                <a:latin typeface="Proxima Nova"/>
                <a:ea typeface="Proxima Nova"/>
                <a:cs typeface="Proxima Nova"/>
                <a:sym typeface="Proxima Nova"/>
              </a:rPr>
              <a:t>Unique Features of our App</a:t>
            </a:r>
            <a:endParaRPr b="1" dirty="0">
              <a:solidFill>
                <a:srgbClr val="20124D"/>
              </a:solidFill>
              <a:latin typeface="Proxima Nova"/>
              <a:ea typeface="Proxima Nova"/>
              <a:cs typeface="Proxima Nova"/>
              <a:sym typeface="Proxima Nova"/>
            </a:endParaRPr>
          </a:p>
        </p:txBody>
      </p:sp>
      <p:pic>
        <p:nvPicPr>
          <p:cNvPr id="168" name="Google Shape;168;p19">
            <a:hlinkClick r:id="rId4"/>
          </p:cNvPr>
          <p:cNvPicPr preferRelativeResize="0"/>
          <p:nvPr/>
        </p:nvPicPr>
        <p:blipFill>
          <a:blip r:embed="rId5">
            <a:alphaModFix/>
          </a:blip>
          <a:stretch>
            <a:fillRect/>
          </a:stretch>
        </p:blipFill>
        <p:spPr>
          <a:xfrm>
            <a:off x="87125" y="4868137"/>
            <a:ext cx="199148" cy="199148"/>
          </a:xfrm>
          <a:prstGeom prst="rect">
            <a:avLst/>
          </a:prstGeom>
          <a:noFill/>
          <a:ln>
            <a:noFill/>
          </a:ln>
        </p:spPr>
      </p:pic>
      <p:sp>
        <p:nvSpPr>
          <p:cNvPr id="169" name="Google Shape;169;p19">
            <a:hlinkClick r:id="rId4"/>
          </p:cNvPr>
          <p:cNvSpPr txBox="1"/>
          <p:nvPr/>
        </p:nvSpPr>
        <p:spPr>
          <a:xfrm>
            <a:off x="286275" y="4798363"/>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6"/>
              </a:rPr>
              <a:t>@centuriton</a:t>
            </a:r>
            <a:endParaRPr sz="1000" i="1" dirty="0">
              <a:solidFill>
                <a:schemeClr val="dk2"/>
              </a:solidFill>
              <a:latin typeface="Poppins Medium"/>
              <a:ea typeface="Poppins Medium"/>
              <a:cs typeface="Poppins Medium"/>
              <a:sym typeface="Poppins Medium"/>
            </a:endParaRPr>
          </a:p>
        </p:txBody>
      </p:sp>
      <p:sp>
        <p:nvSpPr>
          <p:cNvPr id="170" name="Google Shape;170;p19">
            <a:hlinkClick r:id="rId7"/>
          </p:cNvPr>
          <p:cNvSpPr txBox="1"/>
          <p:nvPr/>
        </p:nvSpPr>
        <p:spPr>
          <a:xfrm>
            <a:off x="1489575" y="4798350"/>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8"/>
              </a:rPr>
              <a:t>@centuriton</a:t>
            </a:r>
            <a:endParaRPr sz="1000" i="1" dirty="0">
              <a:solidFill>
                <a:schemeClr val="dk2"/>
              </a:solidFill>
              <a:latin typeface="Poppins Medium"/>
              <a:ea typeface="Poppins Medium"/>
              <a:cs typeface="Poppins Medium"/>
              <a:sym typeface="Poppins Medium"/>
            </a:endParaRPr>
          </a:p>
        </p:txBody>
      </p:sp>
      <p:pic>
        <p:nvPicPr>
          <p:cNvPr id="171" name="Google Shape;171;p19">
            <a:hlinkClick r:id="rId7"/>
          </p:cNvPr>
          <p:cNvPicPr preferRelativeResize="0"/>
          <p:nvPr/>
        </p:nvPicPr>
        <p:blipFill>
          <a:blip r:embed="rId9">
            <a:alphaModFix/>
          </a:blip>
          <a:stretch>
            <a:fillRect/>
          </a:stretch>
        </p:blipFill>
        <p:spPr>
          <a:xfrm>
            <a:off x="1290425" y="4868125"/>
            <a:ext cx="199150" cy="199150"/>
          </a:xfrm>
          <a:prstGeom prst="rect">
            <a:avLst/>
          </a:prstGeom>
          <a:noFill/>
          <a:ln>
            <a:noFill/>
          </a:ln>
        </p:spPr>
      </p:pic>
      <p:sp>
        <p:nvSpPr>
          <p:cNvPr id="172" name="Google Shape;172;p19">
            <a:hlinkClick r:id="rId10"/>
          </p:cNvPr>
          <p:cNvSpPr txBox="1"/>
          <p:nvPr/>
        </p:nvSpPr>
        <p:spPr>
          <a:xfrm>
            <a:off x="5883850" y="4804800"/>
            <a:ext cx="1266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1"/>
              </a:rPr>
              <a:t>t.me/centuRITon</a:t>
            </a:r>
            <a:endParaRPr sz="1000" i="1" dirty="0">
              <a:solidFill>
                <a:schemeClr val="dk2"/>
              </a:solidFill>
              <a:latin typeface="Poppins Medium"/>
              <a:ea typeface="Poppins Medium"/>
              <a:cs typeface="Poppins Medium"/>
              <a:sym typeface="Poppins Medium"/>
            </a:endParaRPr>
          </a:p>
        </p:txBody>
      </p:sp>
      <p:pic>
        <p:nvPicPr>
          <p:cNvPr id="173" name="Google Shape;173;p19">
            <a:hlinkClick r:id="rId11"/>
          </p:cNvPr>
          <p:cNvPicPr preferRelativeResize="0"/>
          <p:nvPr/>
        </p:nvPicPr>
        <p:blipFill rotWithShape="1">
          <a:blip r:embed="rId12">
            <a:alphaModFix/>
          </a:blip>
          <a:srcRect/>
          <a:stretch/>
        </p:blipFill>
        <p:spPr>
          <a:xfrm>
            <a:off x="5657175" y="4860788"/>
            <a:ext cx="226678" cy="226678"/>
          </a:xfrm>
          <a:prstGeom prst="rect">
            <a:avLst/>
          </a:prstGeom>
          <a:noFill/>
          <a:ln>
            <a:noFill/>
          </a:ln>
        </p:spPr>
      </p:pic>
      <p:sp>
        <p:nvSpPr>
          <p:cNvPr id="174" name="Google Shape;174;p19">
            <a:hlinkClick r:id="rId13"/>
          </p:cNvPr>
          <p:cNvSpPr txBox="1"/>
          <p:nvPr/>
        </p:nvSpPr>
        <p:spPr>
          <a:xfrm>
            <a:off x="7592400" y="4798350"/>
            <a:ext cx="155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4"/>
              </a:rPr>
              <a:t>www.centuriton.com</a:t>
            </a:r>
            <a:endParaRPr sz="1000" i="1" dirty="0">
              <a:solidFill>
                <a:schemeClr val="dk2"/>
              </a:solidFill>
              <a:latin typeface="Poppins Medium"/>
              <a:ea typeface="Poppins Medium"/>
              <a:cs typeface="Poppins Medium"/>
              <a:sym typeface="Poppins Medium"/>
            </a:endParaRPr>
          </a:p>
        </p:txBody>
      </p:sp>
      <p:pic>
        <p:nvPicPr>
          <p:cNvPr id="175" name="Google Shape;175;p19">
            <a:hlinkClick r:id="rId13"/>
          </p:cNvPr>
          <p:cNvPicPr preferRelativeResize="0"/>
          <p:nvPr/>
        </p:nvPicPr>
        <p:blipFill>
          <a:blip r:embed="rId15">
            <a:alphaModFix/>
          </a:blip>
          <a:stretch>
            <a:fillRect/>
          </a:stretch>
        </p:blipFill>
        <p:spPr>
          <a:xfrm>
            <a:off x="7365725" y="4854363"/>
            <a:ext cx="226675" cy="226675"/>
          </a:xfrm>
          <a:prstGeom prst="rect">
            <a:avLst/>
          </a:prstGeom>
          <a:noFill/>
          <a:ln>
            <a:noFill/>
          </a:ln>
        </p:spPr>
      </p:pic>
      <p:pic>
        <p:nvPicPr>
          <p:cNvPr id="176" name="Google Shape;176;p19">
            <a:hlinkClick r:id="rId16"/>
          </p:cNvPr>
          <p:cNvPicPr preferRelativeResize="0"/>
          <p:nvPr/>
        </p:nvPicPr>
        <p:blipFill>
          <a:blip r:embed="rId17">
            <a:alphaModFix/>
          </a:blip>
          <a:stretch>
            <a:fillRect/>
          </a:stretch>
        </p:blipFill>
        <p:spPr>
          <a:xfrm>
            <a:off x="2493723" y="4859550"/>
            <a:ext cx="216349" cy="216349"/>
          </a:xfrm>
          <a:prstGeom prst="rect">
            <a:avLst/>
          </a:prstGeom>
          <a:noFill/>
          <a:ln>
            <a:noFill/>
          </a:ln>
        </p:spPr>
      </p:pic>
      <p:sp>
        <p:nvSpPr>
          <p:cNvPr id="177" name="Google Shape;177;p19">
            <a:hlinkClick r:id="rId16"/>
          </p:cNvPr>
          <p:cNvSpPr txBox="1"/>
          <p:nvPr/>
        </p:nvSpPr>
        <p:spPr>
          <a:xfrm>
            <a:off x="2692875" y="4798349"/>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6"/>
              </a:rPr>
              <a:t>@centuriton</a:t>
            </a:r>
            <a:endParaRPr sz="1000" i="1" dirty="0">
              <a:solidFill>
                <a:schemeClr val="dk2"/>
              </a:solidFill>
              <a:latin typeface="Poppins Medium"/>
              <a:ea typeface="Poppins Medium"/>
              <a:cs typeface="Poppins Medium"/>
              <a:sym typeface="Poppins Medium"/>
            </a:endParaRPr>
          </a:p>
        </p:txBody>
      </p:sp>
      <p:sp>
        <p:nvSpPr>
          <p:cNvPr id="2" name="TextBox 1">
            <a:extLst>
              <a:ext uri="{FF2B5EF4-FFF2-40B4-BE49-F238E27FC236}">
                <a16:creationId xmlns:a16="http://schemas.microsoft.com/office/drawing/2014/main" id="{5807092B-5BD8-F992-DB7B-10C457E917D0}"/>
              </a:ext>
            </a:extLst>
          </p:cNvPr>
          <p:cNvSpPr txBox="1"/>
          <p:nvPr/>
        </p:nvSpPr>
        <p:spPr>
          <a:xfrm>
            <a:off x="500743" y="1016000"/>
            <a:ext cx="8142514" cy="4647426"/>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Proxima Nova" panose="020B0604020202020204" charset="0"/>
              </a:rPr>
              <a:t>Our application manages huge data and allows the management to upload details efficiently by the concerned authorities who manage particular regional offices, schools, etc., in each state and district of our country.</a:t>
            </a:r>
          </a:p>
          <a:p>
            <a:pPr marL="285750" indent="-285750" algn="just">
              <a:buFont typeface="Arial" panose="020B0604020202020204" pitchFamily="34" charset="0"/>
              <a:buChar char="•"/>
            </a:pPr>
            <a:endParaRPr lang="en-US" sz="1600" dirty="0">
              <a:latin typeface="Proxima Nova" panose="020B0604020202020204" charset="0"/>
            </a:endParaRPr>
          </a:p>
          <a:p>
            <a:pPr marL="285750" indent="-285750" algn="just">
              <a:buFont typeface="Arial" panose="020B0604020202020204" pitchFamily="34" charset="0"/>
              <a:buChar char="•"/>
            </a:pPr>
            <a:r>
              <a:rPr lang="en-US" sz="1600" dirty="0">
                <a:latin typeface="Proxima Nova" panose="020B0604020202020204" charset="0"/>
              </a:rPr>
              <a:t>User could locate, and check the present status and details of the government buildings. </a:t>
            </a:r>
          </a:p>
          <a:p>
            <a:pPr marL="285750" indent="-285750" algn="just">
              <a:buFont typeface="Arial" panose="020B0604020202020204" pitchFamily="34" charset="0"/>
              <a:buChar char="•"/>
            </a:pPr>
            <a:endParaRPr lang="en-US" sz="1600" dirty="0">
              <a:latin typeface="Proxima Nova" panose="020B0604020202020204" charset="0"/>
            </a:endParaRPr>
          </a:p>
          <a:p>
            <a:pPr marL="285750" indent="-285750" algn="just">
              <a:buFont typeface="Arial" panose="020B0604020202020204" pitchFamily="34" charset="0"/>
              <a:buChar char="•"/>
            </a:pPr>
            <a:r>
              <a:rPr lang="en-US" sz="1600" dirty="0">
                <a:latin typeface="Proxima Nova" panose="020B0604020202020204" charset="0"/>
              </a:rPr>
              <a:t>Complaint Feature in public users allows the citizens to take care of the buildings by reporting the issues to the government and in turn become useful in the development process of the assets of the nation.</a:t>
            </a:r>
          </a:p>
          <a:p>
            <a:pPr marL="285750" indent="-285750" algn="just">
              <a:buFont typeface="Arial" panose="020B0604020202020204" pitchFamily="34" charset="0"/>
              <a:buChar char="•"/>
            </a:pPr>
            <a:endParaRPr lang="en-US" sz="1600" dirty="0">
              <a:latin typeface="Proxima Nova" panose="020B0604020202020204" charset="0"/>
            </a:endParaRPr>
          </a:p>
          <a:p>
            <a:pPr marL="285750" indent="-285750" algn="just">
              <a:buFont typeface="Arial" panose="020B0604020202020204" pitchFamily="34" charset="0"/>
              <a:buChar char="•"/>
            </a:pPr>
            <a:r>
              <a:rPr lang="en-US" sz="1600" dirty="0">
                <a:latin typeface="Proxima Nova" panose="020B0604020202020204" charset="0"/>
              </a:rPr>
              <a:t>Fire alert system using ML detects fire in the building using image recognition through the images uploaded in the complaint box in the public user option and allows the authorities to take faster action on it.</a:t>
            </a:r>
          </a:p>
          <a:p>
            <a:pPr marL="285750" indent="-285750" algn="just">
              <a:buFont typeface="Arial" panose="020B0604020202020204" pitchFamily="34" charset="0"/>
              <a:buChar char="•"/>
            </a:pPr>
            <a:endParaRPr lang="en-US" sz="1600" dirty="0">
              <a:latin typeface="Proxima Nova" panose="020B0604020202020204" charset="0"/>
            </a:endParaRPr>
          </a:p>
          <a:p>
            <a:pPr marL="285750" indent="-285750" algn="just">
              <a:buFont typeface="Arial" panose="020B0604020202020204" pitchFamily="34" charset="0"/>
              <a:buChar char="•"/>
            </a:pPr>
            <a:endParaRPr lang="en-US" dirty="0">
              <a:latin typeface="Segoe UI Light" panose="020B0502040204020203" pitchFamily="34" charset="0"/>
              <a:cs typeface="Segoe UI Light" panose="020B0502040204020203" pitchFamily="34" charset="0"/>
            </a:endParaRPr>
          </a:p>
          <a:p>
            <a:pPr marL="285750" indent="-285750" algn="just">
              <a:buFont typeface="Arial" panose="020B0604020202020204" pitchFamily="34" charset="0"/>
              <a:buChar char="•"/>
            </a:pPr>
            <a:endParaRPr lang="en-US" dirty="0">
              <a:latin typeface="Segoe UI Light" panose="020B0502040204020203" pitchFamily="34" charset="0"/>
              <a:cs typeface="Segoe UI Light" panose="020B0502040204020203" pitchFamily="34" charset="0"/>
            </a:endParaRPr>
          </a:p>
          <a:p>
            <a:pPr algn="just"/>
            <a:r>
              <a:rPr lang="en-US" dirty="0">
                <a:latin typeface="Segoe UI Light" panose="020B0502040204020203" pitchFamily="34" charset="0"/>
                <a:cs typeface="Segoe UI Light" panose="020B0502040204020203" pitchFamily="34" charset="0"/>
              </a:rPr>
              <a:t> </a:t>
            </a:r>
          </a:p>
          <a:p>
            <a:endParaRPr lang="en-IN" dirty="0"/>
          </a:p>
        </p:txBody>
      </p:sp>
      <p:sp>
        <p:nvSpPr>
          <p:cNvPr id="3" name="TextBox 2">
            <a:extLst>
              <a:ext uri="{FF2B5EF4-FFF2-40B4-BE49-F238E27FC236}">
                <a16:creationId xmlns:a16="http://schemas.microsoft.com/office/drawing/2014/main" id="{F2E6E083-83D4-72F6-AF99-B854CE2970BB}"/>
              </a:ext>
            </a:extLst>
          </p:cNvPr>
          <p:cNvSpPr txBox="1"/>
          <p:nvPr/>
        </p:nvSpPr>
        <p:spPr>
          <a:xfrm>
            <a:off x="420914" y="849086"/>
            <a:ext cx="8338457" cy="3788228"/>
          </a:xfrm>
          <a:prstGeom prst="rect">
            <a:avLst/>
          </a:prstGeom>
          <a:noFill/>
          <a:ln>
            <a:solidFill>
              <a:schemeClr val="tx1"/>
            </a:solidFill>
          </a:ln>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2280632" y="348025"/>
            <a:ext cx="458273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b="1" dirty="0">
                <a:solidFill>
                  <a:srgbClr val="20124D"/>
                </a:solidFill>
                <a:latin typeface="Proxima Nova"/>
                <a:ea typeface="Proxima Nova"/>
                <a:cs typeface="Proxima Nova"/>
                <a:sym typeface="Proxima Nova"/>
              </a:rPr>
              <a:t>Basic UI design of our APP</a:t>
            </a:r>
            <a:endParaRPr b="1" dirty="0">
              <a:solidFill>
                <a:srgbClr val="20124D"/>
              </a:solidFill>
              <a:latin typeface="Proxima Nova"/>
              <a:ea typeface="Proxima Nova"/>
              <a:cs typeface="Proxima Nova"/>
              <a:sym typeface="Proxima Nova"/>
            </a:endParaRPr>
          </a:p>
        </p:txBody>
      </p:sp>
      <p:sp>
        <p:nvSpPr>
          <p:cNvPr id="167" name="Google Shape;167;p19"/>
          <p:cNvSpPr txBox="1"/>
          <p:nvPr/>
        </p:nvSpPr>
        <p:spPr>
          <a:xfrm>
            <a:off x="689700" y="1204180"/>
            <a:ext cx="7764600" cy="3282300"/>
          </a:xfrm>
          <a:prstGeom prst="rect">
            <a:avLst/>
          </a:prstGeom>
          <a:noFill/>
          <a:ln w="9525" cap="flat" cmpd="sng">
            <a:solidFill>
              <a:srgbClr val="666666"/>
            </a:solidFill>
            <a:prstDash val="solid"/>
            <a:round/>
            <a:headEnd type="none" w="sm" len="sm"/>
            <a:tailEnd type="none" w="sm" len="sm"/>
          </a:ln>
        </p:spPr>
        <p:txBody>
          <a:bodyPr spcFirstLastPara="1" wrap="square" lIns="91425" tIns="1005825" rIns="91425" bIns="91425" anchor="t" anchorCtr="0">
            <a:noAutofit/>
          </a:bodyPr>
          <a:lstStyle/>
          <a:p>
            <a:pPr marL="0" lvl="0" indent="0" algn="ctr" rtl="0">
              <a:spcBef>
                <a:spcPts val="0"/>
              </a:spcBef>
              <a:spcAft>
                <a:spcPts val="0"/>
              </a:spcAft>
              <a:buNone/>
            </a:pPr>
            <a:r>
              <a:rPr lang="en-IN" sz="2000" dirty="0">
                <a:latin typeface="Proxima Nova"/>
                <a:ea typeface="Proxima Nova"/>
                <a:cs typeface="Proxima Nova"/>
                <a:sym typeface="Proxima Nova"/>
              </a:rPr>
              <a:t>This is the link of the </a:t>
            </a:r>
            <a:r>
              <a:rPr lang="en-IN" sz="2000" dirty="0" err="1">
                <a:latin typeface="Proxima Nova"/>
                <a:ea typeface="Proxima Nova"/>
                <a:cs typeface="Proxima Nova"/>
                <a:sym typeface="Proxima Nova"/>
              </a:rPr>
              <a:t>Youtube</a:t>
            </a:r>
            <a:r>
              <a:rPr lang="en-IN" sz="2000" dirty="0">
                <a:latin typeface="Proxima Nova"/>
                <a:ea typeface="Proxima Nova"/>
                <a:cs typeface="Proxima Nova"/>
                <a:sym typeface="Proxima Nova"/>
              </a:rPr>
              <a:t> video in which we have described the UI of our application, please click on the </a:t>
            </a:r>
            <a:r>
              <a:rPr lang="en-IN" sz="2000">
                <a:latin typeface="Proxima Nova"/>
                <a:ea typeface="Proxima Nova"/>
                <a:cs typeface="Proxima Nova"/>
                <a:sym typeface="Proxima Nova"/>
              </a:rPr>
              <a:t>link below :</a:t>
            </a:r>
          </a:p>
          <a:p>
            <a:pPr marL="0" lvl="0" indent="0" algn="ctr" rtl="0">
              <a:spcBef>
                <a:spcPts val="0"/>
              </a:spcBef>
              <a:spcAft>
                <a:spcPts val="0"/>
              </a:spcAft>
              <a:buNone/>
            </a:pPr>
            <a:r>
              <a:rPr lang="en-IN" sz="2000" dirty="0">
                <a:latin typeface="Proxima Nova"/>
                <a:ea typeface="Proxima Nova"/>
                <a:cs typeface="Proxima Nova"/>
                <a:sym typeface="Proxima Nova"/>
              </a:rPr>
              <a:t> </a:t>
            </a:r>
            <a:endParaRPr sz="2000" dirty="0">
              <a:latin typeface="Proxima Nova"/>
              <a:ea typeface="Proxima Nova"/>
              <a:cs typeface="Proxima Nova"/>
              <a:sym typeface="Proxima Nova"/>
            </a:endParaRPr>
          </a:p>
        </p:txBody>
      </p:sp>
      <p:pic>
        <p:nvPicPr>
          <p:cNvPr id="168" name="Google Shape;168;p19">
            <a:hlinkClick r:id="rId4"/>
          </p:cNvPr>
          <p:cNvPicPr preferRelativeResize="0"/>
          <p:nvPr/>
        </p:nvPicPr>
        <p:blipFill>
          <a:blip r:embed="rId5">
            <a:alphaModFix/>
          </a:blip>
          <a:stretch>
            <a:fillRect/>
          </a:stretch>
        </p:blipFill>
        <p:spPr>
          <a:xfrm>
            <a:off x="87125" y="4868137"/>
            <a:ext cx="199148" cy="199148"/>
          </a:xfrm>
          <a:prstGeom prst="rect">
            <a:avLst/>
          </a:prstGeom>
          <a:noFill/>
          <a:ln>
            <a:noFill/>
          </a:ln>
        </p:spPr>
      </p:pic>
      <p:sp>
        <p:nvSpPr>
          <p:cNvPr id="169" name="Google Shape;169;p19">
            <a:hlinkClick r:id="rId4"/>
          </p:cNvPr>
          <p:cNvSpPr txBox="1"/>
          <p:nvPr/>
        </p:nvSpPr>
        <p:spPr>
          <a:xfrm>
            <a:off x="286275" y="4798363"/>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6"/>
              </a:rPr>
              <a:t>@centuriton</a:t>
            </a:r>
            <a:endParaRPr sz="1000" i="1" dirty="0">
              <a:solidFill>
                <a:schemeClr val="dk2"/>
              </a:solidFill>
              <a:latin typeface="Poppins Medium"/>
              <a:ea typeface="Poppins Medium"/>
              <a:cs typeface="Poppins Medium"/>
              <a:sym typeface="Poppins Medium"/>
            </a:endParaRPr>
          </a:p>
        </p:txBody>
      </p:sp>
      <p:sp>
        <p:nvSpPr>
          <p:cNvPr id="170" name="Google Shape;170;p19">
            <a:hlinkClick r:id="rId7"/>
          </p:cNvPr>
          <p:cNvSpPr txBox="1"/>
          <p:nvPr/>
        </p:nvSpPr>
        <p:spPr>
          <a:xfrm>
            <a:off x="1489575" y="4798350"/>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8"/>
              </a:rPr>
              <a:t>@centuriton</a:t>
            </a:r>
            <a:endParaRPr sz="1000" i="1" dirty="0">
              <a:solidFill>
                <a:schemeClr val="dk2"/>
              </a:solidFill>
              <a:latin typeface="Poppins Medium"/>
              <a:ea typeface="Poppins Medium"/>
              <a:cs typeface="Poppins Medium"/>
              <a:sym typeface="Poppins Medium"/>
            </a:endParaRPr>
          </a:p>
        </p:txBody>
      </p:sp>
      <p:pic>
        <p:nvPicPr>
          <p:cNvPr id="171" name="Google Shape;171;p19">
            <a:hlinkClick r:id="rId7"/>
          </p:cNvPr>
          <p:cNvPicPr preferRelativeResize="0"/>
          <p:nvPr/>
        </p:nvPicPr>
        <p:blipFill>
          <a:blip r:embed="rId9">
            <a:alphaModFix/>
          </a:blip>
          <a:stretch>
            <a:fillRect/>
          </a:stretch>
        </p:blipFill>
        <p:spPr>
          <a:xfrm>
            <a:off x="1290425" y="4868125"/>
            <a:ext cx="199150" cy="199150"/>
          </a:xfrm>
          <a:prstGeom prst="rect">
            <a:avLst/>
          </a:prstGeom>
          <a:noFill/>
          <a:ln>
            <a:noFill/>
          </a:ln>
        </p:spPr>
      </p:pic>
      <p:sp>
        <p:nvSpPr>
          <p:cNvPr id="172" name="Google Shape;172;p19">
            <a:hlinkClick r:id="rId10"/>
          </p:cNvPr>
          <p:cNvSpPr txBox="1"/>
          <p:nvPr/>
        </p:nvSpPr>
        <p:spPr>
          <a:xfrm>
            <a:off x="5883850" y="4804800"/>
            <a:ext cx="1266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1"/>
              </a:rPr>
              <a:t>t.me/centuRITon</a:t>
            </a:r>
            <a:endParaRPr sz="1000" i="1" dirty="0">
              <a:solidFill>
                <a:schemeClr val="dk2"/>
              </a:solidFill>
              <a:latin typeface="Poppins Medium"/>
              <a:ea typeface="Poppins Medium"/>
              <a:cs typeface="Poppins Medium"/>
              <a:sym typeface="Poppins Medium"/>
            </a:endParaRPr>
          </a:p>
        </p:txBody>
      </p:sp>
      <p:pic>
        <p:nvPicPr>
          <p:cNvPr id="173" name="Google Shape;173;p19">
            <a:hlinkClick r:id="rId11"/>
          </p:cNvPr>
          <p:cNvPicPr preferRelativeResize="0"/>
          <p:nvPr/>
        </p:nvPicPr>
        <p:blipFill rotWithShape="1">
          <a:blip r:embed="rId12">
            <a:alphaModFix/>
          </a:blip>
          <a:srcRect/>
          <a:stretch/>
        </p:blipFill>
        <p:spPr>
          <a:xfrm>
            <a:off x="5657175" y="4860788"/>
            <a:ext cx="226678" cy="226678"/>
          </a:xfrm>
          <a:prstGeom prst="rect">
            <a:avLst/>
          </a:prstGeom>
          <a:noFill/>
          <a:ln>
            <a:noFill/>
          </a:ln>
        </p:spPr>
      </p:pic>
      <p:sp>
        <p:nvSpPr>
          <p:cNvPr id="174" name="Google Shape;174;p19">
            <a:hlinkClick r:id="rId13"/>
          </p:cNvPr>
          <p:cNvSpPr txBox="1"/>
          <p:nvPr/>
        </p:nvSpPr>
        <p:spPr>
          <a:xfrm>
            <a:off x="7592400" y="4798350"/>
            <a:ext cx="155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4"/>
              </a:rPr>
              <a:t>www.centuriton.com</a:t>
            </a:r>
            <a:endParaRPr sz="1000" i="1" dirty="0">
              <a:solidFill>
                <a:schemeClr val="dk2"/>
              </a:solidFill>
              <a:latin typeface="Poppins Medium"/>
              <a:ea typeface="Poppins Medium"/>
              <a:cs typeface="Poppins Medium"/>
              <a:sym typeface="Poppins Medium"/>
            </a:endParaRPr>
          </a:p>
        </p:txBody>
      </p:sp>
      <p:pic>
        <p:nvPicPr>
          <p:cNvPr id="175" name="Google Shape;175;p19">
            <a:hlinkClick r:id="rId13"/>
          </p:cNvPr>
          <p:cNvPicPr preferRelativeResize="0"/>
          <p:nvPr/>
        </p:nvPicPr>
        <p:blipFill>
          <a:blip r:embed="rId15">
            <a:alphaModFix/>
          </a:blip>
          <a:stretch>
            <a:fillRect/>
          </a:stretch>
        </p:blipFill>
        <p:spPr>
          <a:xfrm>
            <a:off x="7365725" y="4854363"/>
            <a:ext cx="226675" cy="226675"/>
          </a:xfrm>
          <a:prstGeom prst="rect">
            <a:avLst/>
          </a:prstGeom>
          <a:noFill/>
          <a:ln>
            <a:noFill/>
          </a:ln>
        </p:spPr>
      </p:pic>
      <p:pic>
        <p:nvPicPr>
          <p:cNvPr id="176" name="Google Shape;176;p19">
            <a:hlinkClick r:id="rId16"/>
          </p:cNvPr>
          <p:cNvPicPr preferRelativeResize="0"/>
          <p:nvPr/>
        </p:nvPicPr>
        <p:blipFill>
          <a:blip r:embed="rId17">
            <a:alphaModFix/>
          </a:blip>
          <a:stretch>
            <a:fillRect/>
          </a:stretch>
        </p:blipFill>
        <p:spPr>
          <a:xfrm>
            <a:off x="2493723" y="4859550"/>
            <a:ext cx="216349" cy="216349"/>
          </a:xfrm>
          <a:prstGeom prst="rect">
            <a:avLst/>
          </a:prstGeom>
          <a:noFill/>
          <a:ln>
            <a:noFill/>
          </a:ln>
        </p:spPr>
      </p:pic>
      <p:sp>
        <p:nvSpPr>
          <p:cNvPr id="177" name="Google Shape;177;p19">
            <a:hlinkClick r:id="rId16"/>
          </p:cNvPr>
          <p:cNvSpPr txBox="1"/>
          <p:nvPr/>
        </p:nvSpPr>
        <p:spPr>
          <a:xfrm>
            <a:off x="2692875" y="4798349"/>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6"/>
              </a:rPr>
              <a:t>@centuriton</a:t>
            </a:r>
            <a:endParaRPr sz="1000" i="1" dirty="0">
              <a:solidFill>
                <a:schemeClr val="dk2"/>
              </a:solidFill>
              <a:latin typeface="Poppins Medium"/>
              <a:ea typeface="Poppins Medium"/>
              <a:cs typeface="Poppins Medium"/>
              <a:sym typeface="Poppins Medium"/>
            </a:endParaRPr>
          </a:p>
        </p:txBody>
      </p:sp>
    </p:spTree>
    <p:extLst>
      <p:ext uri="{BB962C8B-B14F-4D97-AF65-F5344CB8AC3E}">
        <p14:creationId xmlns:p14="http://schemas.microsoft.com/office/powerpoint/2010/main" val="223080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20"/>
          <p:cNvSpPr txBox="1">
            <a:spLocks noGrp="1"/>
          </p:cNvSpPr>
          <p:nvPr>
            <p:ph type="title"/>
          </p:nvPr>
        </p:nvSpPr>
        <p:spPr>
          <a:xfrm>
            <a:off x="3050100" y="326763"/>
            <a:ext cx="3043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200" b="1">
                <a:solidFill>
                  <a:srgbClr val="20124D"/>
                </a:solidFill>
                <a:latin typeface="Proxima Nova"/>
                <a:ea typeface="Proxima Nova"/>
                <a:cs typeface="Proxima Nova"/>
                <a:sym typeface="Proxima Nova"/>
              </a:rPr>
              <a:t>TEAM DETAILS</a:t>
            </a:r>
            <a:endParaRPr sz="3200" b="1" dirty="0">
              <a:solidFill>
                <a:srgbClr val="20124D"/>
              </a:solidFill>
              <a:latin typeface="Proxima Nova"/>
              <a:ea typeface="Proxima Nova"/>
              <a:cs typeface="Proxima Nova"/>
              <a:sym typeface="Proxima Nova"/>
            </a:endParaRPr>
          </a:p>
        </p:txBody>
      </p:sp>
      <p:graphicFrame>
        <p:nvGraphicFramePr>
          <p:cNvPr id="186" name="Google Shape;186;p20"/>
          <p:cNvGraphicFramePr/>
          <p:nvPr>
            <p:extLst>
              <p:ext uri="{D42A27DB-BD31-4B8C-83A1-F6EECF244321}">
                <p14:modId xmlns:p14="http://schemas.microsoft.com/office/powerpoint/2010/main" val="3815275656"/>
              </p:ext>
            </p:extLst>
          </p:nvPr>
        </p:nvGraphicFramePr>
        <p:xfrm>
          <a:off x="952500" y="1938760"/>
          <a:ext cx="7239000" cy="2336625"/>
        </p:xfrm>
        <a:graphic>
          <a:graphicData uri="http://schemas.openxmlformats.org/drawingml/2006/table">
            <a:tbl>
              <a:tblPr>
                <a:noFill/>
                <a:tableStyleId>{A73F7203-5D53-416E-9B6F-8B5D25646420}</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82125">
                <a:tc>
                  <a:txBody>
                    <a:bodyPr/>
                    <a:lstStyle/>
                    <a:p>
                      <a:pPr marL="0" lvl="0" indent="0" algn="ctr" rtl="0">
                        <a:spcBef>
                          <a:spcPts val="0"/>
                        </a:spcBef>
                        <a:spcAft>
                          <a:spcPts val="0"/>
                        </a:spcAft>
                        <a:buNone/>
                      </a:pPr>
                      <a:r>
                        <a:rPr lang="en" sz="1700" dirty="0">
                          <a:solidFill>
                            <a:srgbClr val="20124D"/>
                          </a:solidFill>
                          <a:latin typeface="Proxima Nova"/>
                          <a:ea typeface="Proxima Nova"/>
                          <a:cs typeface="Proxima Nova"/>
                          <a:sym typeface="Proxima Nova"/>
                        </a:rPr>
                        <a:t>NAME</a:t>
                      </a:r>
                      <a:endParaRPr sz="1700" dirty="0">
                        <a:solidFill>
                          <a:srgbClr val="20124D"/>
                        </a:solidFill>
                        <a:latin typeface="Proxima Nova"/>
                        <a:ea typeface="Proxima Nova"/>
                        <a:cs typeface="Proxima Nova"/>
                        <a:sym typeface="Proxima Nova"/>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sz="1700" dirty="0">
                          <a:solidFill>
                            <a:srgbClr val="20124D"/>
                          </a:solidFill>
                          <a:latin typeface="Proxima Nova"/>
                          <a:ea typeface="Proxima Nova"/>
                          <a:cs typeface="Proxima Nova"/>
                          <a:sym typeface="Proxima Nova"/>
                        </a:rPr>
                        <a:t>EMAIL</a:t>
                      </a:r>
                      <a:endParaRPr sz="1700" dirty="0">
                        <a:solidFill>
                          <a:srgbClr val="20124D"/>
                        </a:solidFill>
                        <a:latin typeface="Proxima Nova"/>
                        <a:ea typeface="Proxima Nova"/>
                        <a:cs typeface="Proxima Nova"/>
                        <a:sym typeface="Proxima Nova"/>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463625">
                <a:tc>
                  <a:txBody>
                    <a:bodyPr/>
                    <a:lstStyle/>
                    <a:p>
                      <a:pPr marL="0" lvl="0" indent="0" algn="l" rtl="0">
                        <a:spcBef>
                          <a:spcPts val="0"/>
                        </a:spcBef>
                        <a:spcAft>
                          <a:spcPts val="0"/>
                        </a:spcAft>
                        <a:buNone/>
                      </a:pPr>
                      <a:r>
                        <a:rPr lang="en-IN" dirty="0"/>
                        <a:t>Naman Chauhan</a:t>
                      </a: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r>
                        <a:rPr lang="en-IN" dirty="0"/>
                        <a:t>ch.en.u4aie21030@ch.students.amrita.edu</a:t>
                      </a: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63625">
                <a:tc>
                  <a:txBody>
                    <a:bodyPr/>
                    <a:lstStyle/>
                    <a:p>
                      <a:pPr marL="0" lvl="0" indent="0" algn="l" rtl="0">
                        <a:spcBef>
                          <a:spcPts val="0"/>
                        </a:spcBef>
                        <a:spcAft>
                          <a:spcPts val="0"/>
                        </a:spcAft>
                        <a:buNone/>
                      </a:pPr>
                      <a:r>
                        <a:rPr lang="en-IN" dirty="0"/>
                        <a:t>Riya Tomar</a:t>
                      </a: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ch.en.u4cse21053@ch.students.amrita.edu</a:t>
                      </a: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463625">
                <a:tc>
                  <a:txBody>
                    <a:bodyPr/>
                    <a:lstStyle/>
                    <a:p>
                      <a:pPr marL="0" lvl="0" indent="0" algn="l" rtl="0">
                        <a:spcBef>
                          <a:spcPts val="0"/>
                        </a:spcBef>
                        <a:spcAft>
                          <a:spcPts val="0"/>
                        </a:spcAft>
                        <a:buNone/>
                      </a:pPr>
                      <a:r>
                        <a:rPr lang="en-IN" dirty="0" err="1"/>
                        <a:t>Paritosh</a:t>
                      </a:r>
                      <a:r>
                        <a:rPr lang="en-IN" dirty="0"/>
                        <a:t> Joshi</a:t>
                      </a: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ch.en.u4cse20149@ch.students.amrita.edu</a:t>
                      </a: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3"/>
                  </a:ext>
                </a:extLst>
              </a:tr>
              <a:tr h="463625">
                <a:tc>
                  <a:txBody>
                    <a:bodyPr/>
                    <a:lstStyle/>
                    <a:p>
                      <a:pPr marL="0" lvl="0" indent="0" algn="l" rtl="0">
                        <a:spcBef>
                          <a:spcPts val="0"/>
                        </a:spcBef>
                        <a:spcAft>
                          <a:spcPts val="0"/>
                        </a:spcAft>
                        <a:buNone/>
                      </a:pPr>
                      <a:r>
                        <a:rPr lang="en-IN" dirty="0"/>
                        <a:t>Shashank </a:t>
                      </a:r>
                      <a:r>
                        <a:rPr lang="en-IN" dirty="0" err="1"/>
                        <a:t>Mahato</a:t>
                      </a: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r>
                        <a:rPr lang="en-IN" dirty="0">
                          <a:hlinkClick r:id="rId4"/>
                        </a:rPr>
                        <a:t>ch.en.u4cce21031@ch.students.amrita.edu</a:t>
                      </a: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87" name="Google Shape;187;p20"/>
          <p:cNvSpPr txBox="1">
            <a:spLocks noGrp="1"/>
          </p:cNvSpPr>
          <p:nvPr>
            <p:ph type="title"/>
          </p:nvPr>
        </p:nvSpPr>
        <p:spPr>
          <a:xfrm>
            <a:off x="2879250" y="1208972"/>
            <a:ext cx="3385500" cy="492600"/>
          </a:xfrm>
          <a:prstGeom prst="rect">
            <a:avLst/>
          </a:prstGeom>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000" dirty="0">
                <a:solidFill>
                  <a:srgbClr val="20124D"/>
                </a:solidFill>
                <a:latin typeface="Proxima Nova"/>
                <a:ea typeface="Proxima Nova"/>
                <a:cs typeface="Proxima Nova"/>
                <a:sym typeface="Proxima Nova"/>
              </a:rPr>
              <a:t>codeMasters</a:t>
            </a:r>
            <a:endParaRPr sz="2000" dirty="0">
              <a:solidFill>
                <a:srgbClr val="20124D"/>
              </a:solidFill>
              <a:latin typeface="Proxima Nova"/>
              <a:ea typeface="Proxima Nova"/>
              <a:cs typeface="Proxima Nova"/>
              <a:sym typeface="Proxima Nova"/>
            </a:endParaRPr>
          </a:p>
        </p:txBody>
      </p:sp>
      <p:pic>
        <p:nvPicPr>
          <p:cNvPr id="188" name="Google Shape;188;p20"/>
          <p:cNvPicPr preferRelativeResize="0"/>
          <p:nvPr/>
        </p:nvPicPr>
        <p:blipFill>
          <a:blip r:embed="rId5">
            <a:alphaModFix/>
          </a:blip>
          <a:stretch>
            <a:fillRect/>
          </a:stretch>
        </p:blipFill>
        <p:spPr>
          <a:xfrm>
            <a:off x="338450" y="121375"/>
            <a:ext cx="674200" cy="674200"/>
          </a:xfrm>
          <a:prstGeom prst="rect">
            <a:avLst/>
          </a:prstGeom>
          <a:noFill/>
          <a:ln>
            <a:noFill/>
          </a:ln>
        </p:spPr>
      </p:pic>
      <p:pic>
        <p:nvPicPr>
          <p:cNvPr id="189" name="Google Shape;189;p20">
            <a:hlinkClick r:id="rId6"/>
          </p:cNvPr>
          <p:cNvPicPr preferRelativeResize="0"/>
          <p:nvPr/>
        </p:nvPicPr>
        <p:blipFill>
          <a:blip r:embed="rId7">
            <a:alphaModFix/>
          </a:blip>
          <a:stretch>
            <a:fillRect/>
          </a:stretch>
        </p:blipFill>
        <p:spPr>
          <a:xfrm>
            <a:off x="87125" y="4868137"/>
            <a:ext cx="199148" cy="199148"/>
          </a:xfrm>
          <a:prstGeom prst="rect">
            <a:avLst/>
          </a:prstGeom>
          <a:noFill/>
          <a:ln>
            <a:noFill/>
          </a:ln>
        </p:spPr>
      </p:pic>
      <p:sp>
        <p:nvSpPr>
          <p:cNvPr id="190" name="Google Shape;190;p20">
            <a:hlinkClick r:id="rId6"/>
          </p:cNvPr>
          <p:cNvSpPr txBox="1"/>
          <p:nvPr/>
        </p:nvSpPr>
        <p:spPr>
          <a:xfrm>
            <a:off x="286275" y="4798363"/>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8"/>
              </a:rPr>
              <a:t>@centuriton</a:t>
            </a:r>
            <a:endParaRPr sz="1000" i="1" dirty="0">
              <a:solidFill>
                <a:schemeClr val="dk2"/>
              </a:solidFill>
              <a:latin typeface="Poppins Medium"/>
              <a:ea typeface="Poppins Medium"/>
              <a:cs typeface="Poppins Medium"/>
              <a:sym typeface="Poppins Medium"/>
            </a:endParaRPr>
          </a:p>
        </p:txBody>
      </p:sp>
      <p:sp>
        <p:nvSpPr>
          <p:cNvPr id="191" name="Google Shape;191;p20">
            <a:hlinkClick r:id="rId9"/>
          </p:cNvPr>
          <p:cNvSpPr txBox="1"/>
          <p:nvPr/>
        </p:nvSpPr>
        <p:spPr>
          <a:xfrm>
            <a:off x="1489575" y="4798350"/>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0"/>
              </a:rPr>
              <a:t>@centuriton</a:t>
            </a:r>
            <a:endParaRPr sz="1000" i="1" dirty="0">
              <a:solidFill>
                <a:schemeClr val="dk2"/>
              </a:solidFill>
              <a:latin typeface="Poppins Medium"/>
              <a:ea typeface="Poppins Medium"/>
              <a:cs typeface="Poppins Medium"/>
              <a:sym typeface="Poppins Medium"/>
            </a:endParaRPr>
          </a:p>
        </p:txBody>
      </p:sp>
      <p:pic>
        <p:nvPicPr>
          <p:cNvPr id="192" name="Google Shape;192;p20">
            <a:hlinkClick r:id="rId9"/>
          </p:cNvPr>
          <p:cNvPicPr preferRelativeResize="0"/>
          <p:nvPr/>
        </p:nvPicPr>
        <p:blipFill>
          <a:blip r:embed="rId11">
            <a:alphaModFix/>
          </a:blip>
          <a:stretch>
            <a:fillRect/>
          </a:stretch>
        </p:blipFill>
        <p:spPr>
          <a:xfrm>
            <a:off x="1290425" y="4868125"/>
            <a:ext cx="199150" cy="199150"/>
          </a:xfrm>
          <a:prstGeom prst="rect">
            <a:avLst/>
          </a:prstGeom>
          <a:noFill/>
          <a:ln>
            <a:noFill/>
          </a:ln>
        </p:spPr>
      </p:pic>
      <p:sp>
        <p:nvSpPr>
          <p:cNvPr id="193" name="Google Shape;193;p20">
            <a:hlinkClick r:id="rId12"/>
          </p:cNvPr>
          <p:cNvSpPr txBox="1"/>
          <p:nvPr/>
        </p:nvSpPr>
        <p:spPr>
          <a:xfrm>
            <a:off x="5883850" y="4804800"/>
            <a:ext cx="1266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3"/>
              </a:rPr>
              <a:t>t.me/centuRITon</a:t>
            </a:r>
            <a:endParaRPr sz="1000" i="1" dirty="0">
              <a:solidFill>
                <a:schemeClr val="dk2"/>
              </a:solidFill>
              <a:latin typeface="Poppins Medium"/>
              <a:ea typeface="Poppins Medium"/>
              <a:cs typeface="Poppins Medium"/>
              <a:sym typeface="Poppins Medium"/>
            </a:endParaRPr>
          </a:p>
        </p:txBody>
      </p:sp>
      <p:pic>
        <p:nvPicPr>
          <p:cNvPr id="194" name="Google Shape;194;p20">
            <a:hlinkClick r:id="rId13"/>
          </p:cNvPr>
          <p:cNvPicPr preferRelativeResize="0"/>
          <p:nvPr/>
        </p:nvPicPr>
        <p:blipFill rotWithShape="1">
          <a:blip r:embed="rId14">
            <a:alphaModFix/>
          </a:blip>
          <a:srcRect/>
          <a:stretch/>
        </p:blipFill>
        <p:spPr>
          <a:xfrm>
            <a:off x="5657175" y="4860788"/>
            <a:ext cx="226678" cy="226678"/>
          </a:xfrm>
          <a:prstGeom prst="rect">
            <a:avLst/>
          </a:prstGeom>
          <a:noFill/>
          <a:ln>
            <a:noFill/>
          </a:ln>
        </p:spPr>
      </p:pic>
      <p:sp>
        <p:nvSpPr>
          <p:cNvPr id="195" name="Google Shape;195;p20">
            <a:hlinkClick r:id="rId15"/>
          </p:cNvPr>
          <p:cNvSpPr txBox="1"/>
          <p:nvPr/>
        </p:nvSpPr>
        <p:spPr>
          <a:xfrm>
            <a:off x="7592400" y="4798350"/>
            <a:ext cx="155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6"/>
              </a:rPr>
              <a:t>www.centuriton.com</a:t>
            </a:r>
            <a:endParaRPr sz="1000" i="1" dirty="0">
              <a:solidFill>
                <a:schemeClr val="dk2"/>
              </a:solidFill>
              <a:latin typeface="Poppins Medium"/>
              <a:ea typeface="Poppins Medium"/>
              <a:cs typeface="Poppins Medium"/>
              <a:sym typeface="Poppins Medium"/>
            </a:endParaRPr>
          </a:p>
        </p:txBody>
      </p:sp>
      <p:pic>
        <p:nvPicPr>
          <p:cNvPr id="196" name="Google Shape;196;p20">
            <a:hlinkClick r:id="rId15"/>
          </p:cNvPr>
          <p:cNvPicPr preferRelativeResize="0"/>
          <p:nvPr/>
        </p:nvPicPr>
        <p:blipFill>
          <a:blip r:embed="rId17">
            <a:alphaModFix/>
          </a:blip>
          <a:stretch>
            <a:fillRect/>
          </a:stretch>
        </p:blipFill>
        <p:spPr>
          <a:xfrm>
            <a:off x="7365725" y="4854363"/>
            <a:ext cx="226675" cy="226675"/>
          </a:xfrm>
          <a:prstGeom prst="rect">
            <a:avLst/>
          </a:prstGeom>
          <a:noFill/>
          <a:ln>
            <a:noFill/>
          </a:ln>
        </p:spPr>
      </p:pic>
      <p:pic>
        <p:nvPicPr>
          <p:cNvPr id="197" name="Google Shape;197;p20">
            <a:hlinkClick r:id="rId18"/>
          </p:cNvPr>
          <p:cNvPicPr preferRelativeResize="0"/>
          <p:nvPr/>
        </p:nvPicPr>
        <p:blipFill>
          <a:blip r:embed="rId19">
            <a:alphaModFix/>
          </a:blip>
          <a:stretch>
            <a:fillRect/>
          </a:stretch>
        </p:blipFill>
        <p:spPr>
          <a:xfrm>
            <a:off x="2493723" y="4859550"/>
            <a:ext cx="216349" cy="216349"/>
          </a:xfrm>
          <a:prstGeom prst="rect">
            <a:avLst/>
          </a:prstGeom>
          <a:noFill/>
          <a:ln>
            <a:noFill/>
          </a:ln>
        </p:spPr>
      </p:pic>
      <p:sp>
        <p:nvSpPr>
          <p:cNvPr id="198" name="Google Shape;198;p20">
            <a:hlinkClick r:id="rId18"/>
          </p:cNvPr>
          <p:cNvSpPr txBox="1"/>
          <p:nvPr/>
        </p:nvSpPr>
        <p:spPr>
          <a:xfrm>
            <a:off x="2692875" y="4798349"/>
            <a:ext cx="10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u="sng">
                <a:solidFill>
                  <a:schemeClr val="hlink"/>
                </a:solidFill>
                <a:latin typeface="Poppins Medium"/>
                <a:ea typeface="Poppins Medium"/>
                <a:cs typeface="Poppins Medium"/>
                <a:sym typeface="Poppins Medium"/>
                <a:hlinkClick r:id="rId18"/>
              </a:rPr>
              <a:t>@centuriton</a:t>
            </a:r>
            <a:endParaRPr sz="1000" i="1" dirty="0">
              <a:solidFill>
                <a:schemeClr val="dk2"/>
              </a:solidFill>
              <a:latin typeface="Poppins Medium"/>
              <a:ea typeface="Poppins Medium"/>
              <a:cs typeface="Poppins Medium"/>
              <a:sym typeface="Poppi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0EA04FE-01A3-BF7C-14A2-44B7B762D375}"/>
              </a:ext>
            </a:extLst>
          </p:cNvPr>
          <p:cNvSpPr/>
          <p:nvPr/>
        </p:nvSpPr>
        <p:spPr>
          <a:xfrm>
            <a:off x="2641602" y="519311"/>
            <a:ext cx="1842184" cy="8552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Bigger Issues forwarded by the MCDs are taken care of by the Central/State government.</a:t>
            </a:r>
          </a:p>
        </p:txBody>
      </p:sp>
      <p:sp>
        <p:nvSpPr>
          <p:cNvPr id="6" name="Rectangle: Rounded Corners 5">
            <a:extLst>
              <a:ext uri="{FF2B5EF4-FFF2-40B4-BE49-F238E27FC236}">
                <a16:creationId xmlns:a16="http://schemas.microsoft.com/office/drawing/2014/main" id="{D7BE3431-1CDB-20F6-E13C-D57641A07B23}"/>
              </a:ext>
            </a:extLst>
          </p:cNvPr>
          <p:cNvSpPr/>
          <p:nvPr/>
        </p:nvSpPr>
        <p:spPr>
          <a:xfrm>
            <a:off x="4751812" y="1219909"/>
            <a:ext cx="1968369" cy="137178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Complaints forwarded by the Building manager are taken care by the local MCD, issues which are out of reach from the MCD are forwarded to the central and state government</a:t>
            </a:r>
          </a:p>
        </p:txBody>
      </p:sp>
      <p:sp>
        <p:nvSpPr>
          <p:cNvPr id="7" name="Rectangle: Rounded Corners 6">
            <a:extLst>
              <a:ext uri="{FF2B5EF4-FFF2-40B4-BE49-F238E27FC236}">
                <a16:creationId xmlns:a16="http://schemas.microsoft.com/office/drawing/2014/main" id="{9B31A052-6193-0531-DFED-CEFDC2E941E1}"/>
              </a:ext>
            </a:extLst>
          </p:cNvPr>
          <p:cNvSpPr/>
          <p:nvPr/>
        </p:nvSpPr>
        <p:spPr>
          <a:xfrm>
            <a:off x="2565636" y="2155613"/>
            <a:ext cx="1929495" cy="135172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The building manager will resolve the complaints which are under the institution level, and the complaints which require funds from the government will be transferred to the MCD.</a:t>
            </a:r>
          </a:p>
        </p:txBody>
      </p:sp>
      <p:sp>
        <p:nvSpPr>
          <p:cNvPr id="8" name="Rectangle: Rounded Corners 7">
            <a:extLst>
              <a:ext uri="{FF2B5EF4-FFF2-40B4-BE49-F238E27FC236}">
                <a16:creationId xmlns:a16="http://schemas.microsoft.com/office/drawing/2014/main" id="{9C42A610-8FE2-9CC0-F4D3-763A6070CC44}"/>
              </a:ext>
            </a:extLst>
          </p:cNvPr>
          <p:cNvSpPr/>
          <p:nvPr/>
        </p:nvSpPr>
        <p:spPr>
          <a:xfrm>
            <a:off x="4751812" y="3052871"/>
            <a:ext cx="1833666" cy="100024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Common citizens would be raising complaints or the issues they are facing in the buildings, using the complaint box feature in the app.</a:t>
            </a:r>
          </a:p>
        </p:txBody>
      </p:sp>
      <p:cxnSp>
        <p:nvCxnSpPr>
          <p:cNvPr id="9" name="Straight Connector 8">
            <a:extLst>
              <a:ext uri="{FF2B5EF4-FFF2-40B4-BE49-F238E27FC236}">
                <a16:creationId xmlns:a16="http://schemas.microsoft.com/office/drawing/2014/main" id="{BEDDF72A-9825-936B-EA99-94FA7B7B1B15}"/>
              </a:ext>
            </a:extLst>
          </p:cNvPr>
          <p:cNvCxnSpPr>
            <a:cxnSpLocks/>
          </p:cNvCxnSpPr>
          <p:nvPr/>
        </p:nvCxnSpPr>
        <p:spPr>
          <a:xfrm>
            <a:off x="4623472" y="656057"/>
            <a:ext cx="24914" cy="34608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EAB5FDF1-9EC9-5584-E273-C5314E060BDB}"/>
              </a:ext>
            </a:extLst>
          </p:cNvPr>
          <p:cNvSpPr/>
          <p:nvPr/>
        </p:nvSpPr>
        <p:spPr>
          <a:xfrm>
            <a:off x="4532757" y="809607"/>
            <a:ext cx="181429" cy="18036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67A829C5-69AB-3C5C-8B84-C187B08E1F9C}"/>
              </a:ext>
            </a:extLst>
          </p:cNvPr>
          <p:cNvSpPr/>
          <p:nvPr/>
        </p:nvSpPr>
        <p:spPr>
          <a:xfrm>
            <a:off x="4535766" y="1669765"/>
            <a:ext cx="181429" cy="18036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C2F29F8D-B474-42D5-4B88-C1A83F1723BE}"/>
              </a:ext>
            </a:extLst>
          </p:cNvPr>
          <p:cNvSpPr/>
          <p:nvPr/>
        </p:nvSpPr>
        <p:spPr>
          <a:xfrm>
            <a:off x="4527855" y="3715697"/>
            <a:ext cx="181429" cy="18036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a:extLst>
              <a:ext uri="{FF2B5EF4-FFF2-40B4-BE49-F238E27FC236}">
                <a16:creationId xmlns:a16="http://schemas.microsoft.com/office/drawing/2014/main" id="{6D2DA524-68CF-5D82-ED2B-17C8543D58D1}"/>
              </a:ext>
            </a:extLst>
          </p:cNvPr>
          <p:cNvSpPr/>
          <p:nvPr/>
        </p:nvSpPr>
        <p:spPr>
          <a:xfrm>
            <a:off x="4527855" y="2732775"/>
            <a:ext cx="181429" cy="18036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Hexagon 13">
            <a:extLst>
              <a:ext uri="{FF2B5EF4-FFF2-40B4-BE49-F238E27FC236}">
                <a16:creationId xmlns:a16="http://schemas.microsoft.com/office/drawing/2014/main" id="{BEC2AD59-CF70-E289-EC7C-9FA8C0166B03}"/>
              </a:ext>
            </a:extLst>
          </p:cNvPr>
          <p:cNvSpPr/>
          <p:nvPr/>
        </p:nvSpPr>
        <p:spPr>
          <a:xfrm>
            <a:off x="4763157" y="732939"/>
            <a:ext cx="1296011" cy="3587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Central/State Government</a:t>
            </a:r>
          </a:p>
        </p:txBody>
      </p:sp>
      <p:sp>
        <p:nvSpPr>
          <p:cNvPr id="15" name="Hexagon 14">
            <a:extLst>
              <a:ext uri="{FF2B5EF4-FFF2-40B4-BE49-F238E27FC236}">
                <a16:creationId xmlns:a16="http://schemas.microsoft.com/office/drawing/2014/main" id="{F142F79B-A7B8-B5FE-BA49-E6BEE01741F9}"/>
              </a:ext>
            </a:extLst>
          </p:cNvPr>
          <p:cNvSpPr/>
          <p:nvPr/>
        </p:nvSpPr>
        <p:spPr>
          <a:xfrm>
            <a:off x="3522614" y="3625811"/>
            <a:ext cx="971903" cy="3587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Citizens</a:t>
            </a:r>
          </a:p>
        </p:txBody>
      </p:sp>
      <p:sp>
        <p:nvSpPr>
          <p:cNvPr id="16" name="Hexagon 15">
            <a:extLst>
              <a:ext uri="{FF2B5EF4-FFF2-40B4-BE49-F238E27FC236}">
                <a16:creationId xmlns:a16="http://schemas.microsoft.com/office/drawing/2014/main" id="{5C663B36-F310-A264-82D0-160E7B2F6E1E}"/>
              </a:ext>
            </a:extLst>
          </p:cNvPr>
          <p:cNvSpPr/>
          <p:nvPr/>
        </p:nvSpPr>
        <p:spPr>
          <a:xfrm>
            <a:off x="4763158" y="2627163"/>
            <a:ext cx="971903" cy="3587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Building manager</a:t>
            </a:r>
          </a:p>
        </p:txBody>
      </p:sp>
      <p:sp>
        <p:nvSpPr>
          <p:cNvPr id="17" name="Hexagon 16">
            <a:extLst>
              <a:ext uri="{FF2B5EF4-FFF2-40B4-BE49-F238E27FC236}">
                <a16:creationId xmlns:a16="http://schemas.microsoft.com/office/drawing/2014/main" id="{A47894CC-2181-76F7-D802-0D6EF541E185}"/>
              </a:ext>
            </a:extLst>
          </p:cNvPr>
          <p:cNvSpPr/>
          <p:nvPr/>
        </p:nvSpPr>
        <p:spPr>
          <a:xfrm>
            <a:off x="3258736" y="1580558"/>
            <a:ext cx="1236395" cy="35878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Local Municipality</a:t>
            </a:r>
          </a:p>
        </p:txBody>
      </p:sp>
      <p:sp>
        <p:nvSpPr>
          <p:cNvPr id="18" name="TextBox 17">
            <a:extLst>
              <a:ext uri="{FF2B5EF4-FFF2-40B4-BE49-F238E27FC236}">
                <a16:creationId xmlns:a16="http://schemas.microsoft.com/office/drawing/2014/main" id="{975A0A7D-B8C2-456A-0C79-C8BD9F6883EF}"/>
              </a:ext>
            </a:extLst>
          </p:cNvPr>
          <p:cNvSpPr txBox="1"/>
          <p:nvPr/>
        </p:nvSpPr>
        <p:spPr>
          <a:xfrm>
            <a:off x="3321371" y="4131644"/>
            <a:ext cx="2594395" cy="30777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IN" dirty="0">
                <a:solidFill>
                  <a:srgbClr val="20124D"/>
                </a:solidFill>
                <a:latin typeface="Proxima Nova"/>
              </a:rPr>
              <a:t>Complaint Managing hierarchy</a:t>
            </a:r>
          </a:p>
        </p:txBody>
      </p:sp>
    </p:spTree>
    <p:extLst>
      <p:ext uri="{BB962C8B-B14F-4D97-AF65-F5344CB8AC3E}">
        <p14:creationId xmlns:p14="http://schemas.microsoft.com/office/powerpoint/2010/main" val="4455425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1152</TotalTime>
  <Words>873</Words>
  <Application>Microsoft Office PowerPoint</Application>
  <PresentationFormat>On-screen Show (16:9)</PresentationFormat>
  <Paragraphs>95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Proxima Nova</vt:lpstr>
      <vt:lpstr>Arial</vt:lpstr>
      <vt:lpstr>Poppins Medium</vt:lpstr>
      <vt:lpstr>Segoe UI Light</vt:lpstr>
      <vt:lpstr>Arial</vt:lpstr>
      <vt:lpstr>Simple Light</vt:lpstr>
      <vt:lpstr>PowerPoint Presentation</vt:lpstr>
      <vt:lpstr>IDEA OVERVIEW</vt:lpstr>
      <vt:lpstr>DELIVERABLES</vt:lpstr>
      <vt:lpstr>METHODOLOGY/APPROACH</vt:lpstr>
      <vt:lpstr>TECH STACK</vt:lpstr>
      <vt:lpstr>Unique Features of our App</vt:lpstr>
      <vt:lpstr>Basic UI design of our APP</vt:lpstr>
      <vt:lpstr>TEAM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Naman</cp:lastModifiedBy>
  <cp:revision>5</cp:revision>
  <dcterms:modified xsi:type="dcterms:W3CDTF">2022-10-28T17:29:51Z</dcterms:modified>
</cp:coreProperties>
</file>