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63" r:id="rId5"/>
    <p:sldId id="260" r:id="rId6"/>
    <p:sldId id="261" r:id="rId7"/>
    <p:sldId id="264" r:id="rId8"/>
  </p:sldIdLst>
  <p:sldSz cx="9144000" cy="5143500" type="screen16x9"/>
  <p:notesSz cx="6858000" cy="9144000"/>
  <p:embeddedFontLst>
    <p:embeddedFont>
      <p:font typeface="Red Hat Display" panose="020B0604020202020204" charset="0"/>
      <p:regular r:id="rId10"/>
      <p:bold r:id="rId11"/>
      <p:italic r:id="rId12"/>
      <p:boldItalic r:id="rId13"/>
    </p:embeddedFont>
    <p:embeddedFont>
      <p:font typeface="Red Hat Display ExtraBold" panose="020B0604020202020204" charset="0"/>
      <p:bold r:id="rId14"/>
      <p:boldItalic r:id="rId15"/>
    </p:embeddedFont>
    <p:embeddedFont>
      <p:font typeface="Red Hat Display SemiBold" panose="020B0604020202020204" charset="0"/>
      <p:regular r:id="rId16"/>
      <p:bold r:id="rId17"/>
      <p:italic r:id="rId18"/>
      <p:boldItalic r:id="rId19"/>
    </p:embeddedFont>
    <p:embeddedFont>
      <p:font typeface="Segoe UI Light" panose="020B0502040204020203" pitchFamily="34" charset="0"/>
      <p:regular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9E74AC-2165-22A6-7BBC-F4D44F48097F}" v="865" dt="2023-02-04T08:29:18.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fae66648b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fae66648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fae66648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fae66648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fae66648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fae66648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9541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fae66648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fae66648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536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fae66648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fae66648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3180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fae66648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fae66648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950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C76fOGxA6C8"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280200" y="2298615"/>
            <a:ext cx="2583600" cy="537900"/>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0"/>
              </a:spcAft>
              <a:buNone/>
            </a:pPr>
            <a:r>
              <a:rPr lang="en" b="1">
                <a:latin typeface="Red Hat Display"/>
                <a:ea typeface="Red Hat Display"/>
                <a:cs typeface="Red Hat Display"/>
                <a:sym typeface="Red Hat Display"/>
              </a:rPr>
              <a:t>Team Details </a:t>
            </a:r>
            <a:endParaRPr b="1">
              <a:latin typeface="Red Hat Display"/>
              <a:ea typeface="Red Hat Display"/>
              <a:cs typeface="Red Hat Display"/>
              <a:sym typeface="Red Hat Display"/>
            </a:endParaRPr>
          </a:p>
        </p:txBody>
      </p:sp>
      <p:pic>
        <p:nvPicPr>
          <p:cNvPr id="55" name="Google Shape;55;p13"/>
          <p:cNvPicPr preferRelativeResize="0"/>
          <p:nvPr/>
        </p:nvPicPr>
        <p:blipFill>
          <a:blip r:embed="rId3">
            <a:alphaModFix/>
          </a:blip>
          <a:stretch>
            <a:fillRect/>
          </a:stretch>
        </p:blipFill>
        <p:spPr>
          <a:xfrm>
            <a:off x="1538960" y="936563"/>
            <a:ext cx="6140301" cy="1363275"/>
          </a:xfrm>
          <a:prstGeom prst="rect">
            <a:avLst/>
          </a:prstGeom>
          <a:noFill/>
          <a:ln>
            <a:noFill/>
          </a:ln>
        </p:spPr>
      </p:pic>
      <p:sp>
        <p:nvSpPr>
          <p:cNvPr id="56" name="Google Shape;56;p13"/>
          <p:cNvSpPr txBox="1"/>
          <p:nvPr/>
        </p:nvSpPr>
        <p:spPr>
          <a:xfrm>
            <a:off x="1959070" y="2866917"/>
            <a:ext cx="6509878" cy="2123628"/>
          </a:xfrm>
          <a:prstGeom prst="rect">
            <a:avLst/>
          </a:prstGeom>
          <a:noFill/>
          <a:ln>
            <a:noFill/>
          </a:ln>
        </p:spPr>
        <p:txBody>
          <a:bodyPr spcFirstLastPara="1" wrap="square" lIns="91425" tIns="91425" rIns="91425" bIns="91425" anchor="t" anchorCtr="0">
            <a:spAutoFit/>
          </a:bodyPr>
          <a:lstStyle/>
          <a:p>
            <a:r>
              <a:rPr lang="en" sz="1800" dirty="0">
                <a:latin typeface="Red Hat Display SemiBold"/>
                <a:ea typeface="Red Hat Display SemiBold"/>
                <a:cs typeface="Red Hat Display SemiBold"/>
                <a:sym typeface="Red Hat Display SemiBold"/>
              </a:rPr>
              <a:t>Team Name: </a:t>
            </a:r>
            <a:r>
              <a:rPr lang="en" sz="1800" dirty="0" err="1">
                <a:latin typeface="Red Hat Display SemiBold"/>
                <a:ea typeface="Red Hat Display SemiBold"/>
                <a:cs typeface="Red Hat Display SemiBold"/>
                <a:sym typeface="Red Hat Display SemiBold"/>
              </a:rPr>
              <a:t>codeMasters</a:t>
            </a:r>
            <a:endParaRPr lang="en-US" sz="1800" dirty="0">
              <a:latin typeface="Red Hat Display SemiBold"/>
              <a:ea typeface="Red Hat Display SemiBold"/>
              <a:cs typeface="Red Hat Display SemiBold"/>
            </a:endParaRPr>
          </a:p>
          <a:p>
            <a:pPr>
              <a:buClr>
                <a:schemeClr val="dk1"/>
              </a:buClr>
              <a:buSzPts val="1100"/>
            </a:pPr>
            <a:r>
              <a:rPr lang="en" sz="1800" dirty="0">
                <a:latin typeface="Red Hat Display SemiBold"/>
                <a:ea typeface="Red Hat Display SemiBold"/>
                <a:cs typeface="Red Hat Display SemiBold"/>
                <a:sym typeface="Red Hat Display SemiBold"/>
              </a:rPr>
              <a:t>Team Members’ Name: Naman Chauhan</a:t>
            </a:r>
            <a:br>
              <a:rPr lang="en" sz="1800" dirty="0">
                <a:latin typeface="Red Hat Display SemiBold"/>
                <a:ea typeface="Red Hat Display SemiBold"/>
                <a:cs typeface="Red Hat Display SemiBold"/>
                <a:sym typeface="Red Hat Display SemiBold"/>
              </a:rPr>
            </a:br>
            <a:r>
              <a:rPr lang="en" sz="1800" dirty="0">
                <a:latin typeface="Red Hat Display SemiBold"/>
                <a:ea typeface="Red Hat Display SemiBold"/>
                <a:cs typeface="Red Hat Display SemiBold"/>
              </a:rPr>
              <a:t>                                                    Shashank Mahato</a:t>
            </a:r>
            <a:endParaRPr sz="1800">
              <a:latin typeface="Red Hat Display SemiBold"/>
              <a:ea typeface="Red Hat Display SemiBold"/>
              <a:cs typeface="Red Hat Display SemiBold"/>
            </a:endParaRPr>
          </a:p>
          <a:p>
            <a:pPr>
              <a:buSzPts val="1100"/>
            </a:pPr>
            <a:r>
              <a:rPr lang="en" sz="1800" dirty="0">
                <a:latin typeface="Red Hat Display SemiBold"/>
                <a:ea typeface="Red Hat Display SemiBold"/>
                <a:cs typeface="Red Hat Display SemiBold"/>
              </a:rPr>
              <a:t>                                                    Riya Tomar</a:t>
            </a:r>
            <a:endParaRPr lang="en" sz="1800" dirty="0">
              <a:latin typeface="Red Hat Display SemiBold"/>
              <a:ea typeface="Red Hat Display SemiBold"/>
              <a:cs typeface="Red Hat Display SemiBold"/>
              <a:sym typeface="Red Hat Display SemiBold"/>
            </a:endParaRPr>
          </a:p>
          <a:p>
            <a:pPr>
              <a:buSzPts val="1100"/>
            </a:pPr>
            <a:r>
              <a:rPr lang="en" sz="1800" dirty="0">
                <a:latin typeface="Red Hat Display SemiBold"/>
                <a:ea typeface="Red Hat Display SemiBold"/>
                <a:cs typeface="Red Hat Display SemiBold"/>
              </a:rPr>
              <a:t>                                                    Aman Kumar</a:t>
            </a:r>
            <a:endParaRPr lang="en" sz="1800" dirty="0">
              <a:latin typeface="Red Hat Display SemiBold"/>
              <a:ea typeface="Red Hat Display SemiBold"/>
              <a:cs typeface="Red Hat Display SemiBold"/>
              <a:sym typeface="Red Hat Display SemiBold"/>
            </a:endParaRPr>
          </a:p>
          <a:p>
            <a:r>
              <a:rPr lang="en" sz="1800" dirty="0">
                <a:latin typeface="Red Hat Display SemiBold"/>
                <a:ea typeface="Red Hat Display SemiBold"/>
                <a:cs typeface="Red Hat Display SemiBold"/>
                <a:sym typeface="Red Hat Display SemiBold"/>
              </a:rPr>
              <a:t>College Name: Amrita Vishwa Vidyapeetham (Chennai)</a:t>
            </a:r>
            <a:endParaRPr sz="1800" dirty="0">
              <a:latin typeface="Red Hat Display SemiBold"/>
              <a:ea typeface="Red Hat Display SemiBold"/>
              <a:cs typeface="Red Hat Display SemiBold"/>
              <a:sym typeface="Red Hat Display SemiBold"/>
            </a:endParaRPr>
          </a:p>
          <a:p>
            <a:pPr marL="0" lvl="0" indent="0" algn="l" rtl="0">
              <a:spcBef>
                <a:spcPts val="0"/>
              </a:spcBef>
              <a:spcAft>
                <a:spcPts val="0"/>
              </a:spcAft>
              <a:buNone/>
            </a:pPr>
            <a:endParaRPr sz="1800">
              <a:latin typeface="Red Hat Display SemiBold"/>
              <a:ea typeface="Red Hat Display SemiBold"/>
              <a:cs typeface="Red Hat Display SemiBold"/>
              <a:sym typeface="Red Hat Display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0" y="-222738"/>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latin typeface="Red Hat Display ExtraBold"/>
                <a:ea typeface="Red Hat Display ExtraBold"/>
                <a:cs typeface="Red Hat Display ExtraBold"/>
                <a:sym typeface="Red Hat Display ExtraBold"/>
              </a:rPr>
              <a:t>Problem Details</a:t>
            </a:r>
            <a:endParaRPr sz="3000">
              <a:latin typeface="Red Hat Display ExtraBold"/>
              <a:ea typeface="Red Hat Display ExtraBold"/>
              <a:cs typeface="Red Hat Display ExtraBold"/>
              <a:sym typeface="Red Hat Display ExtraBold"/>
            </a:endParaRPr>
          </a:p>
          <a:p>
            <a:pPr marL="0" lvl="0" indent="0" algn="ctr" rtl="0">
              <a:spcBef>
                <a:spcPts val="0"/>
              </a:spcBef>
              <a:spcAft>
                <a:spcPts val="0"/>
              </a:spcAft>
              <a:buNone/>
            </a:pPr>
            <a:endParaRPr sz="3000">
              <a:latin typeface="Red Hat Display ExtraBold"/>
              <a:ea typeface="Red Hat Display ExtraBold"/>
              <a:cs typeface="Red Hat Display ExtraBold"/>
              <a:sym typeface="Red Hat Display ExtraBold"/>
            </a:endParaRPr>
          </a:p>
        </p:txBody>
      </p:sp>
      <p:sp>
        <p:nvSpPr>
          <p:cNvPr id="62" name="Google Shape;62;p14"/>
          <p:cNvSpPr txBox="1">
            <a:spLocks noGrp="1"/>
          </p:cNvSpPr>
          <p:nvPr>
            <p:ph type="subTitle" idx="1"/>
          </p:nvPr>
        </p:nvSpPr>
        <p:spPr>
          <a:xfrm>
            <a:off x="341765" y="1559313"/>
            <a:ext cx="8520600" cy="792600"/>
          </a:xfrm>
          <a:prstGeom prst="rect">
            <a:avLst/>
          </a:prstGeom>
        </p:spPr>
        <p:txBody>
          <a:bodyPr spcFirstLastPara="1" wrap="square" lIns="91425" tIns="91425" rIns="91425" bIns="91425" anchor="t" anchorCtr="0">
            <a:noAutofit/>
          </a:bodyPr>
          <a:lstStyle/>
          <a:p>
            <a:pPr marL="0" indent="0" algn="just">
              <a:lnSpc>
                <a:spcPct val="80000"/>
              </a:lnSpc>
              <a:buClr>
                <a:schemeClr val="dk1"/>
              </a:buClr>
              <a:buSzPts val="605"/>
            </a:pPr>
            <a:r>
              <a:rPr lang="en" sz="2000" dirty="0">
                <a:latin typeface="Red Hat Display SemiBold"/>
                <a:ea typeface="Red Hat Display SemiBold"/>
                <a:cs typeface="Red Hat Display SemiBold"/>
                <a:sym typeface="Red Hat Display SemiBold"/>
              </a:rPr>
              <a:t>Problem Statement: </a:t>
            </a:r>
            <a:r>
              <a:rPr lang="en" sz="2000" dirty="0">
                <a:solidFill>
                  <a:schemeClr val="tx1">
                    <a:lumMod val="65000"/>
                    <a:lumOff val="35000"/>
                  </a:schemeClr>
                </a:solidFill>
                <a:latin typeface="Red Hat Display SemiBold"/>
                <a:ea typeface="Red Hat Display SemiBold"/>
                <a:cs typeface="Red Hat Display SemiBold"/>
                <a:sym typeface="Red Hat Display SemiBold"/>
              </a:rPr>
              <a:t> </a:t>
            </a:r>
            <a:r>
              <a:rPr lang="en" sz="2000" dirty="0">
                <a:solidFill>
                  <a:schemeClr val="tx1">
                    <a:lumMod val="65000"/>
                    <a:lumOff val="35000"/>
                  </a:schemeClr>
                </a:solidFill>
                <a:latin typeface="Red Hat Display"/>
                <a:ea typeface="Red Hat Display SemiBold"/>
                <a:sym typeface="Red Hat Display SemiBold"/>
              </a:rPr>
              <a:t>App for Government Asset Management</a:t>
            </a:r>
            <a:endParaRPr lang="en" sz="2000">
              <a:solidFill>
                <a:schemeClr val="tx1">
                  <a:lumMod val="65000"/>
                  <a:lumOff val="35000"/>
                </a:schemeClr>
              </a:solidFill>
              <a:latin typeface="Red Hat Display"/>
              <a:ea typeface="Red Hat Display SemiBold"/>
            </a:endParaRPr>
          </a:p>
          <a:p>
            <a:pPr marL="0" indent="0" algn="just">
              <a:lnSpc>
                <a:spcPct val="80000"/>
              </a:lnSpc>
              <a:buSzPts val="605"/>
            </a:pPr>
            <a:endParaRPr lang="en" sz="2000" dirty="0">
              <a:latin typeface="Red Hat Display SemiBold"/>
              <a:ea typeface="Red Hat Display SemiBold"/>
              <a:cs typeface="Red Hat Display SemiBold"/>
            </a:endParaRPr>
          </a:p>
          <a:p>
            <a:pPr marL="0" lvl="0" indent="0" algn="just" rtl="0">
              <a:lnSpc>
                <a:spcPct val="80000"/>
              </a:lnSpc>
              <a:spcBef>
                <a:spcPts val="0"/>
              </a:spcBef>
              <a:spcAft>
                <a:spcPts val="0"/>
              </a:spcAft>
              <a:buClr>
                <a:schemeClr val="dk1"/>
              </a:buClr>
              <a:buSzPts val="605"/>
              <a:buFont typeface="Arial"/>
              <a:buNone/>
            </a:pPr>
            <a:endParaRPr sz="2040">
              <a:latin typeface="Red Hat Display SemiBold"/>
              <a:ea typeface="Red Hat Display SemiBold"/>
              <a:cs typeface="Red Hat Display SemiBold"/>
            </a:endParaRPr>
          </a:p>
          <a:p>
            <a:pPr marL="0" indent="0" algn="just">
              <a:lnSpc>
                <a:spcPct val="80000"/>
              </a:lnSpc>
              <a:buSzPts val="605"/>
            </a:pPr>
            <a:r>
              <a:rPr lang="en" sz="2000" dirty="0">
                <a:latin typeface="Red Hat Display SemiBold"/>
                <a:ea typeface="Red Hat Display SemiBold"/>
                <a:cs typeface="Red Hat Display SemiBold"/>
                <a:sym typeface="Red Hat Display SemiBold"/>
              </a:rPr>
              <a:t>Problem Description:</a:t>
            </a:r>
            <a:r>
              <a:rPr lang="en" sz="2000" dirty="0">
                <a:solidFill>
                  <a:schemeClr val="tx1">
                    <a:lumMod val="65000"/>
                    <a:lumOff val="35000"/>
                  </a:schemeClr>
                </a:solidFill>
                <a:latin typeface="Red Hat Display SemiBold"/>
                <a:ea typeface="Red Hat Display SemiBold"/>
                <a:cs typeface="Red Hat Display SemiBold"/>
                <a:sym typeface="Red Hat Display SemiBold"/>
              </a:rPr>
              <a:t> </a:t>
            </a:r>
            <a:r>
              <a:rPr lang="en-IN" sz="2000" dirty="0">
                <a:solidFill>
                  <a:schemeClr val="tx1">
                    <a:lumMod val="65000"/>
                    <a:lumOff val="35000"/>
                  </a:schemeClr>
                </a:solidFill>
                <a:latin typeface="Red Hat Display"/>
                <a:ea typeface="Red Hat Display SemiBold"/>
                <a:sym typeface="Red Hat Display SemiBold"/>
              </a:rPr>
              <a:t>There are 15 lakhs schools in India, plus District/block/cluster level centres, regional offices of the Central Government, etc. Both Central and State Governments need to manage their assets Details of the building such as type, size, area, year of construction, capacity, rooms, labs, maintenance required, etc. should be available along with GIS mapping of location, the present use of the building, etc. An App-based solution is required.</a:t>
            </a:r>
            <a:endParaRPr lang="en" sz="2000">
              <a:solidFill>
                <a:schemeClr val="tx1">
                  <a:lumMod val="65000"/>
                  <a:lumOff val="35000"/>
                </a:schemeClr>
              </a:solidFill>
              <a:latin typeface="Red Hat Display"/>
              <a:ea typeface="Red Hat Display SemiBold"/>
            </a:endParaRPr>
          </a:p>
          <a:p>
            <a:pPr marL="0" lvl="0" indent="0" algn="just">
              <a:lnSpc>
                <a:spcPct val="80000"/>
              </a:lnSpc>
              <a:spcBef>
                <a:spcPts val="0"/>
              </a:spcBef>
              <a:spcAft>
                <a:spcPts val="0"/>
              </a:spcAft>
              <a:buSzPts val="605"/>
              <a:buNone/>
            </a:pPr>
            <a:endParaRPr lang="en" sz="2000" dirty="0">
              <a:latin typeface="Red Hat Display"/>
              <a:ea typeface="Red Hat Display SemiBold"/>
              <a:cs typeface="Red Hat Display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2503752" y="396246"/>
            <a:ext cx="4351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Red Hat Display"/>
                <a:ea typeface="Red Hat Display"/>
                <a:cs typeface="Red Hat Display"/>
                <a:sym typeface="Red Hat Display"/>
              </a:rPr>
              <a:t>Solution/Approach Details</a:t>
            </a:r>
            <a:endParaRPr b="1">
              <a:latin typeface="Red Hat Display"/>
              <a:ea typeface="Red Hat Display"/>
              <a:cs typeface="Red Hat Display"/>
              <a:sym typeface="Red Hat Display"/>
            </a:endParaRPr>
          </a:p>
          <a:p>
            <a:pPr marL="0" lvl="0" indent="0" algn="l" rtl="0">
              <a:spcBef>
                <a:spcPts val="0"/>
              </a:spcBef>
              <a:spcAft>
                <a:spcPts val="0"/>
              </a:spcAft>
              <a:buNone/>
            </a:pPr>
            <a:endParaRPr b="1">
              <a:latin typeface="Red Hat Display"/>
              <a:ea typeface="Red Hat Display"/>
              <a:cs typeface="Red Hat Display"/>
              <a:sym typeface="Red Hat Display"/>
            </a:endParaRPr>
          </a:p>
        </p:txBody>
      </p:sp>
      <p:sp>
        <p:nvSpPr>
          <p:cNvPr id="68" name="Google Shape;68;p15"/>
          <p:cNvSpPr/>
          <p:nvPr/>
        </p:nvSpPr>
        <p:spPr>
          <a:xfrm>
            <a:off x="546294" y="886456"/>
            <a:ext cx="1989172" cy="312859"/>
          </a:xfrm>
          <a:prstGeom prst="roundRect">
            <a:avLst>
              <a:gd name="adj" fmla="val 16667"/>
            </a:avLst>
          </a:prstGeom>
          <a:solidFill>
            <a:srgbClr val="94E9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a:spLocks noGrp="1"/>
          </p:cNvSpPr>
          <p:nvPr>
            <p:ph type="body" idx="1"/>
          </p:nvPr>
        </p:nvSpPr>
        <p:spPr>
          <a:xfrm>
            <a:off x="586972" y="850161"/>
            <a:ext cx="2226123" cy="392682"/>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solidFill>
                  <a:schemeClr val="dk1"/>
                </a:solidFill>
                <a:latin typeface="Red Hat Display"/>
                <a:ea typeface="Red Hat Display"/>
                <a:cs typeface="Red Hat Display"/>
                <a:sym typeface="Red Hat Display"/>
              </a:rPr>
              <a:t>Solution / Approach:</a:t>
            </a:r>
            <a:endParaRPr lang="en" sz="1400">
              <a:solidFill>
                <a:schemeClr val="dk1"/>
              </a:solidFill>
              <a:latin typeface="Red Hat Display SemiBold"/>
              <a:ea typeface="Red Hat Display SemiBold"/>
              <a:cs typeface="Red Hat Display SemiBold"/>
            </a:endParaRPr>
          </a:p>
          <a:p>
            <a:pPr marL="0" lvl="0" indent="0" algn="l" rtl="0">
              <a:spcBef>
                <a:spcPts val="1200"/>
              </a:spcBef>
              <a:spcAft>
                <a:spcPts val="1200"/>
              </a:spcAft>
              <a:buNone/>
            </a:pPr>
            <a:endParaRPr sz="1400" dirty="0">
              <a:latin typeface="Red Hat Display SemiBold"/>
              <a:ea typeface="Red Hat Display SemiBold"/>
              <a:cs typeface="Red Hat Display SemiBold"/>
            </a:endParaRPr>
          </a:p>
        </p:txBody>
      </p:sp>
      <p:pic>
        <p:nvPicPr>
          <p:cNvPr id="8" name="Picture 8" descr="Diagram&#10;&#10;Description automatically generated">
            <a:extLst>
              <a:ext uri="{FF2B5EF4-FFF2-40B4-BE49-F238E27FC236}">
                <a16:creationId xmlns:a16="http://schemas.microsoft.com/office/drawing/2014/main" id="{F2951E4E-4A45-D54B-4963-1BCE1F1CFC9C}"/>
              </a:ext>
            </a:extLst>
          </p:cNvPr>
          <p:cNvPicPr>
            <a:picLocks noChangeAspect="1"/>
          </p:cNvPicPr>
          <p:nvPr/>
        </p:nvPicPr>
        <p:blipFill>
          <a:blip r:embed="rId3"/>
          <a:stretch>
            <a:fillRect/>
          </a:stretch>
        </p:blipFill>
        <p:spPr>
          <a:xfrm>
            <a:off x="1261641" y="1316559"/>
            <a:ext cx="4349188" cy="3009542"/>
          </a:xfrm>
          <a:prstGeom prst="rect">
            <a:avLst/>
          </a:prstGeom>
        </p:spPr>
      </p:pic>
      <p:pic>
        <p:nvPicPr>
          <p:cNvPr id="9" name="Picture 9" descr="Text&#10;&#10;Description automatically generated">
            <a:extLst>
              <a:ext uri="{FF2B5EF4-FFF2-40B4-BE49-F238E27FC236}">
                <a16:creationId xmlns:a16="http://schemas.microsoft.com/office/drawing/2014/main" id="{7E9206BE-F2D6-713D-FE61-C05E8CED913A}"/>
              </a:ext>
            </a:extLst>
          </p:cNvPr>
          <p:cNvPicPr>
            <a:picLocks noChangeAspect="1"/>
          </p:cNvPicPr>
          <p:nvPr/>
        </p:nvPicPr>
        <p:blipFill>
          <a:blip r:embed="rId4"/>
          <a:stretch>
            <a:fillRect/>
          </a:stretch>
        </p:blipFill>
        <p:spPr>
          <a:xfrm>
            <a:off x="5862577" y="1445372"/>
            <a:ext cx="2743200" cy="2759149"/>
          </a:xfrm>
          <a:prstGeom prst="rect">
            <a:avLst/>
          </a:prstGeom>
        </p:spPr>
      </p:pic>
      <p:sp>
        <p:nvSpPr>
          <p:cNvPr id="11" name="Google Shape;69;p15">
            <a:extLst>
              <a:ext uri="{FF2B5EF4-FFF2-40B4-BE49-F238E27FC236}">
                <a16:creationId xmlns:a16="http://schemas.microsoft.com/office/drawing/2014/main" id="{89763AEF-5DC7-FB18-47E9-70EDA3B3FC5C}"/>
              </a:ext>
            </a:extLst>
          </p:cNvPr>
          <p:cNvSpPr/>
          <p:nvPr/>
        </p:nvSpPr>
        <p:spPr>
          <a:xfrm>
            <a:off x="2504465" y="4400782"/>
            <a:ext cx="1885243" cy="283923"/>
          </a:xfrm>
          <a:prstGeom prst="roundRect">
            <a:avLst>
              <a:gd name="adj" fmla="val 16667"/>
            </a:avLst>
          </a:prstGeom>
          <a:solidFill>
            <a:srgbClr val="94E9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p15">
            <a:extLst>
              <a:ext uri="{FF2B5EF4-FFF2-40B4-BE49-F238E27FC236}">
                <a16:creationId xmlns:a16="http://schemas.microsoft.com/office/drawing/2014/main" id="{1A2D3790-143B-A331-8C1F-D51108BFD7B7}"/>
              </a:ext>
            </a:extLst>
          </p:cNvPr>
          <p:cNvSpPr/>
          <p:nvPr/>
        </p:nvSpPr>
        <p:spPr>
          <a:xfrm>
            <a:off x="6316876" y="3858219"/>
            <a:ext cx="1863540" cy="269454"/>
          </a:xfrm>
          <a:prstGeom prst="roundRect">
            <a:avLst>
              <a:gd name="adj" fmla="val 16667"/>
            </a:avLst>
          </a:prstGeom>
          <a:solidFill>
            <a:srgbClr val="94E9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TextBox 13">
            <a:extLst>
              <a:ext uri="{FF2B5EF4-FFF2-40B4-BE49-F238E27FC236}">
                <a16:creationId xmlns:a16="http://schemas.microsoft.com/office/drawing/2014/main" id="{5AAF75C3-FBEA-96B7-85B7-947AF81B0078}"/>
              </a:ext>
            </a:extLst>
          </p:cNvPr>
          <p:cNvSpPr txBox="1"/>
          <p:nvPr/>
        </p:nvSpPr>
        <p:spPr>
          <a:xfrm>
            <a:off x="2527622" y="4397656"/>
            <a:ext cx="216446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Red Hat Display"/>
                <a:cs typeface="Segoe UI"/>
              </a:rPr>
              <a:t>Application Architecture</a:t>
            </a:r>
            <a:endParaRPr lang="en-US" sz="1200" dirty="0"/>
          </a:p>
        </p:txBody>
      </p:sp>
      <p:sp>
        <p:nvSpPr>
          <p:cNvPr id="15" name="TextBox 14">
            <a:extLst>
              <a:ext uri="{FF2B5EF4-FFF2-40B4-BE49-F238E27FC236}">
                <a16:creationId xmlns:a16="http://schemas.microsoft.com/office/drawing/2014/main" id="{C46A9F01-564F-0F22-75EE-16C5CF796A15}"/>
              </a:ext>
            </a:extLst>
          </p:cNvPr>
          <p:cNvSpPr txBox="1"/>
          <p:nvPr/>
        </p:nvSpPr>
        <p:spPr>
          <a:xfrm>
            <a:off x="6282159" y="3869562"/>
            <a:ext cx="262745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latin typeface="Red Hat Display"/>
              </a:rPr>
              <a:t>Complaint Managing Hierarchy</a:t>
            </a:r>
            <a:endParaRPr lang="en-US"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2503752" y="396246"/>
            <a:ext cx="4351200" cy="572700"/>
          </a:xfrm>
          <a:prstGeom prst="rect">
            <a:avLst/>
          </a:prstGeom>
        </p:spPr>
        <p:txBody>
          <a:bodyPr spcFirstLastPara="1" wrap="square" lIns="91425" tIns="91425" rIns="91425" bIns="91425" anchor="t" anchorCtr="0">
            <a:normAutofit fontScale="90000"/>
          </a:bodyPr>
          <a:lstStyle/>
          <a:p>
            <a:pPr marL="0" lvl="0" indent="0" algn="just" rtl="0">
              <a:spcBef>
                <a:spcPts val="0"/>
              </a:spcBef>
              <a:spcAft>
                <a:spcPts val="0"/>
              </a:spcAft>
              <a:buNone/>
            </a:pPr>
            <a:r>
              <a:rPr lang="en" b="1">
                <a:latin typeface="Red Hat Display"/>
                <a:ea typeface="Red Hat Display"/>
                <a:cs typeface="Red Hat Display"/>
                <a:sym typeface="Red Hat Display"/>
              </a:rPr>
              <a:t>Solution/Approach Details</a:t>
            </a:r>
            <a:endParaRPr b="1">
              <a:latin typeface="Red Hat Display"/>
              <a:ea typeface="Red Hat Display"/>
              <a:cs typeface="Red Hat Display"/>
              <a:sym typeface="Red Hat Display"/>
            </a:endParaRPr>
          </a:p>
          <a:p>
            <a:pPr marL="0" lvl="0" indent="0" algn="just" rtl="0">
              <a:spcBef>
                <a:spcPts val="0"/>
              </a:spcBef>
              <a:spcAft>
                <a:spcPts val="0"/>
              </a:spcAft>
              <a:buNone/>
            </a:pPr>
            <a:endParaRPr b="1">
              <a:latin typeface="Red Hat Display"/>
              <a:ea typeface="Red Hat Display"/>
              <a:cs typeface="Red Hat Display"/>
              <a:sym typeface="Red Hat Display"/>
            </a:endParaRPr>
          </a:p>
        </p:txBody>
      </p:sp>
      <p:sp>
        <p:nvSpPr>
          <p:cNvPr id="68" name="Google Shape;68;p15"/>
          <p:cNvSpPr/>
          <p:nvPr/>
        </p:nvSpPr>
        <p:spPr>
          <a:xfrm>
            <a:off x="546294" y="886456"/>
            <a:ext cx="1490014" cy="312859"/>
          </a:xfrm>
          <a:prstGeom prst="roundRect">
            <a:avLst>
              <a:gd name="adj" fmla="val 16667"/>
            </a:avLst>
          </a:prstGeom>
          <a:solidFill>
            <a:srgbClr val="94E9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1" name="Google Shape;71;p15"/>
          <p:cNvSpPr txBox="1">
            <a:spLocks noGrp="1"/>
          </p:cNvSpPr>
          <p:nvPr>
            <p:ph type="body" idx="1"/>
          </p:nvPr>
        </p:nvSpPr>
        <p:spPr>
          <a:xfrm>
            <a:off x="666548" y="850161"/>
            <a:ext cx="2226123" cy="392682"/>
          </a:xfrm>
          <a:prstGeom prst="rect">
            <a:avLst/>
          </a:prstGeom>
          <a:noFill/>
        </p:spPr>
        <p:txBody>
          <a:bodyPr spcFirstLastPara="1" wrap="square" lIns="91425" tIns="91425" rIns="91425" bIns="91425" anchor="t" anchorCtr="0">
            <a:noAutofit/>
          </a:bodyPr>
          <a:lstStyle/>
          <a:p>
            <a:pPr marL="0" indent="0" algn="just">
              <a:lnSpc>
                <a:spcPct val="114999"/>
              </a:lnSpc>
              <a:buNone/>
            </a:pPr>
            <a:r>
              <a:rPr lang="en" sz="1400" b="1" dirty="0">
                <a:solidFill>
                  <a:schemeClr val="dk1"/>
                </a:solidFill>
                <a:latin typeface="Red Hat Display"/>
                <a:ea typeface="Red Hat Display"/>
                <a:cs typeface="Red Hat Display"/>
                <a:sym typeface="Red Hat Display"/>
              </a:rPr>
              <a:t>Tech Stack:</a:t>
            </a:r>
            <a:endParaRPr lang="en-US" dirty="0"/>
          </a:p>
        </p:txBody>
      </p:sp>
      <p:sp>
        <p:nvSpPr>
          <p:cNvPr id="2" name="TextBox 1">
            <a:extLst>
              <a:ext uri="{FF2B5EF4-FFF2-40B4-BE49-F238E27FC236}">
                <a16:creationId xmlns:a16="http://schemas.microsoft.com/office/drawing/2014/main" id="{64101BA3-B5DF-C577-6A4B-B043E1D2DBB5}"/>
              </a:ext>
            </a:extLst>
          </p:cNvPr>
          <p:cNvSpPr txBox="1"/>
          <p:nvPr/>
        </p:nvSpPr>
        <p:spPr>
          <a:xfrm>
            <a:off x="1276109" y="1409941"/>
            <a:ext cx="7271795"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200" b="1" dirty="0">
                <a:latin typeface="Red Hat Display"/>
                <a:cs typeface="Segoe UI"/>
              </a:rPr>
              <a:t>App Development: </a:t>
            </a:r>
            <a:r>
              <a:rPr lang="en-IN" sz="1200" dirty="0"/>
              <a:t>We will be using Android Studio as an IDE and Kotlin as the programming language to develop our app. </a:t>
            </a:r>
            <a:r>
              <a:rPr lang="en-US" sz="1200" dirty="0"/>
              <a:t>Android Studio is the official integrated development environment for Google's Android operating system, built on JetBrains' IntelliJ IDEA software and designed specifically for Android development.</a:t>
            </a:r>
            <a:r>
              <a:rPr lang="en-IN" sz="1200" dirty="0"/>
              <a:t> </a:t>
            </a:r>
            <a:endParaRPr lang="en-US" b="1" dirty="0"/>
          </a:p>
        </p:txBody>
      </p:sp>
      <p:sp>
        <p:nvSpPr>
          <p:cNvPr id="3" name="TextBox 2">
            <a:extLst>
              <a:ext uri="{FF2B5EF4-FFF2-40B4-BE49-F238E27FC236}">
                <a16:creationId xmlns:a16="http://schemas.microsoft.com/office/drawing/2014/main" id="{E92A3341-4424-147E-237D-C4EE39132090}"/>
              </a:ext>
            </a:extLst>
          </p:cNvPr>
          <p:cNvSpPr txBox="1"/>
          <p:nvPr/>
        </p:nvSpPr>
        <p:spPr>
          <a:xfrm>
            <a:off x="1276110" y="2292511"/>
            <a:ext cx="7271794" cy="138499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200" b="1" dirty="0">
                <a:latin typeface="Red Hat Display"/>
              </a:rPr>
              <a:t>Database: </a:t>
            </a:r>
            <a:r>
              <a:rPr lang="en-IN" sz="1200" dirty="0"/>
              <a:t>We will be using Firebase as our database for storing the building details and retrieval of information about the educational buildings for the common public. </a:t>
            </a:r>
            <a:r>
              <a:rPr lang="en-US" sz="1200" dirty="0">
                <a:solidFill>
                  <a:srgbClr val="202124"/>
                </a:solidFill>
              </a:rPr>
              <a:t>Firebase is a Backend-as-a-Service (Baas). </a:t>
            </a:r>
            <a:r>
              <a:rPr lang="en-US" sz="1200" dirty="0"/>
              <a:t>It provides developers with a variety of tools and services to help them develop quality apps, grows their user base, and earn profit. It is built on Google's infrastructure. Firebase is categorized as a NoSQL database program, which stores data in JSON-like documents.</a:t>
            </a:r>
            <a:r>
              <a:rPr lang="en-IN" sz="1200" dirty="0"/>
              <a:t>     </a:t>
            </a:r>
            <a:endParaRPr lang="en-US" sz="1200" dirty="0"/>
          </a:p>
          <a:p>
            <a:pPr algn="just"/>
            <a:endParaRPr lang="en-IN" sz="1200" dirty="0"/>
          </a:p>
          <a:p>
            <a:pPr algn="just"/>
            <a:r>
              <a:rPr lang="en-IN" sz="1200" dirty="0"/>
              <a:t> </a:t>
            </a:r>
            <a:r>
              <a:rPr lang="en-US" sz="1200" dirty="0"/>
              <a:t>​</a:t>
            </a:r>
          </a:p>
        </p:txBody>
      </p:sp>
      <p:sp>
        <p:nvSpPr>
          <p:cNvPr id="4" name="TextBox 3">
            <a:extLst>
              <a:ext uri="{FF2B5EF4-FFF2-40B4-BE49-F238E27FC236}">
                <a16:creationId xmlns:a16="http://schemas.microsoft.com/office/drawing/2014/main" id="{BEAF9A82-3DC2-538C-98B5-5E4AD2D13AE8}"/>
              </a:ext>
            </a:extLst>
          </p:cNvPr>
          <p:cNvSpPr txBox="1"/>
          <p:nvPr/>
        </p:nvSpPr>
        <p:spPr>
          <a:xfrm>
            <a:off x="1276109" y="3348700"/>
            <a:ext cx="7105408"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200" b="1" dirty="0">
                <a:latin typeface="Red Hat Display"/>
              </a:rPr>
              <a:t>Access Location: </a:t>
            </a:r>
            <a:r>
              <a:rPr lang="en-US" sz="1200" dirty="0"/>
              <a:t>We are converting the address of the building to latitude and longitude using </a:t>
            </a:r>
            <a:r>
              <a:rPr lang="en-US" sz="1200" dirty="0" err="1"/>
              <a:t>Geopy</a:t>
            </a:r>
            <a:r>
              <a:rPr lang="en-US" sz="1200" dirty="0"/>
              <a:t>. Then we can access the location using folium by giving the respective latitude and longitude</a:t>
            </a:r>
            <a:r>
              <a:rPr lang="en-US" sz="1200" dirty="0">
                <a:latin typeface="Segoe UI Light"/>
                <a:cs typeface="Segoe UI Light"/>
              </a:rPr>
              <a:t>.</a:t>
            </a:r>
          </a:p>
        </p:txBody>
      </p:sp>
      <p:sp>
        <p:nvSpPr>
          <p:cNvPr id="5" name="TextBox 4">
            <a:extLst>
              <a:ext uri="{FF2B5EF4-FFF2-40B4-BE49-F238E27FC236}">
                <a16:creationId xmlns:a16="http://schemas.microsoft.com/office/drawing/2014/main" id="{F0D933E3-D06B-9BAF-D22D-9A561A33D660}"/>
              </a:ext>
            </a:extLst>
          </p:cNvPr>
          <p:cNvSpPr txBox="1"/>
          <p:nvPr/>
        </p:nvSpPr>
        <p:spPr>
          <a:xfrm>
            <a:off x="1276108" y="3920199"/>
            <a:ext cx="7105408"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200" b="1" dirty="0">
                <a:latin typeface="Red Hat Display"/>
              </a:rPr>
              <a:t>Directions: </a:t>
            </a:r>
            <a:r>
              <a:rPr lang="en-IN" sz="1200" dirty="0"/>
              <a:t>We will be using Google maps to show the direction to the particular building.</a:t>
            </a:r>
          </a:p>
          <a:p>
            <a:pPr algn="just"/>
            <a:endParaRPr lang="en-US" sz="1200" b="1" dirty="0">
              <a:latin typeface="Red Hat Display"/>
            </a:endParaRPr>
          </a:p>
        </p:txBody>
      </p:sp>
    </p:spTree>
    <p:extLst>
      <p:ext uri="{BB962C8B-B14F-4D97-AF65-F5344CB8AC3E}">
        <p14:creationId xmlns:p14="http://schemas.microsoft.com/office/powerpoint/2010/main" val="308788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436961" y="938809"/>
            <a:ext cx="2260523" cy="572700"/>
          </a:xfrm>
          <a:prstGeom prst="rect">
            <a:avLst/>
          </a:prstGeom>
        </p:spPr>
        <p:txBody>
          <a:bodyPr spcFirstLastPara="1" wrap="square" lIns="91425" tIns="91425" rIns="91425" bIns="91425" anchor="t" anchorCtr="0">
            <a:normAutofit fontScale="90000"/>
          </a:bodyPr>
          <a:lstStyle/>
          <a:p>
            <a:pPr algn="just"/>
            <a:r>
              <a:rPr lang="en" b="1" dirty="0">
                <a:latin typeface="Red Hat Display"/>
                <a:ea typeface="Red Hat Display"/>
                <a:cs typeface="Red Hat Display"/>
                <a:sym typeface="Red Hat Display"/>
              </a:rPr>
              <a:t>Deliverables</a:t>
            </a:r>
            <a:endParaRPr lang="en-US" dirty="0"/>
          </a:p>
        </p:txBody>
      </p:sp>
      <p:sp>
        <p:nvSpPr>
          <p:cNvPr id="2" name="TextBox 1">
            <a:extLst>
              <a:ext uri="{FF2B5EF4-FFF2-40B4-BE49-F238E27FC236}">
                <a16:creationId xmlns:a16="http://schemas.microsoft.com/office/drawing/2014/main" id="{4391E576-15B2-124A-5223-E257A581F4B9}"/>
              </a:ext>
            </a:extLst>
          </p:cNvPr>
          <p:cNvSpPr txBox="1"/>
          <p:nvPr/>
        </p:nvSpPr>
        <p:spPr>
          <a:xfrm>
            <a:off x="1059085" y="1974207"/>
            <a:ext cx="7271794"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dirty="0">
                <a:latin typeface="Red Hat Display"/>
              </a:rPr>
              <a:t>Managing the Data of 15 lakh schools in India, plus District/block/cluster level centres, regional offices of the Central Government, etc., and keeping it updated is a very big challenge for the government.</a:t>
            </a:r>
            <a:br>
              <a:rPr lang="en-IN" dirty="0">
                <a:latin typeface="Red Hat Display"/>
              </a:rPr>
            </a:br>
            <a:r>
              <a:rPr lang="en-IN" dirty="0">
                <a:latin typeface="Red Hat Display"/>
              </a:rPr>
              <a:t>Our application will mainly be focusing on managing educational buildings across the country and empowering the government to improve and develop educational institutions, providing more transparency to the government.</a:t>
            </a:r>
            <a:br>
              <a:rPr lang="en-IN" dirty="0">
                <a:latin typeface="Red Hat Display"/>
              </a:rPr>
            </a:br>
            <a:r>
              <a:rPr lang="en-IN" dirty="0">
                <a:latin typeface="Red Hat Display"/>
              </a:rPr>
              <a:t>Supplying them with more information and assistance to common citizens related to government buildings and giving them the power to help the government to improve the institutions is our other objective. </a:t>
            </a:r>
            <a:endParaRPr lang="en-US">
              <a:latin typeface="Red Hat Display"/>
            </a:endParaRPr>
          </a:p>
          <a:p>
            <a:pPr algn="just"/>
            <a:endParaRPr lang="en-IN" dirty="0">
              <a:latin typeface="Red Hat Display"/>
            </a:endParaRPr>
          </a:p>
          <a:p>
            <a:pPr algn="just"/>
            <a:endParaRPr lang="en-IN" dirty="0">
              <a:latin typeface="Red Hat Display"/>
            </a:endParaRPr>
          </a:p>
        </p:txBody>
      </p:sp>
    </p:spTree>
    <p:extLst>
      <p:ext uri="{BB962C8B-B14F-4D97-AF65-F5344CB8AC3E}">
        <p14:creationId xmlns:p14="http://schemas.microsoft.com/office/powerpoint/2010/main" val="81083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2388006" y="642208"/>
            <a:ext cx="4524819" cy="572700"/>
          </a:xfrm>
          <a:prstGeom prst="rect">
            <a:avLst/>
          </a:prstGeom>
        </p:spPr>
        <p:txBody>
          <a:bodyPr spcFirstLastPara="1" wrap="square" lIns="91425" tIns="91425" rIns="91425" bIns="91425" anchor="t" anchorCtr="0">
            <a:normAutofit fontScale="90000"/>
          </a:bodyPr>
          <a:lstStyle/>
          <a:p>
            <a:r>
              <a:rPr lang="en" b="1" dirty="0">
                <a:latin typeface="Red Hat Display"/>
                <a:ea typeface="Red Hat Display"/>
                <a:cs typeface="Red Hat Display"/>
                <a:sym typeface="Red Hat Display"/>
              </a:rPr>
              <a:t>Unique features of our App</a:t>
            </a:r>
            <a:br>
              <a:rPr lang="en" b="1" dirty="0">
                <a:latin typeface="Red Hat Display"/>
                <a:ea typeface="Red Hat Display"/>
                <a:cs typeface="Red Hat Display"/>
              </a:rPr>
            </a:br>
            <a:endParaRPr lang="en" b="1">
              <a:latin typeface="Red Hat Display"/>
              <a:ea typeface="Red Hat Display"/>
              <a:cs typeface="Red Hat Display"/>
            </a:endParaRPr>
          </a:p>
        </p:txBody>
      </p:sp>
      <p:sp>
        <p:nvSpPr>
          <p:cNvPr id="4" name="TextBox 3">
            <a:extLst>
              <a:ext uri="{FF2B5EF4-FFF2-40B4-BE49-F238E27FC236}">
                <a16:creationId xmlns:a16="http://schemas.microsoft.com/office/drawing/2014/main" id="{AC283687-0D42-8145-7D7B-8E18D4C5EB1D}"/>
              </a:ext>
            </a:extLst>
          </p:cNvPr>
          <p:cNvSpPr txBox="1"/>
          <p:nvPr/>
        </p:nvSpPr>
        <p:spPr>
          <a:xfrm>
            <a:off x="957805" y="1561858"/>
            <a:ext cx="7380307"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r>
              <a:rPr lang="en-US" dirty="0">
                <a:latin typeface="Red Hat Display"/>
              </a:rPr>
              <a:t>Our application manages huge data and allows the management to upload details efficiently by the concerned authorities who manage particular regional offices, schools, etc., in each state and district of our country.​</a:t>
            </a:r>
          </a:p>
          <a:p>
            <a:pPr algn="just"/>
            <a:endParaRPr lang="en-US" dirty="0">
              <a:latin typeface="Red Hat Display"/>
            </a:endParaRPr>
          </a:p>
          <a:p>
            <a:pPr algn="just">
              <a:buChar char="•"/>
            </a:pPr>
            <a:r>
              <a:rPr lang="en-US" dirty="0">
                <a:latin typeface="Red Hat Display"/>
              </a:rPr>
              <a:t>User could locate, and check the present status and details of the government buildings. ​</a:t>
            </a:r>
          </a:p>
          <a:p>
            <a:pPr algn="just"/>
            <a:endParaRPr lang="en-US" dirty="0">
              <a:latin typeface="Red Hat Display"/>
            </a:endParaRPr>
          </a:p>
          <a:p>
            <a:pPr algn="just">
              <a:buChar char="•"/>
            </a:pPr>
            <a:r>
              <a:rPr lang="en-US" dirty="0">
                <a:latin typeface="Red Hat Display"/>
              </a:rPr>
              <a:t>Complaint Feature in public users allows the citizens to take care of the buildings by reporting the issues to the government and in turn become useful in the development process of the assets of the nation.​</a:t>
            </a:r>
          </a:p>
          <a:p>
            <a:pPr algn="just"/>
            <a:endParaRPr lang="en-US" dirty="0">
              <a:latin typeface="Red Hat Display"/>
            </a:endParaRPr>
          </a:p>
          <a:p>
            <a:pPr algn="just">
              <a:buChar char="•"/>
            </a:pPr>
            <a:r>
              <a:rPr lang="en-US" dirty="0">
                <a:latin typeface="Red Hat Display"/>
              </a:rPr>
              <a:t>Fire alert system using ML detects fire in the building using image recognition through the images uploaded in the complaint box in the public user option and allows the authorities to take faster action on it.​</a:t>
            </a:r>
          </a:p>
          <a:p>
            <a:pPr algn="just"/>
            <a:endParaRPr lang="en-US" dirty="0">
              <a:latin typeface="Red Hat Display"/>
            </a:endParaRPr>
          </a:p>
          <a:p>
            <a:pPr algn="just"/>
            <a:r>
              <a:rPr lang="en-US" dirty="0">
                <a:latin typeface="Red Hat Display"/>
                <a:cs typeface="Segoe UI"/>
              </a:rPr>
              <a:t> ​</a:t>
            </a:r>
          </a:p>
          <a:p>
            <a:pPr algn="just"/>
            <a:r>
              <a:rPr lang="en-IN" dirty="0">
                <a:latin typeface="Red Hat Display"/>
                <a:cs typeface="Segoe UI"/>
              </a:rPr>
              <a:t>​</a:t>
            </a:r>
          </a:p>
        </p:txBody>
      </p:sp>
    </p:spTree>
    <p:extLst>
      <p:ext uri="{BB962C8B-B14F-4D97-AF65-F5344CB8AC3E}">
        <p14:creationId xmlns:p14="http://schemas.microsoft.com/office/powerpoint/2010/main" val="4132667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2308430" y="938810"/>
            <a:ext cx="4524819" cy="572700"/>
          </a:xfrm>
          <a:prstGeom prst="rect">
            <a:avLst/>
          </a:prstGeom>
        </p:spPr>
        <p:txBody>
          <a:bodyPr spcFirstLastPara="1" wrap="square" lIns="91425" tIns="91425" rIns="91425" bIns="91425" anchor="t" anchorCtr="0">
            <a:normAutofit fontScale="90000"/>
          </a:bodyPr>
          <a:lstStyle/>
          <a:p>
            <a:r>
              <a:rPr lang="en" b="1" dirty="0">
                <a:latin typeface="Red Hat Display"/>
                <a:ea typeface="Red Hat Display"/>
                <a:cs typeface="Red Hat Display"/>
                <a:sym typeface="Red Hat Display"/>
              </a:rPr>
              <a:t>Basic UI design of our App</a:t>
            </a:r>
            <a:endParaRPr lang="en-US" dirty="0"/>
          </a:p>
        </p:txBody>
      </p:sp>
      <p:sp>
        <p:nvSpPr>
          <p:cNvPr id="4" name="TextBox 3">
            <a:extLst>
              <a:ext uri="{FF2B5EF4-FFF2-40B4-BE49-F238E27FC236}">
                <a16:creationId xmlns:a16="http://schemas.microsoft.com/office/drawing/2014/main" id="{AC283687-0D42-8145-7D7B-8E18D4C5EB1D}"/>
              </a:ext>
            </a:extLst>
          </p:cNvPr>
          <p:cNvSpPr txBox="1"/>
          <p:nvPr/>
        </p:nvSpPr>
        <p:spPr>
          <a:xfrm>
            <a:off x="878229" y="2126124"/>
            <a:ext cx="738030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dirty="0">
                <a:latin typeface="Red Hat Display"/>
              </a:rPr>
              <a:t>This is the link to the YouTube video in which we have described the UI of our application, please click on the link below :</a:t>
            </a:r>
            <a:endParaRPr lang="en-US" dirty="0">
              <a:latin typeface="Red Hat Display"/>
            </a:endParaRPr>
          </a:p>
          <a:p>
            <a:pPr algn="just"/>
            <a:r>
              <a:rPr lang="en-IN" dirty="0">
                <a:latin typeface="Red Hat Display"/>
                <a:hlinkClick r:id="rId3"/>
              </a:rPr>
              <a:t>https://youtu.be/C76fOGxA6C8</a:t>
            </a:r>
            <a:r>
              <a:rPr lang="en-IN" dirty="0">
                <a:latin typeface="Red Hat Display"/>
              </a:rPr>
              <a:t> </a:t>
            </a:r>
            <a:endParaRPr lang="en-US">
              <a:latin typeface="Red Hat Display"/>
            </a:endParaRPr>
          </a:p>
          <a:p>
            <a:pPr algn="just">
              <a:buChar char="•"/>
            </a:pPr>
            <a:endParaRPr lang="en-US" dirty="0">
              <a:latin typeface="Red Hat Display"/>
            </a:endParaRPr>
          </a:p>
        </p:txBody>
      </p:sp>
      <p:pic>
        <p:nvPicPr>
          <p:cNvPr id="2" name="Picture 2" descr="Text&#10;&#10;Description automatically generated">
            <a:extLst>
              <a:ext uri="{FF2B5EF4-FFF2-40B4-BE49-F238E27FC236}">
                <a16:creationId xmlns:a16="http://schemas.microsoft.com/office/drawing/2014/main" id="{3B0C3402-CE09-CDFC-4E4C-82EAA2FBB499}"/>
              </a:ext>
            </a:extLst>
          </p:cNvPr>
          <p:cNvPicPr>
            <a:picLocks noChangeAspect="1"/>
          </p:cNvPicPr>
          <p:nvPr/>
        </p:nvPicPr>
        <p:blipFill>
          <a:blip r:embed="rId4"/>
          <a:stretch>
            <a:fillRect/>
          </a:stretch>
        </p:blipFill>
        <p:spPr>
          <a:xfrm>
            <a:off x="6031435" y="2827840"/>
            <a:ext cx="1609725" cy="1600200"/>
          </a:xfrm>
          <a:prstGeom prst="rect">
            <a:avLst/>
          </a:prstGeom>
        </p:spPr>
      </p:pic>
    </p:spTree>
    <p:extLst>
      <p:ext uri="{BB962C8B-B14F-4D97-AF65-F5344CB8AC3E}">
        <p14:creationId xmlns:p14="http://schemas.microsoft.com/office/powerpoint/2010/main" val="26527158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7</Slides>
  <Notes>7</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Simple Light</vt:lpstr>
      <vt:lpstr>PowerPoint Presentation</vt:lpstr>
      <vt:lpstr>Problem Details </vt:lpstr>
      <vt:lpstr>Solution/Approach Details </vt:lpstr>
      <vt:lpstr>Solution/Approach Details </vt:lpstr>
      <vt:lpstr>Deliverables</vt:lpstr>
      <vt:lpstr>Unique features of our App </vt:lpstr>
      <vt:lpstr>Basic UI design of our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242</cp:revision>
  <dcterms:modified xsi:type="dcterms:W3CDTF">2023-02-04T08:29:33Z</dcterms:modified>
</cp:coreProperties>
</file>