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6"/>
    <p:sldId id="257" r:id="rId37"/>
    <p:sldId id="258" r:id="rId38"/>
    <p:sldId id="259" r:id="rId39"/>
    <p:sldId id="260" r:id="rId40"/>
    <p:sldId id="261" r:id="rId41"/>
    <p:sldId id="262"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
      <p:font typeface="Barlow SemiCondensed" charset="1" panose="00000506000000000000"/>
      <p:regular r:id="rId24"/>
    </p:embeddedFont>
    <p:embeddedFont>
      <p:font typeface="Barlow SemiCondensed Bold" charset="1" panose="00000806000000000000"/>
      <p:regular r:id="rId25"/>
    </p:embeddedFont>
    <p:embeddedFont>
      <p:font typeface="Barlow SemiCondensed Italics" charset="1" panose="00000506000000000000"/>
      <p:regular r:id="rId26"/>
    </p:embeddedFont>
    <p:embeddedFont>
      <p:font typeface="Barlow SemiCondensed Bold Italics" charset="1" panose="00000806000000000000"/>
      <p:regular r:id="rId27"/>
    </p:embeddedFont>
    <p:embeddedFont>
      <p:font typeface="Barlow SemiCondensed Thin" charset="1" panose="00000306000000000000"/>
      <p:regular r:id="rId28"/>
    </p:embeddedFont>
    <p:embeddedFont>
      <p:font typeface="Barlow SemiCondensed Thin Italics" charset="1" panose="00000306000000000000"/>
      <p:regular r:id="rId29"/>
    </p:embeddedFont>
    <p:embeddedFont>
      <p:font typeface="Barlow SemiCondensed Medium" charset="1" panose="00000606000000000000"/>
      <p:regular r:id="rId30"/>
    </p:embeddedFont>
    <p:embeddedFont>
      <p:font typeface="Barlow SemiCondensed Medium Italics" charset="1" panose="00000606000000000000"/>
      <p:regular r:id="rId31"/>
    </p:embeddedFont>
    <p:embeddedFont>
      <p:font typeface="Barlow SemiCondensed Semi-Bold" charset="1" panose="00000706000000000000"/>
      <p:regular r:id="rId32"/>
    </p:embeddedFont>
    <p:embeddedFont>
      <p:font typeface="Barlow SemiCondensed Semi-Bold Italics" charset="1" panose="00000706000000000000"/>
      <p:regular r:id="rId33"/>
    </p:embeddedFont>
    <p:embeddedFont>
      <p:font typeface="Barlow SemiCondensed Heavy" charset="1" panose="00000A06000000000000"/>
      <p:regular r:id="rId34"/>
    </p:embeddedFont>
    <p:embeddedFont>
      <p:font typeface="Barlow SemiCondensed Heavy Italics" charset="1" panose="00000A06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slides/slide1.xml" Type="http://schemas.openxmlformats.org/officeDocument/2006/relationships/slide"/><Relationship Id="rId37" Target="slides/slide2.xml" Type="http://schemas.openxmlformats.org/officeDocument/2006/relationships/slide"/><Relationship Id="rId38" Target="slides/slide3.xml" Type="http://schemas.openxmlformats.org/officeDocument/2006/relationships/slide"/><Relationship Id="rId39" Target="slides/slide4.xml" Type="http://schemas.openxmlformats.org/officeDocument/2006/relationships/slide"/><Relationship Id="rId4" Target="theme/theme1.xml" Type="http://schemas.openxmlformats.org/officeDocument/2006/relationships/theme"/><Relationship Id="rId40" Target="slides/slide5.xml" Type="http://schemas.openxmlformats.org/officeDocument/2006/relationships/slide"/><Relationship Id="rId41" Target="slides/slide6.xml" Type="http://schemas.openxmlformats.org/officeDocument/2006/relationships/slide"/><Relationship Id="rId42" Target="slides/slide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s://drive.google.com/drive/folders/1jlTyA9ECrDeuMWXE0iIMYlIdeuwDjwkM?usp=drive_link"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725029"/>
            <a:ext cx="838965" cy="8389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232E"/>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97598" y="863838"/>
            <a:ext cx="958817" cy="838965"/>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0000"/>
            </a:solidFill>
          </p:spPr>
        </p:sp>
        <p:sp>
          <p:nvSpPr>
            <p:cNvPr name="TextBox 7" id="7"/>
            <p:cNvSpPr txBox="true"/>
            <p:nvPr/>
          </p:nvSpPr>
          <p:spPr>
            <a:xfrm>
              <a:off x="127000" y="282575"/>
              <a:ext cx="558800" cy="3778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2203434"/>
            <a:ext cx="10825986" cy="6130924"/>
          </a:xfrm>
          <a:prstGeom prst="rect">
            <a:avLst/>
          </a:prstGeom>
        </p:spPr>
        <p:txBody>
          <a:bodyPr anchor="t" rtlCol="false" tIns="0" lIns="0" bIns="0" rIns="0">
            <a:spAutoFit/>
          </a:bodyPr>
          <a:lstStyle/>
          <a:p>
            <a:pPr>
              <a:lnSpc>
                <a:spcPts val="9624"/>
              </a:lnSpc>
            </a:pPr>
            <a:r>
              <a:rPr lang="en-US" sz="8749" spc="-104">
                <a:solidFill>
                  <a:srgbClr val="7E232E"/>
                </a:solidFill>
                <a:latin typeface="Public Sans Bold"/>
              </a:rPr>
              <a:t>SynchroniTask: Fostering team Harmony and Turbocharging Productivity </a:t>
            </a:r>
          </a:p>
        </p:txBody>
      </p:sp>
      <p:sp>
        <p:nvSpPr>
          <p:cNvPr name="Freeform 9" id="9"/>
          <p:cNvSpPr/>
          <p:nvPr/>
        </p:nvSpPr>
        <p:spPr>
          <a:xfrm flipH="false" flipV="false" rot="0">
            <a:off x="12235686" y="-990528"/>
            <a:ext cx="14968355" cy="22555056"/>
          </a:xfrm>
          <a:custGeom>
            <a:avLst/>
            <a:gdLst/>
            <a:ahLst/>
            <a:cxnLst/>
            <a:rect r="r" b="b" t="t" l="l"/>
            <a:pathLst>
              <a:path h="22555056" w="14968355">
                <a:moveTo>
                  <a:pt x="0" y="0"/>
                </a:moveTo>
                <a:lnTo>
                  <a:pt x="14968355" y="0"/>
                </a:lnTo>
                <a:lnTo>
                  <a:pt x="14968355" y="22555056"/>
                </a:lnTo>
                <a:lnTo>
                  <a:pt x="0" y="22555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556416" y="1201662"/>
            <a:ext cx="3526960" cy="280354"/>
          </a:xfrm>
          <a:prstGeom prst="rect">
            <a:avLst/>
          </a:prstGeom>
        </p:spPr>
        <p:txBody>
          <a:bodyPr anchor="t" rtlCol="false" tIns="0" lIns="0" bIns="0" rIns="0">
            <a:spAutoFit/>
          </a:bodyPr>
          <a:lstStyle/>
          <a:p>
            <a:pPr>
              <a:lnSpc>
                <a:spcPts val="2078"/>
              </a:lnSpc>
            </a:pPr>
            <a:r>
              <a:rPr lang="en-US" sz="2258" spc="56">
                <a:solidFill>
                  <a:srgbClr val="7E232E"/>
                </a:solidFill>
                <a:latin typeface="Public Sans Bold"/>
              </a:rPr>
              <a:t> TASK-231012</a:t>
            </a:r>
          </a:p>
        </p:txBody>
      </p:sp>
      <p:sp>
        <p:nvSpPr>
          <p:cNvPr name="TextBox 11" id="11"/>
          <p:cNvSpPr txBox="true"/>
          <p:nvPr/>
        </p:nvSpPr>
        <p:spPr>
          <a:xfrm rot="0">
            <a:off x="1028700" y="8727186"/>
            <a:ext cx="2938941" cy="1100329"/>
          </a:xfrm>
          <a:prstGeom prst="rect">
            <a:avLst/>
          </a:prstGeom>
        </p:spPr>
        <p:txBody>
          <a:bodyPr anchor="t" rtlCol="false" tIns="0" lIns="0" bIns="0" rIns="0">
            <a:spAutoFit/>
          </a:bodyPr>
          <a:lstStyle/>
          <a:p>
            <a:pPr>
              <a:lnSpc>
                <a:spcPts val="1731"/>
              </a:lnSpc>
            </a:pPr>
            <a:r>
              <a:rPr lang="en-US" sz="1882" spc="47">
                <a:solidFill>
                  <a:srgbClr val="7E232E"/>
                </a:solidFill>
                <a:latin typeface="Public Sans Bold"/>
              </a:rPr>
              <a:t>SHASHANK MAHATO</a:t>
            </a:r>
          </a:p>
          <a:p>
            <a:pPr>
              <a:lnSpc>
                <a:spcPts val="1731"/>
              </a:lnSpc>
            </a:pPr>
          </a:p>
          <a:p>
            <a:pPr>
              <a:lnSpc>
                <a:spcPts val="1731"/>
              </a:lnSpc>
            </a:pPr>
            <a:r>
              <a:rPr lang="en-US" sz="1882" spc="47">
                <a:solidFill>
                  <a:srgbClr val="7E232E"/>
                </a:solidFill>
                <a:latin typeface="Public Sans Bold"/>
              </a:rPr>
              <a:t>SUBHASHINI.S.M</a:t>
            </a:r>
          </a:p>
          <a:p>
            <a:pPr>
              <a:lnSpc>
                <a:spcPts val="1731"/>
              </a:lnSpc>
            </a:pPr>
          </a:p>
          <a:p>
            <a:pPr>
              <a:lnSpc>
                <a:spcPts val="1731"/>
              </a:lnSpc>
            </a:pPr>
            <a:r>
              <a:rPr lang="en-US" sz="1882" spc="47">
                <a:solidFill>
                  <a:srgbClr val="7E232E"/>
                </a:solidFill>
                <a:latin typeface="Public Sans Bold"/>
              </a:rPr>
              <a:t>DHARUNI.M</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19338" y="-2057400"/>
            <a:ext cx="19326677" cy="3086100"/>
            <a:chOff x="0" y="0"/>
            <a:chExt cx="5090154" cy="812800"/>
          </a:xfrm>
        </p:grpSpPr>
        <p:sp>
          <p:nvSpPr>
            <p:cNvPr name="Freeform 3" id="3"/>
            <p:cNvSpPr/>
            <p:nvPr/>
          </p:nvSpPr>
          <p:spPr>
            <a:xfrm flipH="false" flipV="false" rot="0">
              <a:off x="0" y="0"/>
              <a:ext cx="5090154" cy="812800"/>
            </a:xfrm>
            <a:custGeom>
              <a:avLst/>
              <a:gdLst/>
              <a:ahLst/>
              <a:cxnLst/>
              <a:rect r="r" b="b" t="t" l="l"/>
              <a:pathLst>
                <a:path h="812800" w="5090154">
                  <a:moveTo>
                    <a:pt x="0" y="0"/>
                  </a:moveTo>
                  <a:lnTo>
                    <a:pt x="5090154" y="0"/>
                  </a:lnTo>
                  <a:lnTo>
                    <a:pt x="5090154" y="812800"/>
                  </a:lnTo>
                  <a:lnTo>
                    <a:pt x="0" y="812800"/>
                  </a:lnTo>
                  <a:close/>
                </a:path>
              </a:pathLst>
            </a:custGeom>
            <a:solidFill>
              <a:srgbClr val="7E232E"/>
            </a:solidFill>
          </p:spPr>
        </p:sp>
        <p:sp>
          <p:nvSpPr>
            <p:cNvPr name="TextBox 4" id="4"/>
            <p:cNvSpPr txBox="true"/>
            <p:nvPr/>
          </p:nvSpPr>
          <p:spPr>
            <a:xfrm>
              <a:off x="0" y="57150"/>
              <a:ext cx="5090154" cy="755650"/>
            </a:xfrm>
            <a:prstGeom prst="rect">
              <a:avLst/>
            </a:prstGeom>
          </p:spPr>
          <p:txBody>
            <a:bodyPr anchor="ctr" rtlCol="false" tIns="50800" lIns="50800" bIns="50800" rIns="50800"/>
            <a:lstStyle/>
            <a:p>
              <a:pPr algn="ctr">
                <a:lnSpc>
                  <a:spcPts val="2078"/>
                </a:lnSpc>
              </a:pPr>
            </a:p>
          </p:txBody>
        </p:sp>
      </p:grpSp>
      <p:sp>
        <p:nvSpPr>
          <p:cNvPr name="TextBox 5" id="5"/>
          <p:cNvSpPr txBox="true"/>
          <p:nvPr/>
        </p:nvSpPr>
        <p:spPr>
          <a:xfrm rot="0">
            <a:off x="1028700" y="557894"/>
            <a:ext cx="2231733" cy="173609"/>
          </a:xfrm>
          <a:prstGeom prst="rect">
            <a:avLst/>
          </a:prstGeom>
        </p:spPr>
        <p:txBody>
          <a:bodyPr anchor="t" rtlCol="false" tIns="0" lIns="0" bIns="0" rIns="0">
            <a:spAutoFit/>
          </a:bodyPr>
          <a:lstStyle/>
          <a:p>
            <a:pPr>
              <a:lnSpc>
                <a:spcPts val="1288"/>
              </a:lnSpc>
            </a:pPr>
            <a:r>
              <a:rPr lang="en-US" sz="1400" spc="35">
                <a:solidFill>
                  <a:srgbClr val="FFFFFF"/>
                </a:solidFill>
                <a:latin typeface="Public Sans Bold"/>
              </a:rPr>
              <a:t>TASK-231012</a:t>
            </a:r>
          </a:p>
        </p:txBody>
      </p:sp>
      <p:sp>
        <p:nvSpPr>
          <p:cNvPr name="TextBox 6" id="6"/>
          <p:cNvSpPr txBox="true"/>
          <p:nvPr/>
        </p:nvSpPr>
        <p:spPr>
          <a:xfrm rot="0">
            <a:off x="1067245" y="1464666"/>
            <a:ext cx="2832710" cy="247650"/>
          </a:xfrm>
          <a:prstGeom prst="rect">
            <a:avLst/>
          </a:prstGeom>
        </p:spPr>
        <p:txBody>
          <a:bodyPr anchor="t" rtlCol="false" tIns="0" lIns="0" bIns="0" rIns="0">
            <a:spAutoFit/>
          </a:bodyPr>
          <a:lstStyle/>
          <a:p>
            <a:pPr>
              <a:lnSpc>
                <a:spcPts val="1920"/>
              </a:lnSpc>
            </a:pPr>
            <a:r>
              <a:rPr lang="en-US" sz="1600" spc="304">
                <a:solidFill>
                  <a:srgbClr val="7E232E"/>
                </a:solidFill>
                <a:latin typeface="Public Sans Bold"/>
              </a:rPr>
              <a:t>OVERVIEW</a:t>
            </a:r>
          </a:p>
        </p:txBody>
      </p:sp>
      <p:sp>
        <p:nvSpPr>
          <p:cNvPr name="TextBox 7" id="7"/>
          <p:cNvSpPr txBox="true"/>
          <p:nvPr/>
        </p:nvSpPr>
        <p:spPr>
          <a:xfrm rot="0">
            <a:off x="1019175" y="2195907"/>
            <a:ext cx="7350914" cy="792759"/>
          </a:xfrm>
          <a:prstGeom prst="rect">
            <a:avLst/>
          </a:prstGeom>
        </p:spPr>
        <p:txBody>
          <a:bodyPr anchor="t" rtlCol="false" tIns="0" lIns="0" bIns="0" rIns="0">
            <a:spAutoFit/>
          </a:bodyPr>
          <a:lstStyle/>
          <a:p>
            <a:pPr>
              <a:lnSpc>
                <a:spcPts val="6008"/>
              </a:lnSpc>
            </a:pPr>
            <a:r>
              <a:rPr lang="en-US" sz="5462" spc="-65">
                <a:solidFill>
                  <a:srgbClr val="7E232E"/>
                </a:solidFill>
                <a:latin typeface="Public Sans Bold"/>
              </a:rPr>
              <a:t>Problem statement </a:t>
            </a:r>
          </a:p>
        </p:txBody>
      </p:sp>
      <p:sp>
        <p:nvSpPr>
          <p:cNvPr name="TextBox 8" id="8"/>
          <p:cNvSpPr txBox="true"/>
          <p:nvPr/>
        </p:nvSpPr>
        <p:spPr>
          <a:xfrm rot="0">
            <a:off x="1028700" y="3169641"/>
            <a:ext cx="16023809" cy="790575"/>
          </a:xfrm>
          <a:prstGeom prst="rect">
            <a:avLst/>
          </a:prstGeom>
        </p:spPr>
        <p:txBody>
          <a:bodyPr anchor="t" rtlCol="false" tIns="0" lIns="0" bIns="0" rIns="0">
            <a:spAutoFit/>
          </a:bodyPr>
          <a:lstStyle/>
          <a:p>
            <a:pPr>
              <a:lnSpc>
                <a:spcPts val="3119"/>
              </a:lnSpc>
            </a:pPr>
            <a:r>
              <a:rPr lang="en-US" sz="2599">
                <a:solidFill>
                  <a:srgbClr val="7E232E"/>
                </a:solidFill>
                <a:latin typeface="Barlow SemiCondensed"/>
              </a:rPr>
              <a:t>Design &amp; Develop an intelligent task management system that leverages the concepts like AI, ML, Data Analytics and User Friendly Interface</a:t>
            </a:r>
          </a:p>
        </p:txBody>
      </p:sp>
      <p:sp>
        <p:nvSpPr>
          <p:cNvPr name="TextBox 9" id="9"/>
          <p:cNvSpPr txBox="true"/>
          <p:nvPr/>
        </p:nvSpPr>
        <p:spPr>
          <a:xfrm rot="0">
            <a:off x="1019175" y="4484091"/>
            <a:ext cx="10547581" cy="792759"/>
          </a:xfrm>
          <a:prstGeom prst="rect">
            <a:avLst/>
          </a:prstGeom>
        </p:spPr>
        <p:txBody>
          <a:bodyPr anchor="t" rtlCol="false" tIns="0" lIns="0" bIns="0" rIns="0">
            <a:spAutoFit/>
          </a:bodyPr>
          <a:lstStyle/>
          <a:p>
            <a:pPr>
              <a:lnSpc>
                <a:spcPts val="6008"/>
              </a:lnSpc>
            </a:pPr>
            <a:r>
              <a:rPr lang="en-US" sz="5462" spc="-65">
                <a:solidFill>
                  <a:srgbClr val="7E232E"/>
                </a:solidFill>
                <a:latin typeface="Public Sans Bold"/>
              </a:rPr>
              <a:t>Proposed solution</a:t>
            </a:r>
          </a:p>
        </p:txBody>
      </p:sp>
      <p:sp>
        <p:nvSpPr>
          <p:cNvPr name="TextBox 10" id="10"/>
          <p:cNvSpPr txBox="true"/>
          <p:nvPr/>
        </p:nvSpPr>
        <p:spPr>
          <a:xfrm rot="0">
            <a:off x="1067245" y="5753100"/>
            <a:ext cx="15892773" cy="3524250"/>
          </a:xfrm>
          <a:prstGeom prst="rect">
            <a:avLst/>
          </a:prstGeom>
        </p:spPr>
        <p:txBody>
          <a:bodyPr anchor="t" rtlCol="false" tIns="0" lIns="0" bIns="0" rIns="0">
            <a:spAutoFit/>
          </a:bodyPr>
          <a:lstStyle/>
          <a:p>
            <a:pPr>
              <a:lnSpc>
                <a:spcPts val="3119"/>
              </a:lnSpc>
            </a:pPr>
            <a:r>
              <a:rPr lang="en-US" sz="2599">
                <a:solidFill>
                  <a:srgbClr val="7E232E"/>
                </a:solidFill>
                <a:latin typeface="Barlow SemiCondensed"/>
              </a:rPr>
              <a:t>SynchroniTask" revolutionizes task management and collaboration by leveraging a unique combination of gamification, real-time emotion analysis, AI-driven task feedback, and collaborative decision support. It redefines the traditional task allocation process, infusing it with gamified elements to boost motivation and engagement among team members. Real-time emotion analysis ensures that emotional well-being is taken into account, reducing stress and fostering a more harmonious work environment. AI-driven task feedback enhances efficiency, leading to increased productivity. Collaborative decision support is the secret sauce that enables informed, consensus-driven choices. Together, these elements orchestrate a symphony of harmonious task management and emotional well-being, resulting in an efficient and captivating work environment that rejuvenates teamwork and productivity. "SynchroniTask" is a true game-changer in the realm of task management and collaboration.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2630" y="-2057400"/>
            <a:ext cx="19803131" cy="3086100"/>
            <a:chOff x="0" y="0"/>
            <a:chExt cx="5215640" cy="812800"/>
          </a:xfrm>
        </p:grpSpPr>
        <p:sp>
          <p:nvSpPr>
            <p:cNvPr name="Freeform 3" id="3"/>
            <p:cNvSpPr/>
            <p:nvPr/>
          </p:nvSpPr>
          <p:spPr>
            <a:xfrm flipH="false" flipV="false" rot="0">
              <a:off x="0" y="0"/>
              <a:ext cx="5215639" cy="812800"/>
            </a:xfrm>
            <a:custGeom>
              <a:avLst/>
              <a:gdLst/>
              <a:ahLst/>
              <a:cxnLst/>
              <a:rect r="r" b="b" t="t" l="l"/>
              <a:pathLst>
                <a:path h="812800" w="5215639">
                  <a:moveTo>
                    <a:pt x="0" y="0"/>
                  </a:moveTo>
                  <a:lnTo>
                    <a:pt x="5215639" y="0"/>
                  </a:lnTo>
                  <a:lnTo>
                    <a:pt x="5215639" y="812800"/>
                  </a:lnTo>
                  <a:lnTo>
                    <a:pt x="0" y="812800"/>
                  </a:lnTo>
                  <a:close/>
                </a:path>
              </a:pathLst>
            </a:custGeom>
            <a:solidFill>
              <a:srgbClr val="7E232E"/>
            </a:solidFill>
          </p:spPr>
        </p:sp>
        <p:sp>
          <p:nvSpPr>
            <p:cNvPr name="TextBox 4" id="4"/>
            <p:cNvSpPr txBox="true"/>
            <p:nvPr/>
          </p:nvSpPr>
          <p:spPr>
            <a:xfrm>
              <a:off x="0" y="57150"/>
              <a:ext cx="5215640" cy="755650"/>
            </a:xfrm>
            <a:prstGeom prst="rect">
              <a:avLst/>
            </a:prstGeom>
          </p:spPr>
          <p:txBody>
            <a:bodyPr anchor="ctr" rtlCol="false" tIns="50800" lIns="50800" bIns="50800" rIns="50800"/>
            <a:lstStyle/>
            <a:p>
              <a:pPr algn="ctr">
                <a:lnSpc>
                  <a:spcPts val="2078"/>
                </a:lnSpc>
              </a:pPr>
            </a:p>
            <a:p>
              <a:pPr algn="ctr">
                <a:lnSpc>
                  <a:spcPts val="2078"/>
                </a:lnSpc>
              </a:pPr>
            </a:p>
            <a:p>
              <a:pPr algn="ctr">
                <a:lnSpc>
                  <a:spcPts val="2078"/>
                </a:lnSpc>
              </a:pPr>
            </a:p>
            <a:p>
              <a:pPr algn="ctr">
                <a:lnSpc>
                  <a:spcPts val="2078"/>
                </a:lnSpc>
              </a:pPr>
            </a:p>
          </p:txBody>
        </p:sp>
      </p:grpSp>
      <p:sp>
        <p:nvSpPr>
          <p:cNvPr name="Freeform 5" id="5"/>
          <p:cNvSpPr/>
          <p:nvPr/>
        </p:nvSpPr>
        <p:spPr>
          <a:xfrm flipH="false" flipV="false" rot="0">
            <a:off x="4278240" y="2251060"/>
            <a:ext cx="9731521" cy="8035940"/>
          </a:xfrm>
          <a:custGeom>
            <a:avLst/>
            <a:gdLst/>
            <a:ahLst/>
            <a:cxnLst/>
            <a:rect r="r" b="b" t="t" l="l"/>
            <a:pathLst>
              <a:path h="8035940" w="9731521">
                <a:moveTo>
                  <a:pt x="0" y="0"/>
                </a:moveTo>
                <a:lnTo>
                  <a:pt x="9731520" y="0"/>
                </a:lnTo>
                <a:lnTo>
                  <a:pt x="9731520" y="8035940"/>
                </a:lnTo>
                <a:lnTo>
                  <a:pt x="0" y="8035940"/>
                </a:lnTo>
                <a:lnTo>
                  <a:pt x="0" y="0"/>
                </a:lnTo>
                <a:close/>
              </a:path>
            </a:pathLst>
          </a:custGeom>
          <a:blipFill>
            <a:blip r:embed="rId2"/>
            <a:stretch>
              <a:fillRect l="0" t="0" r="-5826" b="0"/>
            </a:stretch>
          </a:blipFill>
        </p:spPr>
      </p:sp>
      <p:sp>
        <p:nvSpPr>
          <p:cNvPr name="TextBox 6" id="6"/>
          <p:cNvSpPr txBox="true"/>
          <p:nvPr/>
        </p:nvSpPr>
        <p:spPr>
          <a:xfrm rot="0">
            <a:off x="1028700" y="555136"/>
            <a:ext cx="2231733" cy="173609"/>
          </a:xfrm>
          <a:prstGeom prst="rect">
            <a:avLst/>
          </a:prstGeom>
        </p:spPr>
        <p:txBody>
          <a:bodyPr anchor="t" rtlCol="false" tIns="0" lIns="0" bIns="0" rIns="0">
            <a:spAutoFit/>
          </a:bodyPr>
          <a:lstStyle/>
          <a:p>
            <a:pPr>
              <a:lnSpc>
                <a:spcPts val="1288"/>
              </a:lnSpc>
            </a:pPr>
            <a:r>
              <a:rPr lang="en-US" sz="1400" spc="35">
                <a:solidFill>
                  <a:srgbClr val="FFFFFF"/>
                </a:solidFill>
                <a:latin typeface="Public Sans Bold"/>
              </a:rPr>
              <a:t>TASK-231012</a:t>
            </a:r>
          </a:p>
        </p:txBody>
      </p:sp>
      <p:sp>
        <p:nvSpPr>
          <p:cNvPr name="TextBox 7" id="7"/>
          <p:cNvSpPr txBox="true"/>
          <p:nvPr/>
        </p:nvSpPr>
        <p:spPr>
          <a:xfrm rot="0">
            <a:off x="1028700" y="857250"/>
            <a:ext cx="13142476" cy="1501774"/>
          </a:xfrm>
          <a:prstGeom prst="rect">
            <a:avLst/>
          </a:prstGeom>
        </p:spPr>
        <p:txBody>
          <a:bodyPr anchor="t" rtlCol="false" tIns="0" lIns="0" bIns="0" rIns="0">
            <a:spAutoFit/>
          </a:bodyPr>
          <a:lstStyle/>
          <a:p>
            <a:pPr algn="ctr">
              <a:lnSpc>
                <a:spcPts val="12250"/>
              </a:lnSpc>
              <a:spcBef>
                <a:spcPct val="0"/>
              </a:spcBef>
            </a:pPr>
            <a:r>
              <a:rPr lang="en-US" sz="8750" spc="218">
                <a:solidFill>
                  <a:srgbClr val="7E232E"/>
                </a:solidFill>
                <a:latin typeface="Public Sans Bold"/>
              </a:rPr>
              <a:t>Architecture/Flowchart</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09072" y="-2041906"/>
            <a:ext cx="19326677" cy="3086100"/>
            <a:chOff x="0" y="0"/>
            <a:chExt cx="5090154" cy="812800"/>
          </a:xfrm>
        </p:grpSpPr>
        <p:sp>
          <p:nvSpPr>
            <p:cNvPr name="Freeform 3" id="3"/>
            <p:cNvSpPr/>
            <p:nvPr/>
          </p:nvSpPr>
          <p:spPr>
            <a:xfrm flipH="false" flipV="false" rot="0">
              <a:off x="0" y="0"/>
              <a:ext cx="5090154" cy="812800"/>
            </a:xfrm>
            <a:custGeom>
              <a:avLst/>
              <a:gdLst/>
              <a:ahLst/>
              <a:cxnLst/>
              <a:rect r="r" b="b" t="t" l="l"/>
              <a:pathLst>
                <a:path h="812800" w="5090154">
                  <a:moveTo>
                    <a:pt x="0" y="0"/>
                  </a:moveTo>
                  <a:lnTo>
                    <a:pt x="5090154" y="0"/>
                  </a:lnTo>
                  <a:lnTo>
                    <a:pt x="5090154" y="812800"/>
                  </a:lnTo>
                  <a:lnTo>
                    <a:pt x="0" y="812800"/>
                  </a:lnTo>
                  <a:close/>
                </a:path>
              </a:pathLst>
            </a:custGeom>
            <a:solidFill>
              <a:srgbClr val="7E232E"/>
            </a:solidFill>
          </p:spPr>
        </p:sp>
        <p:sp>
          <p:nvSpPr>
            <p:cNvPr name="TextBox 4" id="4"/>
            <p:cNvSpPr txBox="true"/>
            <p:nvPr/>
          </p:nvSpPr>
          <p:spPr>
            <a:xfrm>
              <a:off x="0" y="57150"/>
              <a:ext cx="5090154" cy="755650"/>
            </a:xfrm>
            <a:prstGeom prst="rect">
              <a:avLst/>
            </a:prstGeom>
          </p:spPr>
          <p:txBody>
            <a:bodyPr anchor="ctr" rtlCol="false" tIns="50800" lIns="50800" bIns="50800" rIns="50800"/>
            <a:lstStyle/>
            <a:p>
              <a:pPr algn="ctr">
                <a:lnSpc>
                  <a:spcPts val="2078"/>
                </a:lnSpc>
              </a:pPr>
            </a:p>
          </p:txBody>
        </p:sp>
      </p:grpSp>
      <p:sp>
        <p:nvSpPr>
          <p:cNvPr name="TextBox 5" id="5"/>
          <p:cNvSpPr txBox="true"/>
          <p:nvPr/>
        </p:nvSpPr>
        <p:spPr>
          <a:xfrm rot="0">
            <a:off x="1028700" y="557894"/>
            <a:ext cx="2231733" cy="173609"/>
          </a:xfrm>
          <a:prstGeom prst="rect">
            <a:avLst/>
          </a:prstGeom>
        </p:spPr>
        <p:txBody>
          <a:bodyPr anchor="t" rtlCol="false" tIns="0" lIns="0" bIns="0" rIns="0">
            <a:spAutoFit/>
          </a:bodyPr>
          <a:lstStyle/>
          <a:p>
            <a:pPr>
              <a:lnSpc>
                <a:spcPts val="1288"/>
              </a:lnSpc>
            </a:pPr>
            <a:r>
              <a:rPr lang="en-US" sz="1400" spc="35">
                <a:solidFill>
                  <a:srgbClr val="FFFFFF"/>
                </a:solidFill>
                <a:latin typeface="Public Sans Bold"/>
              </a:rPr>
              <a:t>TASK-231012</a:t>
            </a:r>
          </a:p>
        </p:txBody>
      </p:sp>
      <p:sp>
        <p:nvSpPr>
          <p:cNvPr name="TextBox 6" id="6"/>
          <p:cNvSpPr txBox="true"/>
          <p:nvPr/>
        </p:nvSpPr>
        <p:spPr>
          <a:xfrm rot="0">
            <a:off x="514350" y="1188254"/>
            <a:ext cx="16802161" cy="598170"/>
          </a:xfrm>
          <a:prstGeom prst="rect">
            <a:avLst/>
          </a:prstGeom>
        </p:spPr>
        <p:txBody>
          <a:bodyPr anchor="t" rtlCol="false" tIns="0" lIns="0" bIns="0" rIns="0">
            <a:spAutoFit/>
          </a:bodyPr>
          <a:lstStyle/>
          <a:p>
            <a:pPr>
              <a:lnSpc>
                <a:spcPts val="2310"/>
              </a:lnSpc>
            </a:pPr>
            <a:r>
              <a:rPr lang="en-US" sz="2100" spc="-25">
                <a:solidFill>
                  <a:srgbClr val="7E232E"/>
                </a:solidFill>
                <a:latin typeface="Public Sans Bold"/>
              </a:rPr>
              <a:t>Dataset:</a:t>
            </a:r>
          </a:p>
          <a:p>
            <a:pPr>
              <a:lnSpc>
                <a:spcPts val="2310"/>
              </a:lnSpc>
            </a:pPr>
          </a:p>
        </p:txBody>
      </p:sp>
      <p:sp>
        <p:nvSpPr>
          <p:cNvPr name="TextBox 7" id="7"/>
          <p:cNvSpPr txBox="true"/>
          <p:nvPr/>
        </p:nvSpPr>
        <p:spPr>
          <a:xfrm rot="0">
            <a:off x="523875" y="1504950"/>
            <a:ext cx="15451133" cy="647700"/>
          </a:xfrm>
          <a:prstGeom prst="rect">
            <a:avLst/>
          </a:prstGeom>
        </p:spPr>
        <p:txBody>
          <a:bodyPr anchor="t" rtlCol="false" tIns="0" lIns="0" bIns="0" rIns="0">
            <a:spAutoFit/>
          </a:bodyPr>
          <a:lstStyle/>
          <a:p>
            <a:pPr>
              <a:lnSpc>
                <a:spcPts val="2519"/>
              </a:lnSpc>
            </a:pPr>
            <a:r>
              <a:rPr lang="en-US" sz="2099" spc="398">
                <a:solidFill>
                  <a:srgbClr val="7E232E"/>
                </a:solidFill>
                <a:latin typeface="Public Sans"/>
              </a:rPr>
              <a:t>https://www.kaggle.com/datasets/abhi8923shriv/sentiment-analysis-dataset </a:t>
            </a:r>
          </a:p>
          <a:p>
            <a:pPr>
              <a:lnSpc>
                <a:spcPts val="2519"/>
              </a:lnSpc>
            </a:pPr>
          </a:p>
        </p:txBody>
      </p:sp>
      <p:sp>
        <p:nvSpPr>
          <p:cNvPr name="TextBox 8" id="8"/>
          <p:cNvSpPr txBox="true"/>
          <p:nvPr/>
        </p:nvSpPr>
        <p:spPr>
          <a:xfrm rot="0">
            <a:off x="514350" y="2133600"/>
            <a:ext cx="17259300" cy="1590675"/>
          </a:xfrm>
          <a:prstGeom prst="rect">
            <a:avLst/>
          </a:prstGeom>
        </p:spPr>
        <p:txBody>
          <a:bodyPr anchor="t" rtlCol="false" tIns="0" lIns="0" bIns="0" rIns="0">
            <a:spAutoFit/>
          </a:bodyPr>
          <a:lstStyle/>
          <a:p>
            <a:pPr>
              <a:lnSpc>
                <a:spcPts val="2520"/>
              </a:lnSpc>
            </a:pPr>
            <a:r>
              <a:rPr lang="en-US" sz="2100" spc="399">
                <a:solidFill>
                  <a:srgbClr val="7E232E"/>
                </a:solidFill>
                <a:latin typeface="Public Sans Bold"/>
              </a:rPr>
              <a:t>Gradient boosting and Task prioritization-Reinforcement Learning (Dueling DQN):</a:t>
            </a:r>
            <a:r>
              <a:rPr lang="en-US" sz="2100" spc="399">
                <a:solidFill>
                  <a:srgbClr val="7E232E"/>
                </a:solidFill>
                <a:latin typeface="Public Sans"/>
              </a:rPr>
              <a:t> Excels in structured data by combining weak learners for predictive accuracy, while Dueling DQN with task prioritization optimizes reinforcement learning training efficiency and prioritizes task selection in complex environments.</a:t>
            </a:r>
          </a:p>
          <a:p>
            <a:pPr>
              <a:lnSpc>
                <a:spcPts val="2520"/>
              </a:lnSpc>
            </a:pPr>
          </a:p>
        </p:txBody>
      </p:sp>
      <p:sp>
        <p:nvSpPr>
          <p:cNvPr name="TextBox 9" id="9"/>
          <p:cNvSpPr txBox="true"/>
          <p:nvPr/>
        </p:nvSpPr>
        <p:spPr>
          <a:xfrm rot="0">
            <a:off x="523875" y="3643350"/>
            <a:ext cx="16663031" cy="1276350"/>
          </a:xfrm>
          <a:prstGeom prst="rect">
            <a:avLst/>
          </a:prstGeom>
        </p:spPr>
        <p:txBody>
          <a:bodyPr anchor="t" rtlCol="false" tIns="0" lIns="0" bIns="0" rIns="0">
            <a:spAutoFit/>
          </a:bodyPr>
          <a:lstStyle/>
          <a:p>
            <a:pPr>
              <a:lnSpc>
                <a:spcPts val="2519"/>
              </a:lnSpc>
            </a:pPr>
            <a:r>
              <a:rPr lang="en-US" sz="2099" spc="398">
                <a:solidFill>
                  <a:srgbClr val="7E232E"/>
                </a:solidFill>
                <a:latin typeface="Public Sans Bold"/>
              </a:rPr>
              <a:t>NLP - Natural Language Processing &amp; Deep Learning Model - XLNet:</a:t>
            </a:r>
            <a:r>
              <a:rPr lang="en-US" sz="2099" spc="398">
                <a:solidFill>
                  <a:srgbClr val="7E232E"/>
                </a:solidFill>
                <a:latin typeface="Public Sans"/>
              </a:rPr>
              <a:t> Complex text data and requires state-of-the-art language understanding and sentiment analysis capabilities.</a:t>
            </a:r>
          </a:p>
          <a:p>
            <a:pPr>
              <a:lnSpc>
                <a:spcPts val="2519"/>
              </a:lnSpc>
            </a:pPr>
          </a:p>
          <a:p>
            <a:pPr>
              <a:lnSpc>
                <a:spcPts val="2519"/>
              </a:lnSpc>
            </a:pPr>
          </a:p>
        </p:txBody>
      </p:sp>
      <p:sp>
        <p:nvSpPr>
          <p:cNvPr name="TextBox 10" id="10"/>
          <p:cNvSpPr txBox="true"/>
          <p:nvPr/>
        </p:nvSpPr>
        <p:spPr>
          <a:xfrm rot="0">
            <a:off x="514350" y="4772025"/>
            <a:ext cx="15931835" cy="1276350"/>
          </a:xfrm>
          <a:prstGeom prst="rect">
            <a:avLst/>
          </a:prstGeom>
        </p:spPr>
        <p:txBody>
          <a:bodyPr anchor="t" rtlCol="false" tIns="0" lIns="0" bIns="0" rIns="0">
            <a:spAutoFit/>
          </a:bodyPr>
          <a:lstStyle/>
          <a:p>
            <a:pPr>
              <a:lnSpc>
                <a:spcPts val="2519"/>
              </a:lnSpc>
            </a:pPr>
            <a:r>
              <a:rPr lang="en-US" sz="2099" spc="398">
                <a:solidFill>
                  <a:srgbClr val="7E232E"/>
                </a:solidFill>
                <a:latin typeface="Public Sans Bold"/>
              </a:rPr>
              <a:t>Dialogflow (Google):</a:t>
            </a:r>
            <a:r>
              <a:rPr lang="en-US" sz="2099" spc="398">
                <a:solidFill>
                  <a:srgbClr val="7E232E"/>
                </a:solidFill>
                <a:latin typeface="Public Sans"/>
              </a:rPr>
              <a:t> Ease of integration with other Google services, robust natural language processing capabilities and strong support for multilingual and cross-platform deployment.</a:t>
            </a:r>
          </a:p>
          <a:p>
            <a:pPr>
              <a:lnSpc>
                <a:spcPts val="2519"/>
              </a:lnSpc>
            </a:pPr>
          </a:p>
        </p:txBody>
      </p:sp>
      <p:sp>
        <p:nvSpPr>
          <p:cNvPr name="TextBox 11" id="11"/>
          <p:cNvSpPr txBox="true"/>
          <p:nvPr/>
        </p:nvSpPr>
        <p:spPr>
          <a:xfrm rot="0">
            <a:off x="514350" y="5867400"/>
            <a:ext cx="17259300" cy="4419600"/>
          </a:xfrm>
          <a:prstGeom prst="rect">
            <a:avLst/>
          </a:prstGeom>
        </p:spPr>
        <p:txBody>
          <a:bodyPr anchor="t" rtlCol="false" tIns="0" lIns="0" bIns="0" rIns="0">
            <a:spAutoFit/>
          </a:bodyPr>
          <a:lstStyle/>
          <a:p>
            <a:pPr>
              <a:lnSpc>
                <a:spcPts val="2508"/>
              </a:lnSpc>
            </a:pPr>
            <a:r>
              <a:rPr lang="en-US" sz="2090" spc="397">
                <a:solidFill>
                  <a:srgbClr val="7E232E"/>
                </a:solidFill>
                <a:latin typeface="Public Sans Bold"/>
              </a:rPr>
              <a:t>Frontend:</a:t>
            </a:r>
          </a:p>
          <a:p>
            <a:pPr>
              <a:lnSpc>
                <a:spcPts val="2508"/>
              </a:lnSpc>
            </a:pPr>
            <a:r>
              <a:rPr lang="en-US" sz="2090" spc="397">
                <a:solidFill>
                  <a:srgbClr val="7E232E"/>
                </a:solidFill>
                <a:latin typeface="Public Sans Bold"/>
              </a:rPr>
              <a:t>React.js</a:t>
            </a:r>
          </a:p>
          <a:p>
            <a:pPr>
              <a:lnSpc>
                <a:spcPts val="2508"/>
              </a:lnSpc>
            </a:pPr>
            <a:r>
              <a:rPr lang="en-US" sz="2090" spc="397">
                <a:solidFill>
                  <a:srgbClr val="7E232E"/>
                </a:solidFill>
                <a:latin typeface="Public Sans Bold"/>
              </a:rPr>
              <a:t>HTML/CSS-</a:t>
            </a:r>
            <a:r>
              <a:rPr lang="en-US" sz="2090" spc="397">
                <a:solidFill>
                  <a:srgbClr val="7E232E"/>
                </a:solidFill>
                <a:latin typeface="Public Sans"/>
              </a:rPr>
              <a:t>Benefit from its component-based structure, efficient updates, and extensive ecosystem, ensuring responsive, cross-platform web applications.</a:t>
            </a:r>
          </a:p>
          <a:p>
            <a:pPr>
              <a:lnSpc>
                <a:spcPts val="2508"/>
              </a:lnSpc>
            </a:pPr>
          </a:p>
          <a:p>
            <a:pPr>
              <a:lnSpc>
                <a:spcPts val="2508"/>
              </a:lnSpc>
            </a:pPr>
            <a:r>
              <a:rPr lang="en-US" sz="2090" spc="397">
                <a:solidFill>
                  <a:srgbClr val="7E232E"/>
                </a:solidFill>
                <a:latin typeface="Public Sans Bold"/>
              </a:rPr>
              <a:t>Backend:</a:t>
            </a:r>
          </a:p>
          <a:p>
            <a:pPr>
              <a:lnSpc>
                <a:spcPts val="2508"/>
              </a:lnSpc>
            </a:pPr>
            <a:r>
              <a:rPr lang="en-US" sz="2090" spc="397">
                <a:solidFill>
                  <a:srgbClr val="7E232E"/>
                </a:solidFill>
                <a:latin typeface="Public Sans Bold"/>
              </a:rPr>
              <a:t>Node.js-</a:t>
            </a:r>
            <a:r>
              <a:rPr lang="en-US" sz="2090" spc="397">
                <a:solidFill>
                  <a:srgbClr val="7E232E"/>
                </a:solidFill>
                <a:latin typeface="Public Sans"/>
              </a:rPr>
              <a:t> non-blocking, event-driven architecture, a vast library of packages from npm, and the ability to use JavaScript both on the frontend and backend, enabling full-stack development with consistent language.</a:t>
            </a:r>
          </a:p>
          <a:p>
            <a:pPr>
              <a:lnSpc>
                <a:spcPts val="2508"/>
              </a:lnSpc>
            </a:pPr>
          </a:p>
          <a:p>
            <a:pPr>
              <a:lnSpc>
                <a:spcPts val="2508"/>
              </a:lnSpc>
            </a:pPr>
            <a:r>
              <a:rPr lang="en-US" sz="2090" spc="397">
                <a:solidFill>
                  <a:srgbClr val="7E232E"/>
                </a:solidFill>
                <a:latin typeface="Public Sans Bold"/>
              </a:rPr>
              <a:t>Database:</a:t>
            </a:r>
          </a:p>
          <a:p>
            <a:pPr>
              <a:lnSpc>
                <a:spcPts val="2508"/>
              </a:lnSpc>
            </a:pPr>
            <a:r>
              <a:rPr lang="en-US" sz="2090" spc="397">
                <a:solidFill>
                  <a:srgbClr val="7E232E"/>
                </a:solidFill>
                <a:latin typeface="Public Sans Bold"/>
              </a:rPr>
              <a:t>Firebase</a:t>
            </a:r>
            <a:r>
              <a:rPr lang="en-US" sz="2090" spc="397">
                <a:solidFill>
                  <a:srgbClr val="7E232E"/>
                </a:solidFill>
                <a:latin typeface="Public Sans"/>
              </a:rPr>
              <a:t>-real-time data synchronization, serverless architecture, built-in authentication, and easy scalability, simplifying backend development and allowing rapid prototyping of web and mobile applications.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028700"/>
            <a:ext cx="18807338" cy="9258300"/>
            <a:chOff x="0" y="0"/>
            <a:chExt cx="4953373" cy="2438400"/>
          </a:xfrm>
        </p:grpSpPr>
        <p:sp>
          <p:nvSpPr>
            <p:cNvPr name="Freeform 3" id="3"/>
            <p:cNvSpPr/>
            <p:nvPr/>
          </p:nvSpPr>
          <p:spPr>
            <a:xfrm flipH="false" flipV="false" rot="0">
              <a:off x="0" y="0"/>
              <a:ext cx="4953373" cy="2438400"/>
            </a:xfrm>
            <a:custGeom>
              <a:avLst/>
              <a:gdLst/>
              <a:ahLst/>
              <a:cxnLst/>
              <a:rect r="r" b="b" t="t" l="l"/>
              <a:pathLst>
                <a:path h="2438400" w="4953373">
                  <a:moveTo>
                    <a:pt x="0" y="0"/>
                  </a:moveTo>
                  <a:lnTo>
                    <a:pt x="4953373" y="0"/>
                  </a:lnTo>
                  <a:lnTo>
                    <a:pt x="4953373" y="2438400"/>
                  </a:lnTo>
                  <a:lnTo>
                    <a:pt x="0" y="2438400"/>
                  </a:lnTo>
                  <a:close/>
                </a:path>
              </a:pathLst>
            </a:custGeom>
            <a:solidFill>
              <a:srgbClr val="FAF7F3"/>
            </a:solidFill>
          </p:spPr>
        </p:sp>
        <p:sp>
          <p:nvSpPr>
            <p:cNvPr name="TextBox 4" id="4"/>
            <p:cNvSpPr txBox="true"/>
            <p:nvPr/>
          </p:nvSpPr>
          <p:spPr>
            <a:xfrm>
              <a:off x="0" y="9525"/>
              <a:ext cx="4953373" cy="2428875"/>
            </a:xfrm>
            <a:prstGeom prst="rect">
              <a:avLst/>
            </a:prstGeom>
          </p:spPr>
          <p:txBody>
            <a:bodyPr anchor="ctr" rtlCol="false" tIns="50800" lIns="50800" bIns="50800" rIns="50800"/>
            <a:lstStyle/>
            <a:p>
              <a:pPr algn="ctr">
                <a:lnSpc>
                  <a:spcPts val="2640"/>
                </a:lnSpc>
              </a:pPr>
            </a:p>
          </p:txBody>
        </p:sp>
      </p:grpSp>
      <p:grpSp>
        <p:nvGrpSpPr>
          <p:cNvPr name="Group 5" id="5"/>
          <p:cNvGrpSpPr/>
          <p:nvPr/>
        </p:nvGrpSpPr>
        <p:grpSpPr>
          <a:xfrm rot="0">
            <a:off x="-519338" y="-2057400"/>
            <a:ext cx="19326677" cy="3086100"/>
            <a:chOff x="0" y="0"/>
            <a:chExt cx="5090154" cy="812800"/>
          </a:xfrm>
        </p:grpSpPr>
        <p:sp>
          <p:nvSpPr>
            <p:cNvPr name="Freeform 6" id="6"/>
            <p:cNvSpPr/>
            <p:nvPr/>
          </p:nvSpPr>
          <p:spPr>
            <a:xfrm flipH="false" flipV="false" rot="0">
              <a:off x="0" y="0"/>
              <a:ext cx="5090154" cy="812800"/>
            </a:xfrm>
            <a:custGeom>
              <a:avLst/>
              <a:gdLst/>
              <a:ahLst/>
              <a:cxnLst/>
              <a:rect r="r" b="b" t="t" l="l"/>
              <a:pathLst>
                <a:path h="812800" w="5090154">
                  <a:moveTo>
                    <a:pt x="0" y="0"/>
                  </a:moveTo>
                  <a:lnTo>
                    <a:pt x="5090154" y="0"/>
                  </a:lnTo>
                  <a:lnTo>
                    <a:pt x="5090154" y="812800"/>
                  </a:lnTo>
                  <a:lnTo>
                    <a:pt x="0" y="812800"/>
                  </a:lnTo>
                  <a:close/>
                </a:path>
              </a:pathLst>
            </a:custGeom>
            <a:solidFill>
              <a:srgbClr val="7E232E"/>
            </a:solidFill>
          </p:spPr>
        </p:sp>
        <p:sp>
          <p:nvSpPr>
            <p:cNvPr name="TextBox 7" id="7"/>
            <p:cNvSpPr txBox="true"/>
            <p:nvPr/>
          </p:nvSpPr>
          <p:spPr>
            <a:xfrm>
              <a:off x="0" y="57150"/>
              <a:ext cx="5090154" cy="755650"/>
            </a:xfrm>
            <a:prstGeom prst="rect">
              <a:avLst/>
            </a:prstGeom>
          </p:spPr>
          <p:txBody>
            <a:bodyPr anchor="ctr" rtlCol="false" tIns="50800" lIns="50800" bIns="50800" rIns="50800"/>
            <a:lstStyle/>
            <a:p>
              <a:pPr algn="ctr">
                <a:lnSpc>
                  <a:spcPts val="2078"/>
                </a:lnSpc>
              </a:pPr>
            </a:p>
          </p:txBody>
        </p:sp>
      </p:grpSp>
      <p:sp>
        <p:nvSpPr>
          <p:cNvPr name="TextBox 8" id="8"/>
          <p:cNvSpPr txBox="true"/>
          <p:nvPr/>
        </p:nvSpPr>
        <p:spPr>
          <a:xfrm rot="0">
            <a:off x="1028700" y="557894"/>
            <a:ext cx="2231733" cy="173609"/>
          </a:xfrm>
          <a:prstGeom prst="rect">
            <a:avLst/>
          </a:prstGeom>
        </p:spPr>
        <p:txBody>
          <a:bodyPr anchor="t" rtlCol="false" tIns="0" lIns="0" bIns="0" rIns="0">
            <a:spAutoFit/>
          </a:bodyPr>
          <a:lstStyle/>
          <a:p>
            <a:pPr>
              <a:lnSpc>
                <a:spcPts val="1288"/>
              </a:lnSpc>
            </a:pPr>
            <a:r>
              <a:rPr lang="en-US" sz="1400" spc="35">
                <a:solidFill>
                  <a:srgbClr val="FFFFFF"/>
                </a:solidFill>
                <a:latin typeface="Public Sans Bold"/>
              </a:rPr>
              <a:t>TASK-231012</a:t>
            </a:r>
          </a:p>
        </p:txBody>
      </p:sp>
      <p:sp>
        <p:nvSpPr>
          <p:cNvPr name="TextBox 9" id="9"/>
          <p:cNvSpPr txBox="true"/>
          <p:nvPr/>
        </p:nvSpPr>
        <p:spPr>
          <a:xfrm rot="0">
            <a:off x="514350" y="1327681"/>
            <a:ext cx="12854949" cy="792759"/>
          </a:xfrm>
          <a:prstGeom prst="rect">
            <a:avLst/>
          </a:prstGeom>
        </p:spPr>
        <p:txBody>
          <a:bodyPr anchor="t" rtlCol="false" tIns="0" lIns="0" bIns="0" rIns="0">
            <a:spAutoFit/>
          </a:bodyPr>
          <a:lstStyle/>
          <a:p>
            <a:pPr>
              <a:lnSpc>
                <a:spcPts val="6008"/>
              </a:lnSpc>
            </a:pPr>
            <a:r>
              <a:rPr lang="en-US" sz="5462" spc="-65">
                <a:solidFill>
                  <a:srgbClr val="7E232E"/>
                </a:solidFill>
                <a:latin typeface="Public Sans Bold"/>
              </a:rPr>
              <a:t>Limitations or challenges:</a:t>
            </a:r>
          </a:p>
        </p:txBody>
      </p:sp>
      <p:sp>
        <p:nvSpPr>
          <p:cNvPr name="TextBox 10" id="10"/>
          <p:cNvSpPr txBox="true"/>
          <p:nvPr/>
        </p:nvSpPr>
        <p:spPr>
          <a:xfrm rot="0">
            <a:off x="514350" y="2371796"/>
            <a:ext cx="17259300" cy="7915204"/>
          </a:xfrm>
          <a:prstGeom prst="rect">
            <a:avLst/>
          </a:prstGeom>
        </p:spPr>
        <p:txBody>
          <a:bodyPr anchor="t" rtlCol="false" tIns="0" lIns="0" bIns="0" rIns="0">
            <a:spAutoFit/>
          </a:bodyPr>
          <a:lstStyle/>
          <a:p>
            <a:pPr>
              <a:lnSpc>
                <a:spcPts val="2890"/>
              </a:lnSpc>
            </a:pPr>
            <a:r>
              <a:rPr lang="en-US" sz="2408">
                <a:solidFill>
                  <a:srgbClr val="7E232E"/>
                </a:solidFill>
                <a:latin typeface="Public Sans Bold"/>
              </a:rPr>
              <a:t>1</a:t>
            </a:r>
            <a:r>
              <a:rPr lang="en-US" sz="2408">
                <a:solidFill>
                  <a:srgbClr val="7E232E"/>
                </a:solidFill>
                <a:latin typeface="Public Sans"/>
              </a:rPr>
              <a:t>. </a:t>
            </a:r>
            <a:r>
              <a:rPr lang="en-US" sz="2408">
                <a:solidFill>
                  <a:srgbClr val="7E232E"/>
                </a:solidFill>
                <a:latin typeface="Public Sans Bold"/>
              </a:rPr>
              <a:t>Emotion Recognition Precision:</a:t>
            </a:r>
          </a:p>
          <a:p>
            <a:pPr>
              <a:lnSpc>
                <a:spcPts val="2890"/>
              </a:lnSpc>
            </a:pPr>
            <a:r>
              <a:rPr lang="en-US" sz="2408">
                <a:solidFill>
                  <a:srgbClr val="7E232E"/>
                </a:solidFill>
                <a:latin typeface="Public Sans"/>
              </a:rPr>
              <a:t>    -Recognizing nuanced emotions accurately in real-world scenarios can be challenging due to the subjectivity and variability in human emotions. Achieving high precision in all cases may still be a work in progress.</a:t>
            </a:r>
          </a:p>
          <a:p>
            <a:pPr>
              <a:lnSpc>
                <a:spcPts val="2890"/>
              </a:lnSpc>
            </a:pPr>
          </a:p>
          <a:p>
            <a:pPr>
              <a:lnSpc>
                <a:spcPts val="2890"/>
              </a:lnSpc>
            </a:pPr>
            <a:r>
              <a:rPr lang="en-US" sz="2408">
                <a:solidFill>
                  <a:srgbClr val="7E232E"/>
                </a:solidFill>
                <a:latin typeface="Public Sans Bold"/>
              </a:rPr>
              <a:t>2. Data Privacy and Security Assurance:</a:t>
            </a:r>
          </a:p>
          <a:p>
            <a:pPr>
              <a:lnSpc>
                <a:spcPts val="2890"/>
              </a:lnSpc>
            </a:pPr>
            <a:r>
              <a:rPr lang="en-US" sz="2408">
                <a:solidFill>
                  <a:srgbClr val="7E232E"/>
                </a:solidFill>
                <a:latin typeface="Public Sans"/>
              </a:rPr>
              <a:t>    -While encryption and intrusion detection are essential, data security is an ongoing concern. Even with robust security measures, there is no guarantee against all possible security threats, and vulnerabilities can emerge over time.</a:t>
            </a:r>
          </a:p>
          <a:p>
            <a:pPr>
              <a:lnSpc>
                <a:spcPts val="2890"/>
              </a:lnSpc>
            </a:pPr>
          </a:p>
          <a:p>
            <a:pPr>
              <a:lnSpc>
                <a:spcPts val="2890"/>
              </a:lnSpc>
            </a:pPr>
            <a:r>
              <a:rPr lang="en-US" sz="2408">
                <a:solidFill>
                  <a:srgbClr val="7E232E"/>
                </a:solidFill>
                <a:latin typeface="Public Sans Bold"/>
              </a:rPr>
              <a:t>3. Complex System Integration:</a:t>
            </a:r>
          </a:p>
          <a:p>
            <a:pPr>
              <a:lnSpc>
                <a:spcPts val="2890"/>
              </a:lnSpc>
            </a:pPr>
            <a:r>
              <a:rPr lang="en-US" sz="2408">
                <a:solidFill>
                  <a:srgbClr val="7E232E"/>
                </a:solidFill>
                <a:latin typeface="Public Sans"/>
              </a:rPr>
              <a:t>   -Integrating with diverse systems can be complex and may require ongoing maintenance. Compatibility issues, changes in external APIs, and updates to data structures can pose challenges.</a:t>
            </a:r>
          </a:p>
          <a:p>
            <a:pPr>
              <a:lnSpc>
                <a:spcPts val="2890"/>
              </a:lnSpc>
            </a:pPr>
          </a:p>
          <a:p>
            <a:pPr>
              <a:lnSpc>
                <a:spcPts val="2890"/>
              </a:lnSpc>
            </a:pPr>
            <a:r>
              <a:rPr lang="en-US" sz="2408">
                <a:solidFill>
                  <a:srgbClr val="7E232E"/>
                </a:solidFill>
                <a:latin typeface="Public Sans Bold"/>
              </a:rPr>
              <a:t>4. Efficacy of Training and Education:</a:t>
            </a:r>
          </a:p>
          <a:p>
            <a:pPr>
              <a:lnSpc>
                <a:spcPts val="2890"/>
              </a:lnSpc>
            </a:pPr>
            <a:r>
              <a:rPr lang="en-US" sz="2408">
                <a:solidFill>
                  <a:srgbClr val="7E232E"/>
                </a:solidFill>
                <a:latin typeface="Public Sans"/>
              </a:rPr>
              <a:t>   - While advanced pedagogical models and adaptive learning algorithms are valuable, the effectiveness of education also depends on various factors, including the quality of content and the engagement of learners. Individual differences and external factors can impact learning outcomes.</a:t>
            </a:r>
          </a:p>
          <a:p>
            <a:pPr>
              <a:lnSpc>
                <a:spcPts val="2890"/>
              </a:lnSpc>
            </a:pPr>
          </a:p>
          <a:p>
            <a:pPr>
              <a:lnSpc>
                <a:spcPts val="2890"/>
              </a:lnSpc>
            </a:pPr>
            <a:r>
              <a:rPr lang="en-US" sz="2408">
                <a:solidFill>
                  <a:srgbClr val="7E232E"/>
                </a:solidFill>
                <a:latin typeface="Public Sans Bold"/>
              </a:rPr>
              <a:t>5. Real-Time Analysis Speed:</a:t>
            </a:r>
          </a:p>
          <a:p>
            <a:pPr>
              <a:lnSpc>
                <a:spcPts val="2890"/>
              </a:lnSpc>
            </a:pPr>
            <a:r>
              <a:rPr lang="en-US" sz="2408">
                <a:solidFill>
                  <a:srgbClr val="7E232E"/>
                </a:solidFill>
                <a:latin typeface="Public Sans"/>
              </a:rPr>
              <a:t>   - Achieving real-time analysis speed is influenced by factors such as the volume of data, hardware limitations, and the complexity of algorithms. Extremely high data volumes or resource constraints could impact real-time processing capabilities.</a:t>
            </a:r>
          </a:p>
          <a:p>
            <a:pPr>
              <a:lnSpc>
                <a:spcPts val="2890"/>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028700"/>
            <a:ext cx="18807338" cy="9258300"/>
            <a:chOff x="0" y="0"/>
            <a:chExt cx="4953373" cy="2438400"/>
          </a:xfrm>
        </p:grpSpPr>
        <p:sp>
          <p:nvSpPr>
            <p:cNvPr name="Freeform 3" id="3"/>
            <p:cNvSpPr/>
            <p:nvPr/>
          </p:nvSpPr>
          <p:spPr>
            <a:xfrm flipH="false" flipV="false" rot="0">
              <a:off x="0" y="0"/>
              <a:ext cx="4953373" cy="2438400"/>
            </a:xfrm>
            <a:custGeom>
              <a:avLst/>
              <a:gdLst/>
              <a:ahLst/>
              <a:cxnLst/>
              <a:rect r="r" b="b" t="t" l="l"/>
              <a:pathLst>
                <a:path h="2438400" w="4953373">
                  <a:moveTo>
                    <a:pt x="0" y="0"/>
                  </a:moveTo>
                  <a:lnTo>
                    <a:pt x="4953373" y="0"/>
                  </a:lnTo>
                  <a:lnTo>
                    <a:pt x="4953373" y="2438400"/>
                  </a:lnTo>
                  <a:lnTo>
                    <a:pt x="0" y="2438400"/>
                  </a:lnTo>
                  <a:close/>
                </a:path>
              </a:pathLst>
            </a:custGeom>
            <a:solidFill>
              <a:srgbClr val="FAF7F3"/>
            </a:solidFill>
          </p:spPr>
        </p:sp>
        <p:sp>
          <p:nvSpPr>
            <p:cNvPr name="TextBox 4" id="4"/>
            <p:cNvSpPr txBox="true"/>
            <p:nvPr/>
          </p:nvSpPr>
          <p:spPr>
            <a:xfrm>
              <a:off x="0" y="9525"/>
              <a:ext cx="4953373" cy="2428875"/>
            </a:xfrm>
            <a:prstGeom prst="rect">
              <a:avLst/>
            </a:prstGeom>
          </p:spPr>
          <p:txBody>
            <a:bodyPr anchor="ctr" rtlCol="false" tIns="50800" lIns="50800" bIns="50800" rIns="50800"/>
            <a:lstStyle/>
            <a:p>
              <a:pPr algn="ctr">
                <a:lnSpc>
                  <a:spcPts val="2640"/>
                </a:lnSpc>
              </a:pPr>
            </a:p>
          </p:txBody>
        </p:sp>
      </p:grpSp>
      <p:grpSp>
        <p:nvGrpSpPr>
          <p:cNvPr name="Group 5" id="5"/>
          <p:cNvGrpSpPr/>
          <p:nvPr/>
        </p:nvGrpSpPr>
        <p:grpSpPr>
          <a:xfrm rot="0">
            <a:off x="-519338" y="-2057400"/>
            <a:ext cx="19326677" cy="3086100"/>
            <a:chOff x="0" y="0"/>
            <a:chExt cx="5090154" cy="812800"/>
          </a:xfrm>
        </p:grpSpPr>
        <p:sp>
          <p:nvSpPr>
            <p:cNvPr name="Freeform 6" id="6"/>
            <p:cNvSpPr/>
            <p:nvPr/>
          </p:nvSpPr>
          <p:spPr>
            <a:xfrm flipH="false" flipV="false" rot="0">
              <a:off x="0" y="0"/>
              <a:ext cx="5090154" cy="812800"/>
            </a:xfrm>
            <a:custGeom>
              <a:avLst/>
              <a:gdLst/>
              <a:ahLst/>
              <a:cxnLst/>
              <a:rect r="r" b="b" t="t" l="l"/>
              <a:pathLst>
                <a:path h="812800" w="5090154">
                  <a:moveTo>
                    <a:pt x="0" y="0"/>
                  </a:moveTo>
                  <a:lnTo>
                    <a:pt x="5090154" y="0"/>
                  </a:lnTo>
                  <a:lnTo>
                    <a:pt x="5090154" y="812800"/>
                  </a:lnTo>
                  <a:lnTo>
                    <a:pt x="0" y="812800"/>
                  </a:lnTo>
                  <a:close/>
                </a:path>
              </a:pathLst>
            </a:custGeom>
            <a:solidFill>
              <a:srgbClr val="7E232E"/>
            </a:solidFill>
          </p:spPr>
        </p:sp>
        <p:sp>
          <p:nvSpPr>
            <p:cNvPr name="TextBox 7" id="7"/>
            <p:cNvSpPr txBox="true"/>
            <p:nvPr/>
          </p:nvSpPr>
          <p:spPr>
            <a:xfrm>
              <a:off x="0" y="57150"/>
              <a:ext cx="5090154" cy="755650"/>
            </a:xfrm>
            <a:prstGeom prst="rect">
              <a:avLst/>
            </a:prstGeom>
          </p:spPr>
          <p:txBody>
            <a:bodyPr anchor="ctr" rtlCol="false" tIns="50800" lIns="50800" bIns="50800" rIns="50800"/>
            <a:lstStyle/>
            <a:p>
              <a:pPr algn="ctr">
                <a:lnSpc>
                  <a:spcPts val="2078"/>
                </a:lnSpc>
              </a:pPr>
            </a:p>
          </p:txBody>
        </p:sp>
      </p:grpSp>
      <p:sp>
        <p:nvSpPr>
          <p:cNvPr name="TextBox 8" id="8"/>
          <p:cNvSpPr txBox="true"/>
          <p:nvPr/>
        </p:nvSpPr>
        <p:spPr>
          <a:xfrm rot="0">
            <a:off x="1028700" y="557894"/>
            <a:ext cx="2231733" cy="173609"/>
          </a:xfrm>
          <a:prstGeom prst="rect">
            <a:avLst/>
          </a:prstGeom>
        </p:spPr>
        <p:txBody>
          <a:bodyPr anchor="t" rtlCol="false" tIns="0" lIns="0" bIns="0" rIns="0">
            <a:spAutoFit/>
          </a:bodyPr>
          <a:lstStyle/>
          <a:p>
            <a:pPr>
              <a:lnSpc>
                <a:spcPts val="1288"/>
              </a:lnSpc>
            </a:pPr>
            <a:r>
              <a:rPr lang="en-US" sz="1400" spc="35">
                <a:solidFill>
                  <a:srgbClr val="FFFFFF"/>
                </a:solidFill>
                <a:latin typeface="Public Sans Bold"/>
              </a:rPr>
              <a:t>TASK-231012</a:t>
            </a:r>
          </a:p>
        </p:txBody>
      </p:sp>
      <p:sp>
        <p:nvSpPr>
          <p:cNvPr name="TextBox 9" id="9"/>
          <p:cNvSpPr txBox="true"/>
          <p:nvPr/>
        </p:nvSpPr>
        <p:spPr>
          <a:xfrm rot="0">
            <a:off x="514350" y="1327681"/>
            <a:ext cx="12854949" cy="792759"/>
          </a:xfrm>
          <a:prstGeom prst="rect">
            <a:avLst/>
          </a:prstGeom>
        </p:spPr>
        <p:txBody>
          <a:bodyPr anchor="t" rtlCol="false" tIns="0" lIns="0" bIns="0" rIns="0">
            <a:spAutoFit/>
          </a:bodyPr>
          <a:lstStyle/>
          <a:p>
            <a:pPr>
              <a:lnSpc>
                <a:spcPts val="6008"/>
              </a:lnSpc>
            </a:pPr>
            <a:r>
              <a:rPr lang="en-US" sz="5462" spc="-65">
                <a:solidFill>
                  <a:srgbClr val="7E232E"/>
                </a:solidFill>
                <a:latin typeface="Public Sans Bold"/>
              </a:rPr>
              <a:t>Future scope:</a:t>
            </a:r>
          </a:p>
        </p:txBody>
      </p:sp>
      <p:sp>
        <p:nvSpPr>
          <p:cNvPr name="TextBox 10" id="10"/>
          <p:cNvSpPr txBox="true"/>
          <p:nvPr/>
        </p:nvSpPr>
        <p:spPr>
          <a:xfrm rot="0">
            <a:off x="252829" y="2377615"/>
            <a:ext cx="17782342" cy="7753143"/>
          </a:xfrm>
          <a:prstGeom prst="rect">
            <a:avLst/>
          </a:prstGeom>
        </p:spPr>
        <p:txBody>
          <a:bodyPr anchor="t" rtlCol="false" tIns="0" lIns="0" bIns="0" rIns="0">
            <a:spAutoFit/>
          </a:bodyPr>
          <a:lstStyle/>
          <a:p>
            <a:pPr>
              <a:lnSpc>
                <a:spcPts val="2685"/>
              </a:lnSpc>
            </a:pPr>
            <a:r>
              <a:rPr lang="en-US" sz="2237">
                <a:solidFill>
                  <a:srgbClr val="7E232E"/>
                </a:solidFill>
                <a:latin typeface="Public Sans Bold"/>
              </a:rPr>
              <a:t>1. Pinnacle Emotion Recognition:</a:t>
            </a:r>
          </a:p>
          <a:p>
            <a:pPr>
              <a:lnSpc>
                <a:spcPts val="2685"/>
              </a:lnSpc>
            </a:pPr>
            <a:r>
              <a:rPr lang="en-US" sz="2237">
                <a:solidFill>
                  <a:srgbClr val="7E232E"/>
                </a:solidFill>
                <a:latin typeface="Public Sans"/>
              </a:rPr>
              <a:t>   </a:t>
            </a:r>
            <a:r>
              <a:rPr lang="en-US" sz="2237">
                <a:solidFill>
                  <a:srgbClr val="7E232E"/>
                </a:solidFill>
                <a:latin typeface="Public Sans Bold"/>
              </a:rPr>
              <a:t> -  </a:t>
            </a:r>
            <a:r>
              <a:rPr lang="en-US" sz="2237">
                <a:solidFill>
                  <a:srgbClr val="7E232E"/>
                </a:solidFill>
                <a:latin typeface="Public Sans"/>
              </a:rPr>
              <a:t>The focus on understanding intricate human emotional expression suggests a potential for applications in mental health, human-computer interaction, and personalized user experiences. The refinement of emotional insights could lead to more emotionally intelligent AI systems and improved user engagement.</a:t>
            </a:r>
          </a:p>
          <a:p>
            <a:pPr>
              <a:lnSpc>
                <a:spcPts val="2685"/>
              </a:lnSpc>
            </a:pPr>
          </a:p>
          <a:p>
            <a:pPr>
              <a:lnSpc>
                <a:spcPts val="2685"/>
              </a:lnSpc>
            </a:pPr>
            <a:r>
              <a:rPr lang="en-US" sz="2237">
                <a:solidFill>
                  <a:srgbClr val="7E232E"/>
                </a:solidFill>
                <a:latin typeface="Public Sans Bold"/>
              </a:rPr>
              <a:t>2. Sentinel Data Privacy &amp; Fortifications:</a:t>
            </a:r>
          </a:p>
          <a:p>
            <a:pPr>
              <a:lnSpc>
                <a:spcPts val="2685"/>
              </a:lnSpc>
            </a:pPr>
            <a:r>
              <a:rPr lang="en-US" sz="2237">
                <a:solidFill>
                  <a:srgbClr val="7E232E"/>
                </a:solidFill>
                <a:latin typeface="Public Sans Bold"/>
              </a:rPr>
              <a:t>   -  </a:t>
            </a:r>
            <a:r>
              <a:rPr lang="en-US" sz="2237">
                <a:solidFill>
                  <a:srgbClr val="7E232E"/>
                </a:solidFill>
                <a:latin typeface="Public Sans"/>
              </a:rPr>
              <a:t>The emphasis on data privacy and security positions the platform well for compliance with evolving data protection regulations. It also opens doors to partnerships with industries that require high-security standards, such as healthcare, finance, and legal sectors.</a:t>
            </a:r>
          </a:p>
          <a:p>
            <a:pPr>
              <a:lnSpc>
                <a:spcPts val="2685"/>
              </a:lnSpc>
            </a:pPr>
          </a:p>
          <a:p>
            <a:pPr>
              <a:lnSpc>
                <a:spcPts val="2685"/>
              </a:lnSpc>
            </a:pPr>
            <a:r>
              <a:rPr lang="en-US" sz="2237">
                <a:solidFill>
                  <a:srgbClr val="7E232E"/>
                </a:solidFill>
                <a:latin typeface="Public Sans Bold"/>
              </a:rPr>
              <a:t>3. Seamless Integration &amp; Future-Proof Compatibility:</a:t>
            </a:r>
          </a:p>
          <a:p>
            <a:pPr>
              <a:lnSpc>
                <a:spcPts val="2685"/>
              </a:lnSpc>
            </a:pPr>
            <a:r>
              <a:rPr lang="en-US" sz="2237">
                <a:solidFill>
                  <a:srgbClr val="7E232E"/>
                </a:solidFill>
                <a:latin typeface="Public Sans Bold"/>
              </a:rPr>
              <a:t>   - </a:t>
            </a:r>
            <a:r>
              <a:rPr lang="en-US" sz="2237">
                <a:solidFill>
                  <a:srgbClr val="7E232E"/>
                </a:solidFill>
                <a:latin typeface="Public Sans"/>
              </a:rPr>
              <a:t>Future-proof integration capabilities are crucial in a world of ever-changing technology. The platform could expand its reach by becoming a standard for compatibility, facilitating data exchange between various systems, and serving as a bridge in an increasingly connected world.</a:t>
            </a:r>
          </a:p>
          <a:p>
            <a:pPr>
              <a:lnSpc>
                <a:spcPts val="2685"/>
              </a:lnSpc>
            </a:pPr>
          </a:p>
          <a:p>
            <a:pPr>
              <a:lnSpc>
                <a:spcPts val="2685"/>
              </a:lnSpc>
            </a:pPr>
            <a:r>
              <a:rPr lang="en-US" sz="2237">
                <a:solidFill>
                  <a:srgbClr val="7E232E"/>
                </a:solidFill>
                <a:latin typeface="Public Sans Bold"/>
              </a:rPr>
              <a:t>4. Scalability Redefined for Peak Performance:</a:t>
            </a:r>
          </a:p>
          <a:p>
            <a:pPr>
              <a:lnSpc>
                <a:spcPts val="2685"/>
              </a:lnSpc>
            </a:pPr>
            <a:r>
              <a:rPr lang="en-US" sz="2237">
                <a:solidFill>
                  <a:srgbClr val="7E232E"/>
                </a:solidFill>
                <a:latin typeface="Public Sans Bold"/>
              </a:rPr>
              <a:t>   -</a:t>
            </a:r>
            <a:r>
              <a:rPr lang="en-US" sz="2237">
                <a:solidFill>
                  <a:srgbClr val="7E232E"/>
                </a:solidFill>
                <a:latin typeface="Public Sans"/>
              </a:rPr>
              <a:t> Scalability and performance improvements make the platform ready for substantial user base growth. It positions the platform for large-scale applications in areas like social media analytics, market research, and real-time customer feedback analysis.</a:t>
            </a:r>
          </a:p>
          <a:p>
            <a:pPr>
              <a:lnSpc>
                <a:spcPts val="2685"/>
              </a:lnSpc>
            </a:pPr>
          </a:p>
          <a:p>
            <a:pPr>
              <a:lnSpc>
                <a:spcPts val="2685"/>
              </a:lnSpc>
            </a:pPr>
            <a:r>
              <a:rPr lang="en-US" sz="2237">
                <a:solidFill>
                  <a:srgbClr val="7E232E"/>
                </a:solidFill>
                <a:latin typeface="Public Sans Bold"/>
              </a:rPr>
              <a:t>5. Real-Time Emotional Wizardry:</a:t>
            </a:r>
          </a:p>
          <a:p>
            <a:pPr>
              <a:lnSpc>
                <a:spcPts val="2685"/>
              </a:lnSpc>
            </a:pPr>
            <a:r>
              <a:rPr lang="en-US" sz="2237">
                <a:solidFill>
                  <a:srgbClr val="7E232E"/>
                </a:solidFill>
                <a:latin typeface="Public Sans Bold"/>
              </a:rPr>
              <a:t>   - </a:t>
            </a:r>
            <a:r>
              <a:rPr lang="en-US" sz="2237">
                <a:solidFill>
                  <a:srgbClr val="7E232E"/>
                </a:solidFill>
                <a:latin typeface="Public Sans"/>
              </a:rPr>
              <a:t>The pursuit of real-time emotional analysis could have applications in live events, content personalization, and user sentiment tracking. It opens opportunities for services that require instant emotional insights, such as entertainment, marketing, and customer support.</a:t>
            </a:r>
          </a:p>
          <a:p>
            <a:pPr>
              <a:lnSpc>
                <a:spcPts val="268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09217" y="609217"/>
            <a:ext cx="838965" cy="83896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232E"/>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72911" y="791732"/>
            <a:ext cx="958817" cy="838965"/>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00000"/>
            </a:solidFill>
          </p:spPr>
        </p:sp>
        <p:sp>
          <p:nvSpPr>
            <p:cNvPr name="TextBox 7" id="7"/>
            <p:cNvSpPr txBox="true"/>
            <p:nvPr/>
          </p:nvSpPr>
          <p:spPr>
            <a:xfrm>
              <a:off x="127000" y="282575"/>
              <a:ext cx="558800" cy="3778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737057" y="3421045"/>
            <a:ext cx="10825986" cy="1254754"/>
          </a:xfrm>
          <a:prstGeom prst="rect">
            <a:avLst/>
          </a:prstGeom>
        </p:spPr>
        <p:txBody>
          <a:bodyPr anchor="t" rtlCol="false" tIns="0" lIns="0" bIns="0" rIns="0">
            <a:spAutoFit/>
          </a:bodyPr>
          <a:lstStyle/>
          <a:p>
            <a:pPr>
              <a:lnSpc>
                <a:spcPts val="9624"/>
              </a:lnSpc>
            </a:pPr>
            <a:r>
              <a:rPr lang="en-US" sz="8749" spc="-104">
                <a:solidFill>
                  <a:srgbClr val="7E232E"/>
                </a:solidFill>
                <a:latin typeface="Public Sans Bold"/>
              </a:rPr>
              <a:t>Video presentation</a:t>
            </a:r>
          </a:p>
        </p:txBody>
      </p:sp>
      <p:sp>
        <p:nvSpPr>
          <p:cNvPr name="TextBox 9" id="9"/>
          <p:cNvSpPr txBox="true"/>
          <p:nvPr/>
        </p:nvSpPr>
        <p:spPr>
          <a:xfrm rot="0">
            <a:off x="1028700" y="4771049"/>
            <a:ext cx="16606753" cy="2609868"/>
          </a:xfrm>
          <a:prstGeom prst="rect">
            <a:avLst/>
          </a:prstGeom>
        </p:spPr>
        <p:txBody>
          <a:bodyPr anchor="t" rtlCol="false" tIns="0" lIns="0" bIns="0" rIns="0">
            <a:spAutoFit/>
          </a:bodyPr>
          <a:lstStyle/>
          <a:p>
            <a:pPr>
              <a:lnSpc>
                <a:spcPts val="5391"/>
              </a:lnSpc>
            </a:pPr>
            <a:r>
              <a:rPr lang="en-US" sz="4901" spc="-58">
                <a:solidFill>
                  <a:srgbClr val="7E232E"/>
                </a:solidFill>
                <a:latin typeface="Public Sans Bold"/>
              </a:rPr>
              <a:t>&amp; Prototype sample:</a:t>
            </a:r>
          </a:p>
          <a:p>
            <a:pPr>
              <a:lnSpc>
                <a:spcPts val="5391"/>
              </a:lnSpc>
            </a:pPr>
          </a:p>
          <a:p>
            <a:pPr>
              <a:lnSpc>
                <a:spcPts val="5391"/>
              </a:lnSpc>
            </a:pPr>
          </a:p>
          <a:p>
            <a:pPr>
              <a:lnSpc>
                <a:spcPts val="4511"/>
              </a:lnSpc>
            </a:pPr>
          </a:p>
        </p:txBody>
      </p:sp>
      <p:sp>
        <p:nvSpPr>
          <p:cNvPr name="TextBox 10" id="10"/>
          <p:cNvSpPr txBox="true"/>
          <p:nvPr/>
        </p:nvSpPr>
        <p:spPr>
          <a:xfrm rot="0">
            <a:off x="2131728" y="1350344"/>
            <a:ext cx="3526960" cy="280354"/>
          </a:xfrm>
          <a:prstGeom prst="rect">
            <a:avLst/>
          </a:prstGeom>
        </p:spPr>
        <p:txBody>
          <a:bodyPr anchor="t" rtlCol="false" tIns="0" lIns="0" bIns="0" rIns="0">
            <a:spAutoFit/>
          </a:bodyPr>
          <a:lstStyle/>
          <a:p>
            <a:pPr>
              <a:lnSpc>
                <a:spcPts val="2078"/>
              </a:lnSpc>
            </a:pPr>
            <a:r>
              <a:rPr lang="en-US" sz="2258" spc="56">
                <a:solidFill>
                  <a:srgbClr val="7E232E"/>
                </a:solidFill>
                <a:latin typeface="Public Sans Bold"/>
              </a:rPr>
              <a:t> TASK-231012</a:t>
            </a:r>
          </a:p>
        </p:txBody>
      </p:sp>
      <p:sp>
        <p:nvSpPr>
          <p:cNvPr name="TextBox 11" id="11"/>
          <p:cNvSpPr txBox="true"/>
          <p:nvPr/>
        </p:nvSpPr>
        <p:spPr>
          <a:xfrm rot="0">
            <a:off x="1027457" y="5057775"/>
            <a:ext cx="14388941" cy="2208147"/>
          </a:xfrm>
          <a:prstGeom prst="rect">
            <a:avLst/>
          </a:prstGeom>
        </p:spPr>
        <p:txBody>
          <a:bodyPr anchor="t" rtlCol="false" tIns="0" lIns="0" bIns="0" rIns="0">
            <a:spAutoFit/>
          </a:bodyPr>
          <a:lstStyle/>
          <a:p>
            <a:pPr algn="ctr">
              <a:lnSpc>
                <a:spcPts val="5866"/>
              </a:lnSpc>
              <a:spcBef>
                <a:spcPct val="0"/>
              </a:spcBef>
            </a:pPr>
          </a:p>
          <a:p>
            <a:pPr algn="ctr">
              <a:lnSpc>
                <a:spcPts val="5866"/>
              </a:lnSpc>
              <a:spcBef>
                <a:spcPct val="0"/>
              </a:spcBef>
            </a:pPr>
          </a:p>
          <a:p>
            <a:pPr algn="ctr">
              <a:lnSpc>
                <a:spcPts val="5866"/>
              </a:lnSpc>
              <a:spcBef>
                <a:spcPct val="0"/>
              </a:spcBef>
            </a:pPr>
            <a:r>
              <a:rPr lang="en-US" sz="4190" spc="104" u="sng">
                <a:solidFill>
                  <a:srgbClr val="7E232E"/>
                </a:solidFill>
                <a:latin typeface="Public Sans Bold"/>
                <a:hlinkClick r:id="rId2" tooltip="https://drive.google.com/drive/folders/1jlTyA9ECrDeuMWXE0iIMYlIdeuwDjwkM?usp=drive_link"/>
              </a:rPr>
              <a:t>TASK-231012-IITBOMBAYTASKWHIZPRESENTATION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DAFy2GYk2QE</dc:identifier>
  <dcterms:modified xsi:type="dcterms:W3CDTF">2011-08-01T06:04:30Z</dcterms:modified>
  <cp:revision>1</cp:revision>
  <dc:title>IIT Bombay TechFest</dc:title>
</cp:coreProperties>
</file>