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52" r:id="rId6"/>
    <p:sldId id="334" r:id="rId7"/>
    <p:sldId id="361" r:id="rId8"/>
    <p:sldId id="353" r:id="rId9"/>
    <p:sldId id="366" r:id="rId10"/>
    <p:sldId id="365" r:id="rId11"/>
    <p:sldId id="367" r:id="rId12"/>
    <p:sldId id="371" r:id="rId13"/>
    <p:sldId id="372" r:id="rId14"/>
    <p:sldId id="364" r:id="rId15"/>
    <p:sldId id="3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15,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805" y="2098115"/>
            <a:ext cx="9374820" cy="133088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OLIST BUSINESS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16862" y="5765793"/>
            <a:ext cx="2341763" cy="821437"/>
          </a:xfrm>
        </p:spPr>
        <p:txBody>
          <a:bodyPr/>
          <a:lstStyle/>
          <a:p>
            <a:r>
              <a:rPr lang="en-US" sz="2000" dirty="0">
                <a:solidFill>
                  <a:schemeClr val="accent3"/>
                </a:solidFill>
                <a:latin typeface="+mj-lt"/>
              </a:rPr>
              <a:t>Submission by -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Shashank Sacamuri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D2217-5CE1-4071-973F-8A08C0D4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" y="114645"/>
            <a:ext cx="1713390" cy="17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315084"/>
            <a:ext cx="11913833" cy="61086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MARKET BASKET ANALYSIS (MODIFIED RESULTS)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59184E-DE82-4190-805E-4307479D8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11515"/>
              </p:ext>
            </p:extLst>
          </p:nvPr>
        </p:nvGraphicFramePr>
        <p:xfrm>
          <a:off x="426251" y="925947"/>
          <a:ext cx="11339497" cy="5641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7213">
                  <a:extLst>
                    <a:ext uri="{9D8B030D-6E8A-4147-A177-3AD203B41FA5}">
                      <a16:colId xmlns:a16="http://schemas.microsoft.com/office/drawing/2014/main" val="2973020838"/>
                    </a:ext>
                  </a:extLst>
                </a:gridCol>
                <a:gridCol w="1338875">
                  <a:extLst>
                    <a:ext uri="{9D8B030D-6E8A-4147-A177-3AD203B41FA5}">
                      <a16:colId xmlns:a16="http://schemas.microsoft.com/office/drawing/2014/main" val="1312347709"/>
                    </a:ext>
                  </a:extLst>
                </a:gridCol>
                <a:gridCol w="1790111">
                  <a:extLst>
                    <a:ext uri="{9D8B030D-6E8A-4147-A177-3AD203B41FA5}">
                      <a16:colId xmlns:a16="http://schemas.microsoft.com/office/drawing/2014/main" val="1341742095"/>
                    </a:ext>
                  </a:extLst>
                </a:gridCol>
                <a:gridCol w="1653375">
                  <a:extLst>
                    <a:ext uri="{9D8B030D-6E8A-4147-A177-3AD203B41FA5}">
                      <a16:colId xmlns:a16="http://schemas.microsoft.com/office/drawing/2014/main" val="3147839705"/>
                    </a:ext>
                  </a:extLst>
                </a:gridCol>
                <a:gridCol w="1878018">
                  <a:extLst>
                    <a:ext uri="{9D8B030D-6E8A-4147-A177-3AD203B41FA5}">
                      <a16:colId xmlns:a16="http://schemas.microsoft.com/office/drawing/2014/main" val="3348355369"/>
                    </a:ext>
                  </a:extLst>
                </a:gridCol>
                <a:gridCol w="1509604">
                  <a:extLst>
                    <a:ext uri="{9D8B030D-6E8A-4147-A177-3AD203B41FA5}">
                      <a16:colId xmlns:a16="http://schemas.microsoft.com/office/drawing/2014/main" val="3795876103"/>
                    </a:ext>
                  </a:extLst>
                </a:gridCol>
                <a:gridCol w="1542301">
                  <a:extLst>
                    <a:ext uri="{9D8B030D-6E8A-4147-A177-3AD203B41FA5}">
                      <a16:colId xmlns:a16="http://schemas.microsoft.com/office/drawing/2014/main" val="574169347"/>
                    </a:ext>
                  </a:extLst>
                </a:gridCol>
              </a:tblGrid>
              <a:tr h="1151429">
                <a:tc>
                  <a:txBody>
                    <a:bodyPr/>
                    <a:lstStyle/>
                    <a:p>
                      <a:pPr algn="ctr" fontAlgn="t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occurrence in all transactions</a:t>
                      </a: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(%)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occurrence in all transactions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(%)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 of occurrence of A &amp; B in all the transactions</a:t>
                      </a:r>
                    </a:p>
                    <a:p>
                      <a:pPr algn="ctr" fontAlgn="t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(%)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Confidence of purchasing B when A is purchased</a:t>
                      </a: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(%)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Lift</a:t>
                      </a: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(Similar to Confidence but takes into account popularity of B)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90439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B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0.07 %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41.67 %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598.72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935245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42.86 %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1539.57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16492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50.00 %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1539.57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57146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watches_gifts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42.86 %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659.82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46839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computers_accessories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F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42.86 %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1170.43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05379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H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0.05 %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50.00 %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321.29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56964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bed_bath_table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I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44.44 %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359.64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79648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J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62.50 %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1706.88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395496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J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62.50 %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1706.88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85760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M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66.67 %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2913.07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50240"/>
                  </a:ext>
                </a:extLst>
              </a:tr>
              <a:tr h="408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M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toys 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80.00 %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2913.07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2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22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82331"/>
            <a:ext cx="8765903" cy="610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BUSINESS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RECOMMENDATIONS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4703" y="2256790"/>
            <a:ext cx="5223029" cy="3159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terms of Sales Quantity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bed_bath_table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sports_leisure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product categories. 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703" y="3465237"/>
            <a:ext cx="5224184" cy="3159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terms of Sales Revenue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watches_gifts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product categories. </a:t>
            </a:r>
          </a:p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548" y="4629832"/>
            <a:ext cx="5224184" cy="3159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terms of product groupings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0"/>
            <a:ext cx="4838700" cy="830007"/>
          </a:xfrm>
        </p:spPr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sales of toys either individually or toys being sold with other popular product categories.</a:t>
            </a:r>
          </a:p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286000"/>
            <a:ext cx="5142347" cy="3159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terms of customers 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those customers who have kids and offer attractive offers to them.</a:t>
            </a:r>
          </a:p>
          <a:p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3470942"/>
            <a:ext cx="5142347" cy="3159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terms of reduction in expenditure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636754"/>
          </a:xfrm>
        </p:spPr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stock up on those product categories purchased less than 5 times.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9761A-598D-40C4-ADAA-D4F77B25EA04}"/>
              </a:ext>
            </a:extLst>
          </p:cNvPr>
          <p:cNvSpPr txBox="1"/>
          <p:nvPr/>
        </p:nvSpPr>
        <p:spPr>
          <a:xfrm>
            <a:off x="10121702" y="5833375"/>
            <a:ext cx="194920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linkClick r:id="rId2" action="ppaction://hlinksldjump"/>
              </a:rPr>
              <a:t>Link to top products by qty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A8F9B-10C9-4344-BDE8-F161B4F58120}"/>
              </a:ext>
            </a:extLst>
          </p:cNvPr>
          <p:cNvSpPr txBox="1"/>
          <p:nvPr/>
        </p:nvSpPr>
        <p:spPr>
          <a:xfrm>
            <a:off x="10121702" y="6151790"/>
            <a:ext cx="187934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linkClick r:id="rId3" action="ppaction://hlinksldjump"/>
              </a:rPr>
              <a:t>Link to top products by revenue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7">
            <a:extLst>
              <a:ext uri="{FF2B5EF4-FFF2-40B4-BE49-F238E27FC236}">
                <a16:creationId xmlns:a16="http://schemas.microsoft.com/office/drawing/2014/main" id="{04B1A2CF-6DEC-40A3-B4B1-CB56D04AD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6100" y="3340223"/>
            <a:ext cx="5115387" cy="325588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presentation is supplemented with the following documents –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 notebook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Basket Analysis notebook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 workbook (containing  visualizations and dashboards)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 used to arrive at the final results –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Considered only those product categories purchased more than 5 times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Confidence &gt;= 40% (to arrive at product groupings)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69CAE66-26F5-4417-AD3A-A0A4BF9F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0" y="2402836"/>
            <a:ext cx="2857814" cy="610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APPENDIX</a:t>
            </a:r>
            <a:endParaRPr lang="en-IN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54916F1-6285-4F96-9741-993391F6DD2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>
          <a:xfrm>
            <a:off x="0" y="0"/>
            <a:ext cx="6667130" cy="6858000"/>
          </a:xfrm>
        </p:spPr>
      </p:pic>
    </p:spTree>
    <p:extLst>
      <p:ext uri="{BB962C8B-B14F-4D97-AF65-F5344CB8AC3E}">
        <p14:creationId xmlns:p14="http://schemas.microsoft.com/office/powerpoint/2010/main" val="25037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6800" y="2214806"/>
            <a:ext cx="3327647" cy="394168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0" indent="0"/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marL="0" indent="0"/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515" y="309053"/>
            <a:ext cx="3893530" cy="610863"/>
          </a:xfrm>
        </p:spPr>
        <p:txBody>
          <a:bodyPr>
            <a:normAutofit/>
          </a:bodyPr>
          <a:lstStyle/>
          <a:p>
            <a:r>
              <a:rPr lang="en-US" sz="4400" dirty="0"/>
              <a:t>BACKGROUND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AC112D-FFBD-4BA2-877C-35CF4128E35B}"/>
              </a:ext>
            </a:extLst>
          </p:cNvPr>
          <p:cNvSpPr txBox="1"/>
          <p:nvPr/>
        </p:nvSpPr>
        <p:spPr>
          <a:xfrm>
            <a:off x="7194680" y="1104681"/>
            <a:ext cx="4728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OList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is an e-commerce company that has faced some losses recently and they want to manage their inventory very well so as to reduce any unnecessary costs that they might be bearing. 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Help 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OList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identify the product categories which they can get rid of without significantly impacting business.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257" y="2289362"/>
            <a:ext cx="4941476" cy="35255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top selling products by sales quantity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 pareto analysis to identify only the few product categories which contribute to 80% of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Market Basket Analysis to identify frequently purchased products, bought either individually or together as a combination of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64" y="324545"/>
            <a:ext cx="9469072" cy="61086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TOP PRODUCTS BY SALES QUANTITY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33109-14CC-4216-B882-6426CDA67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0" y="1420444"/>
            <a:ext cx="8765144" cy="4119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1F1636-99C3-4E7F-975A-10A3DFDE09ED}"/>
              </a:ext>
            </a:extLst>
          </p:cNvPr>
          <p:cNvSpPr txBox="1"/>
          <p:nvPr/>
        </p:nvSpPr>
        <p:spPr>
          <a:xfrm>
            <a:off x="9296992" y="2510559"/>
            <a:ext cx="2662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Among the top 20 products by volume, 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constitute the major purchases followed by </a:t>
            </a:r>
            <a:r>
              <a:rPr lang="en-CA" sz="20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CA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products. </a:t>
            </a:r>
            <a:endParaRPr lang="en-IN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D6F1F-BACE-4110-B081-076B3785A6B7}"/>
              </a:ext>
            </a:extLst>
          </p:cNvPr>
          <p:cNvSpPr txBox="1"/>
          <p:nvPr/>
        </p:nvSpPr>
        <p:spPr>
          <a:xfrm>
            <a:off x="10066796" y="6332479"/>
            <a:ext cx="2011017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hlinkClick r:id="rId3" action="ppaction://hlinksldjump"/>
              </a:rPr>
              <a:t>Link to final recommendations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83" y="249974"/>
            <a:ext cx="8022233" cy="6108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ANALYSIS OF SALES QUANTITY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F1636-99C3-4E7F-975A-10A3DFDE09ED}"/>
              </a:ext>
            </a:extLst>
          </p:cNvPr>
          <p:cNvSpPr txBox="1"/>
          <p:nvPr/>
        </p:nvSpPr>
        <p:spPr>
          <a:xfrm>
            <a:off x="1123949" y="5679545"/>
            <a:ext cx="968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</a:t>
            </a:r>
            <a:r>
              <a:rPr lang="en-CA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categories 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 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 of the sales quantity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are 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bed_bath_table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CA" sz="20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sports_leisure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products. </a:t>
            </a:r>
            <a:endParaRPr lang="en-IN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04586-B8E2-4BBC-9A83-8818EF0CB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1" y="952970"/>
            <a:ext cx="10610294" cy="46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64" y="289034"/>
            <a:ext cx="9469072" cy="61086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TOP PRODUCTS BY SALES REVENUE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F1636-99C3-4E7F-975A-10A3DFDE09ED}"/>
              </a:ext>
            </a:extLst>
          </p:cNvPr>
          <p:cNvSpPr txBox="1"/>
          <p:nvPr/>
        </p:nvSpPr>
        <p:spPr>
          <a:xfrm>
            <a:off x="9296992" y="2510559"/>
            <a:ext cx="2662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Among the top 20 products by revenue, 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CA" sz="20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constitute the major purchases followed by 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accessories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52A71-2AFA-4BB6-ABDE-94F7C71C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0" y="1429145"/>
            <a:ext cx="8627765" cy="4373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AB1DE-B417-49AA-B841-845843C68B03}"/>
              </a:ext>
            </a:extLst>
          </p:cNvPr>
          <p:cNvSpPr txBox="1"/>
          <p:nvPr/>
        </p:nvSpPr>
        <p:spPr>
          <a:xfrm>
            <a:off x="10066796" y="6332479"/>
            <a:ext cx="2011017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hlinkClick r:id="rId3" action="ppaction://hlinksldjump"/>
              </a:rPr>
              <a:t>Link to final recommendations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2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83" y="249974"/>
            <a:ext cx="8022233" cy="6108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ANALYSIS OF SALES REVENUE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F1636-99C3-4E7F-975A-10A3DFDE09ED}"/>
              </a:ext>
            </a:extLst>
          </p:cNvPr>
          <p:cNvSpPr txBox="1"/>
          <p:nvPr/>
        </p:nvSpPr>
        <p:spPr>
          <a:xfrm>
            <a:off x="1608336" y="5811600"/>
            <a:ext cx="897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categories explain 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 of the sales revenue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are 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health_beauty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CA" sz="20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watches_gifts</a:t>
            </a:r>
            <a:r>
              <a:rPr lang="en-CA" sz="20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products. </a:t>
            </a:r>
            <a:endParaRPr lang="en-IN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B2222-3A81-4A24-A462-737BD78D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8" y="965732"/>
            <a:ext cx="10508200" cy="4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0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91" y="270696"/>
            <a:ext cx="11363417" cy="6108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MARKET BASKET ANALYSIS (RAW RESULTS)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116153-8827-479E-8FC5-8E45216D7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01937"/>
              </p:ext>
            </p:extLst>
          </p:nvPr>
        </p:nvGraphicFramePr>
        <p:xfrm>
          <a:off x="97654" y="958630"/>
          <a:ext cx="12021663" cy="4894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9620">
                  <a:extLst>
                    <a:ext uri="{9D8B030D-6E8A-4147-A177-3AD203B41FA5}">
                      <a16:colId xmlns:a16="http://schemas.microsoft.com/office/drawing/2014/main" val="659320368"/>
                    </a:ext>
                  </a:extLst>
                </a:gridCol>
                <a:gridCol w="2263806">
                  <a:extLst>
                    <a:ext uri="{9D8B030D-6E8A-4147-A177-3AD203B41FA5}">
                      <a16:colId xmlns:a16="http://schemas.microsoft.com/office/drawing/2014/main" val="3737770764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505761640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2725871408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3758802000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877701542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876444365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430897102"/>
                    </a:ext>
                  </a:extLst>
                </a:gridCol>
                <a:gridCol w="1066618">
                  <a:extLst>
                    <a:ext uri="{9D8B030D-6E8A-4147-A177-3AD203B41FA5}">
                      <a16:colId xmlns:a16="http://schemas.microsoft.com/office/drawing/2014/main" val="38094043"/>
                    </a:ext>
                  </a:extLst>
                </a:gridCol>
              </a:tblGrid>
              <a:tr h="2253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antecedents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consequents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antecedent support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consequent support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confidence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lift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leverage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conviction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983429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({'060cb19345d90064d1015407193c233d'})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({'98d61056e0568ba048e5d78038790e77'})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0.000556741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0.000695927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0.000231976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0.416666667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598.7222222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0.000231588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1.713092697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518433410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({'e256d05115f9eb3766f3ab752132a4e2'})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({'1dc7685f4fdb9622d84ae2ec658d5bbf'})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0.000324766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0.000278371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0.000139185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0.428571429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1539.571429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0.000139095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1.749512851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821382788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({'1dc7685f4fdb9622d84ae2ec658d5bbf'})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({'e256d05115f9eb3766f3ab752132a4e2'})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0.000278371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0.000324766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0.000139185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1539.571429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0.000139095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1.999350469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834982162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frozenset({'2d27434c710806b971a721da337a112a'})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({'86c43103446290e7efacad3701cd654d'})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0.000324766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0.000649531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0.000139185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0.428571429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659.8163265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0.000138974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1.74886332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02461207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frozenset({'1427b126f61597524866770b05d4eed2'})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({'5526b1ae9ab2688cf600783cece249df'})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0.000320395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0.000366166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0.000137312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0.428571429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1170.428571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0.000137195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1.749359209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541885172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frozenset({'18486698933fbb64af6c0a255f7dd64c'})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({'dbb67791e405873b259e4656bf971246'})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0.000457708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0.001556207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0.000228854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321.2941176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0.000228142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1.996887587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1006999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frozenset({'4d0ec1e9b95fb62f9a1fbe21808bf3b1'})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({'9ad75bd7267e5c724cb42c71ac56ca72'})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0.000411937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0.001235811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0.000183083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0.444444444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359.6378601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0.000182574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1.79777554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02947970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({'ad0a798e7941f3a5a2fb8139cb62ad78'})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({'946344697156947d846d27fe0d503033'})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0.000366166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0.000366166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0.000228854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1706.875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0.00022872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2.665690223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22444679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frozenset({'946344697156947d846d27fe0d503033'})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({'ad0a798e7941f3a5a2fb8139cb62ad78'})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0.000366166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0.000366166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0.000228854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1706.875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0.00022872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2.665690223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042557519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frozenset({'e6b314a2236c162ede1a879f1075430f'})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({'ad4b5def91ac7c575dbdf65b5be311f4'})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0.000274625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0.000228854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0.000183083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0.666666667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2913.066667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0.00018302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2.999313438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442388271"/>
                  </a:ext>
                </a:extLst>
              </a:tr>
              <a:tr h="4056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frozenset({'ad4b5def91ac7c575dbdf65b5be311f4'})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frozenset</a:t>
                      </a:r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({'e6b314a2236c162ede1a879f1075430f'})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0.000228854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0.000274625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0.000183083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2913.066667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0.00018302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4.998626877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26005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539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5295</TotalTime>
  <Words>796</Words>
  <Application>Microsoft Office PowerPoint</Application>
  <PresentationFormat>Widescreen</PresentationFormat>
  <Paragraphs>254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</vt:lpstr>
      <vt:lpstr>Theme1</vt:lpstr>
      <vt:lpstr>OLIST BUSINESS ANALYSIS</vt:lpstr>
      <vt:lpstr>AGENDA</vt:lpstr>
      <vt:lpstr>BACKGROUND</vt:lpstr>
      <vt:lpstr>OBJECTIVE</vt:lpstr>
      <vt:lpstr>TOP PRODUCTS BY SALES QUANTITY</vt:lpstr>
      <vt:lpstr>ANALYSIS OF SALES QUANTITY </vt:lpstr>
      <vt:lpstr>TOP PRODUCTS BY SALES REVENUE</vt:lpstr>
      <vt:lpstr>ANALYSIS OF SALES REVENUE </vt:lpstr>
      <vt:lpstr>MARKET BASKET ANALYSIS (RAW RESULTS)</vt:lpstr>
      <vt:lpstr> MARKET BASKET ANALYSIS (MODIFIED RESULTS)</vt:lpstr>
      <vt:lpstr>BUSINESS RECOMMENDATIONS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Shashank Sacamuri</dc:creator>
  <cp:lastModifiedBy>Shashank Sacamuri</cp:lastModifiedBy>
  <cp:revision>28</cp:revision>
  <dcterms:created xsi:type="dcterms:W3CDTF">2021-11-02T15:02:52Z</dcterms:created>
  <dcterms:modified xsi:type="dcterms:W3CDTF">2021-11-15T14:45:42Z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