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1"/>
  </p:notesMasterIdLst>
  <p:sldIdLst>
    <p:sldId id="257" r:id="rId3"/>
    <p:sldId id="261" r:id="rId4"/>
    <p:sldId id="273" r:id="rId5"/>
    <p:sldId id="263" r:id="rId6"/>
    <p:sldId id="267" r:id="rId7"/>
    <p:sldId id="275" r:id="rId8"/>
    <p:sldId id="27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Sacamuri" initials="SS" lastIdx="1" clrIdx="0">
    <p:extLst>
      <p:ext uri="{19B8F6BF-5375-455C-9EA6-DF929625EA0E}">
        <p15:presenceInfo xmlns:p15="http://schemas.microsoft.com/office/powerpoint/2012/main" userId="9b1ff7f6dc5664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E0E7"/>
    <a:srgbClr val="43CDD9"/>
    <a:srgbClr val="F1F1F1"/>
    <a:srgbClr val="30353F"/>
    <a:srgbClr val="667181"/>
    <a:srgbClr val="BABABA"/>
    <a:srgbClr val="DBDBDB"/>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52" autoAdjust="0"/>
  </p:normalViewPr>
  <p:slideViewPr>
    <p:cSldViewPr snapToGrid="0" showGuides="1">
      <p:cViewPr varScale="1">
        <p:scale>
          <a:sx n="86" d="100"/>
          <a:sy n="86" d="100"/>
        </p:scale>
        <p:origin x="422" y="67"/>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1EB69-65DA-4C22-94B4-63ADF0A618D7}"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IN"/>
        </a:p>
      </dgm:t>
    </dgm:pt>
    <dgm:pt modelId="{731B5B14-93DC-4FC8-AE8B-6A37F96F50B2}">
      <dgm:prSet phldrT="[Text]" custT="1"/>
      <dgm:spPr/>
      <dgm:t>
        <a:bodyPr/>
        <a:lstStyle/>
        <a:p>
          <a:pPr algn="l"/>
          <a:r>
            <a:rPr lang="en-CA" sz="1800" b="1" dirty="0">
              <a:latin typeface="Arial" panose="020B0604020202020204" pitchFamily="34" charset="0"/>
              <a:cs typeface="Arial" panose="020B0604020202020204" pitchFamily="34" charset="0"/>
            </a:rPr>
            <a:t>Data Loading, Cleaning and Preparation</a:t>
          </a:r>
          <a:endParaRPr lang="en-IN" sz="1800" b="1" dirty="0">
            <a:latin typeface="Arial" panose="020B0604020202020204" pitchFamily="34" charset="0"/>
            <a:cs typeface="Arial" panose="020B0604020202020204" pitchFamily="34" charset="0"/>
          </a:endParaRPr>
        </a:p>
      </dgm:t>
    </dgm:pt>
    <dgm:pt modelId="{3F0369DC-86F1-47A5-B2BF-BCFB3D485D2D}" type="parTrans" cxnId="{D8CFB19A-FCFE-450F-A837-46ED1AB5A5E6}">
      <dgm:prSet/>
      <dgm:spPr/>
      <dgm:t>
        <a:bodyPr/>
        <a:lstStyle/>
        <a:p>
          <a:endParaRPr lang="en-IN"/>
        </a:p>
      </dgm:t>
    </dgm:pt>
    <dgm:pt modelId="{C2572C5A-E6DA-47F5-B086-3B98DAF387A1}" type="sibTrans" cxnId="{D8CFB19A-FCFE-450F-A837-46ED1AB5A5E6}">
      <dgm:prSet/>
      <dgm:spPr/>
      <dgm:t>
        <a:bodyPr/>
        <a:lstStyle/>
        <a:p>
          <a:endParaRPr lang="en-IN" dirty="0"/>
        </a:p>
      </dgm:t>
    </dgm:pt>
    <dgm:pt modelId="{0492569F-E781-444D-A43A-82BC5E96F701}">
      <dgm:prSet phldrT="[Text]" custT="1"/>
      <dgm:spPr>
        <a:ln w="12700">
          <a:solidFill>
            <a:schemeClr val="accent2">
              <a:hueOff val="0"/>
              <a:satOff val="0"/>
              <a:lumOff val="0"/>
            </a:schemeClr>
          </a:solidFill>
        </a:ln>
      </dgm:spPr>
      <dgm:t>
        <a:bodyPr/>
        <a:lstStyle/>
        <a:p>
          <a:pPr algn="l"/>
          <a:r>
            <a:rPr lang="en-CA" sz="1400" b="1" kern="1200" dirty="0">
              <a:latin typeface="Arial" panose="020B0604020202020204" pitchFamily="34" charset="0"/>
              <a:cs typeface="Arial" panose="020B0604020202020204" pitchFamily="34" charset="0"/>
            </a:rPr>
            <a:t>Loading Data from Source</a:t>
          </a:r>
          <a:endParaRPr lang="en-IN" sz="1400" b="1" kern="1200" dirty="0">
            <a:latin typeface="Arial" panose="020B0604020202020204" pitchFamily="34" charset="0"/>
            <a:cs typeface="Arial" panose="020B0604020202020204" pitchFamily="34" charset="0"/>
          </a:endParaRPr>
        </a:p>
      </dgm:t>
    </dgm:pt>
    <dgm:pt modelId="{CE87DCEC-39AA-484F-BFAA-BD069DE24752}" type="parTrans" cxnId="{7BE84670-219D-462D-91E9-E86F8DC92718}">
      <dgm:prSet/>
      <dgm:spPr/>
      <dgm:t>
        <a:bodyPr/>
        <a:lstStyle/>
        <a:p>
          <a:endParaRPr lang="en-IN"/>
        </a:p>
      </dgm:t>
    </dgm:pt>
    <dgm:pt modelId="{D92A6D19-0B31-4BD0-BD8D-4E709DBA59A3}" type="sibTrans" cxnId="{7BE84670-219D-462D-91E9-E86F8DC92718}">
      <dgm:prSet/>
      <dgm:spPr/>
      <dgm:t>
        <a:bodyPr/>
        <a:lstStyle/>
        <a:p>
          <a:endParaRPr lang="en-IN"/>
        </a:p>
      </dgm:t>
    </dgm:pt>
    <dgm:pt modelId="{80862A54-DDA3-4251-85DD-252D426F924A}">
      <dgm:prSet phldrT="[Text]" custT="1"/>
      <dgm:spPr/>
      <dgm:t>
        <a:bodyPr/>
        <a:lstStyle/>
        <a:p>
          <a:r>
            <a:rPr lang="en-CA" sz="1800" b="1" dirty="0">
              <a:latin typeface="Arial" panose="020B0604020202020204" pitchFamily="34" charset="0"/>
              <a:cs typeface="Arial" panose="020B0604020202020204" pitchFamily="34" charset="0"/>
            </a:rPr>
            <a:t>Feature Scaling and Data Splitting into Train-Test sets</a:t>
          </a:r>
          <a:endParaRPr lang="en-IN" sz="1800" b="1" dirty="0">
            <a:latin typeface="Arial" panose="020B0604020202020204" pitchFamily="34" charset="0"/>
            <a:cs typeface="Arial" panose="020B0604020202020204" pitchFamily="34" charset="0"/>
          </a:endParaRPr>
        </a:p>
      </dgm:t>
    </dgm:pt>
    <dgm:pt modelId="{5FF1F3DF-E2C1-448F-8F7F-BD09442CCD4F}" type="parTrans" cxnId="{1CDBD761-A869-4D58-A0B8-F34474F3EE92}">
      <dgm:prSet/>
      <dgm:spPr/>
      <dgm:t>
        <a:bodyPr/>
        <a:lstStyle/>
        <a:p>
          <a:endParaRPr lang="en-IN"/>
        </a:p>
      </dgm:t>
    </dgm:pt>
    <dgm:pt modelId="{332DFCD1-EA12-4983-B4E8-1ED1EE54455A}" type="sibTrans" cxnId="{1CDBD761-A869-4D58-A0B8-F34474F3EE92}">
      <dgm:prSet/>
      <dgm:spPr/>
      <dgm:t>
        <a:bodyPr/>
        <a:lstStyle/>
        <a:p>
          <a:endParaRPr lang="en-IN" dirty="0"/>
        </a:p>
      </dgm:t>
    </dgm:pt>
    <dgm:pt modelId="{418311BD-2CFF-49E8-9074-7F4F2AD832A5}">
      <dgm:prSet phldrT="[Text]" custT="1"/>
      <dgm:spPr/>
      <dgm:t>
        <a:bodyPr/>
        <a:lstStyle/>
        <a:p>
          <a:r>
            <a:rPr lang="en-CA" sz="1400" b="1" dirty="0">
              <a:latin typeface="Arial" panose="020B0604020202020204" pitchFamily="34" charset="0"/>
              <a:cs typeface="Arial" panose="020B0604020202020204" pitchFamily="34" charset="0"/>
            </a:rPr>
            <a:t>Standardization of all Features that contain numerical data</a:t>
          </a:r>
          <a:endParaRPr lang="en-IN" sz="1400" b="1" dirty="0">
            <a:latin typeface="Arial" panose="020B0604020202020204" pitchFamily="34" charset="0"/>
            <a:cs typeface="Arial" panose="020B0604020202020204" pitchFamily="34" charset="0"/>
          </a:endParaRPr>
        </a:p>
      </dgm:t>
    </dgm:pt>
    <dgm:pt modelId="{C36F292E-A013-41BC-A701-F18F2EE31588}" type="parTrans" cxnId="{6D326DC5-F48E-4354-8898-7B3582C1FE2E}">
      <dgm:prSet/>
      <dgm:spPr/>
      <dgm:t>
        <a:bodyPr/>
        <a:lstStyle/>
        <a:p>
          <a:endParaRPr lang="en-IN"/>
        </a:p>
      </dgm:t>
    </dgm:pt>
    <dgm:pt modelId="{BE04B804-6B15-4EDC-8749-14D25A8E72F0}" type="sibTrans" cxnId="{6D326DC5-F48E-4354-8898-7B3582C1FE2E}">
      <dgm:prSet/>
      <dgm:spPr/>
      <dgm:t>
        <a:bodyPr/>
        <a:lstStyle/>
        <a:p>
          <a:endParaRPr lang="en-IN"/>
        </a:p>
      </dgm:t>
    </dgm:pt>
    <dgm:pt modelId="{AF403C2A-3B02-413D-A7E7-0ECC5D41E957}">
      <dgm:prSet phldrT="[Text]" custT="1"/>
      <dgm:spPr/>
      <dgm:t>
        <a:bodyPr/>
        <a:lstStyle/>
        <a:p>
          <a:r>
            <a:rPr lang="en-CA" sz="1800" b="1" dirty="0">
              <a:latin typeface="Arial" panose="020B0604020202020204" pitchFamily="34" charset="0"/>
              <a:cs typeface="Arial" panose="020B0604020202020204" pitchFamily="34" charset="0"/>
            </a:rPr>
            <a:t>Model Building</a:t>
          </a:r>
          <a:endParaRPr lang="en-IN" sz="1800" b="1" dirty="0">
            <a:latin typeface="Arial" panose="020B0604020202020204" pitchFamily="34" charset="0"/>
            <a:cs typeface="Arial" panose="020B0604020202020204" pitchFamily="34" charset="0"/>
          </a:endParaRPr>
        </a:p>
      </dgm:t>
    </dgm:pt>
    <dgm:pt modelId="{84522781-DE4A-4B1F-99F6-8AA9020CE9A2}" type="parTrans" cxnId="{457F4447-514C-4BA3-94B3-2BB856E6E842}">
      <dgm:prSet/>
      <dgm:spPr/>
      <dgm:t>
        <a:bodyPr/>
        <a:lstStyle/>
        <a:p>
          <a:endParaRPr lang="en-IN"/>
        </a:p>
      </dgm:t>
    </dgm:pt>
    <dgm:pt modelId="{B09F9371-D2AF-4B64-B85B-9D95B02A5F5D}" type="sibTrans" cxnId="{457F4447-514C-4BA3-94B3-2BB856E6E842}">
      <dgm:prSet/>
      <dgm:spPr/>
      <dgm:t>
        <a:bodyPr/>
        <a:lstStyle/>
        <a:p>
          <a:endParaRPr lang="en-IN" dirty="0"/>
        </a:p>
      </dgm:t>
    </dgm:pt>
    <dgm:pt modelId="{8A972D50-A56B-411D-9017-4231C84957C0}">
      <dgm:prSet phldrT="[Text]" custT="1"/>
      <dgm:spPr/>
      <dgm:t>
        <a:bodyPr/>
        <a:lstStyle/>
        <a:p>
          <a:r>
            <a:rPr lang="en-CA" sz="1400" b="1" dirty="0">
              <a:latin typeface="Arial" panose="020B0604020202020204" pitchFamily="34" charset="0"/>
              <a:cs typeface="Arial" panose="020B0604020202020204" pitchFamily="34" charset="0"/>
            </a:rPr>
            <a:t>RFE and Manual methods for Feature Selection</a:t>
          </a:r>
          <a:endParaRPr lang="en-IN" sz="1400" b="1" dirty="0">
            <a:latin typeface="Arial" panose="020B0604020202020204" pitchFamily="34" charset="0"/>
            <a:cs typeface="Arial" panose="020B0604020202020204" pitchFamily="34" charset="0"/>
          </a:endParaRPr>
        </a:p>
      </dgm:t>
    </dgm:pt>
    <dgm:pt modelId="{CE3899B7-9D5B-45B4-B990-AA698311436C}" type="parTrans" cxnId="{A6A41F83-537E-4CC6-B5C1-A269EA0D2B56}">
      <dgm:prSet/>
      <dgm:spPr/>
      <dgm:t>
        <a:bodyPr/>
        <a:lstStyle/>
        <a:p>
          <a:endParaRPr lang="en-IN"/>
        </a:p>
      </dgm:t>
    </dgm:pt>
    <dgm:pt modelId="{B424A0BE-8D96-4005-ACFD-1D05C678FB65}" type="sibTrans" cxnId="{A6A41F83-537E-4CC6-B5C1-A269EA0D2B56}">
      <dgm:prSet/>
      <dgm:spPr/>
      <dgm:t>
        <a:bodyPr/>
        <a:lstStyle/>
        <a:p>
          <a:endParaRPr lang="en-IN"/>
        </a:p>
      </dgm:t>
    </dgm:pt>
    <dgm:pt modelId="{6D17C748-3B5E-4CF7-9AF8-17DEC26F0751}">
      <dgm:prSet phldrT="[Text]" custT="1"/>
      <dgm:spPr>
        <a:ln w="12700">
          <a:solidFill>
            <a:schemeClr val="accent2">
              <a:hueOff val="0"/>
              <a:satOff val="0"/>
              <a:lumOff val="0"/>
            </a:schemeClr>
          </a:solidFill>
        </a:ln>
      </dgm:spPr>
      <dgm:t>
        <a:bodyPr/>
        <a:lstStyle/>
        <a:p>
          <a:pPr algn="l"/>
          <a:r>
            <a:rPr lang="en-IN" sz="1400" b="1" i="0" kern="1200" dirty="0">
              <a:latin typeface="Arial" panose="020B0604020202020204" pitchFamily="34" charset="0"/>
              <a:cs typeface="Arial" panose="020B0604020202020204" pitchFamily="34" charset="0"/>
            </a:rPr>
            <a:t>Checking for duplicate data, missing values and their remediation</a:t>
          </a:r>
          <a:endParaRPr lang="en-IN" sz="1400" b="1" kern="1200" dirty="0">
            <a:latin typeface="Arial" panose="020B0604020202020204" pitchFamily="34" charset="0"/>
            <a:cs typeface="Arial" panose="020B0604020202020204" pitchFamily="34" charset="0"/>
          </a:endParaRPr>
        </a:p>
      </dgm:t>
    </dgm:pt>
    <dgm:pt modelId="{B0740F47-3A84-45AB-90BB-DD236F7180F3}" type="parTrans" cxnId="{07156570-A2CC-49E7-8FC0-66276E8DF5F3}">
      <dgm:prSet/>
      <dgm:spPr/>
      <dgm:t>
        <a:bodyPr/>
        <a:lstStyle/>
        <a:p>
          <a:endParaRPr lang="en-IN"/>
        </a:p>
      </dgm:t>
    </dgm:pt>
    <dgm:pt modelId="{8FB6DA2E-C040-4FB8-9B53-3730C81BC495}" type="sibTrans" cxnId="{07156570-A2CC-49E7-8FC0-66276E8DF5F3}">
      <dgm:prSet/>
      <dgm:spPr/>
      <dgm:t>
        <a:bodyPr/>
        <a:lstStyle/>
        <a:p>
          <a:endParaRPr lang="en-IN"/>
        </a:p>
      </dgm:t>
    </dgm:pt>
    <dgm:pt modelId="{21622327-6638-45E6-9349-468CDFDF8EE1}">
      <dgm:prSet phldrT="[Text]" custT="1"/>
      <dgm:spPr>
        <a:ln w="12700">
          <a:solidFill>
            <a:schemeClr val="accent2">
              <a:hueOff val="0"/>
              <a:satOff val="0"/>
              <a:lumOff val="0"/>
            </a:schemeClr>
          </a:solidFill>
        </a:ln>
      </dgm:spPr>
      <dgm:t>
        <a:bodyPr/>
        <a:lstStyle/>
        <a:p>
          <a:pPr algn="l"/>
          <a:r>
            <a:rPr lang="en-IN" sz="1400" b="1" i="0" kern="1200" dirty="0">
              <a:latin typeface="Arial" panose="020B0604020202020204" pitchFamily="34" charset="0"/>
              <a:cs typeface="Arial" panose="020B0604020202020204" pitchFamily="34" charset="0"/>
            </a:rPr>
            <a:t>Handling Imbalanced Data (i.e. one value in majority and other one in minority) and Outliers</a:t>
          </a:r>
          <a:endParaRPr lang="en-IN" sz="1400" b="1" kern="1200" dirty="0">
            <a:latin typeface="Arial" panose="020B0604020202020204" pitchFamily="34" charset="0"/>
            <a:cs typeface="Arial" panose="020B0604020202020204" pitchFamily="34" charset="0"/>
          </a:endParaRPr>
        </a:p>
      </dgm:t>
    </dgm:pt>
    <dgm:pt modelId="{166377A4-FCE4-4A01-8E4E-D39C475FBD4A}" type="parTrans" cxnId="{3B666958-F4DC-4703-B5FC-80B229EB475B}">
      <dgm:prSet/>
      <dgm:spPr/>
      <dgm:t>
        <a:bodyPr/>
        <a:lstStyle/>
        <a:p>
          <a:endParaRPr lang="en-IN"/>
        </a:p>
      </dgm:t>
    </dgm:pt>
    <dgm:pt modelId="{7D6BFBA5-6AD7-4833-B3EA-F88EC98F87E2}" type="sibTrans" cxnId="{3B666958-F4DC-4703-B5FC-80B229EB475B}">
      <dgm:prSet/>
      <dgm:spPr/>
      <dgm:t>
        <a:bodyPr/>
        <a:lstStyle/>
        <a:p>
          <a:endParaRPr lang="en-IN"/>
        </a:p>
      </dgm:t>
    </dgm:pt>
    <dgm:pt modelId="{64E79B39-1D72-4B37-B159-5E8092BFE431}">
      <dgm:prSet phldrT="[Text]" custT="1"/>
      <dgm:spPr>
        <a:ln w="12700">
          <a:solidFill>
            <a:schemeClr val="accent2">
              <a:hueOff val="0"/>
              <a:satOff val="0"/>
              <a:lumOff val="0"/>
            </a:schemeClr>
          </a:solidFill>
        </a:ln>
      </dgm:spPr>
      <dgm:t>
        <a:bodyPr/>
        <a:lstStyle/>
        <a:p>
          <a:pPr algn="l"/>
          <a:r>
            <a:rPr lang="en-CA" sz="1400" b="1" kern="1200" dirty="0">
              <a:latin typeface="Arial" panose="020B0604020202020204" pitchFamily="34" charset="0"/>
              <a:cs typeface="Arial" panose="020B0604020202020204" pitchFamily="34" charset="0"/>
            </a:rPr>
            <a:t>Data Analysis &amp; Insight and creating Dummy Variables for categorical data</a:t>
          </a:r>
          <a:endParaRPr lang="en-IN" sz="1400" b="1" kern="1200" dirty="0">
            <a:latin typeface="Arial" panose="020B0604020202020204" pitchFamily="34" charset="0"/>
            <a:cs typeface="Arial" panose="020B0604020202020204" pitchFamily="34" charset="0"/>
          </a:endParaRPr>
        </a:p>
      </dgm:t>
    </dgm:pt>
    <dgm:pt modelId="{A160C601-5AAB-43E6-A81C-35E4E38E1ED6}" type="parTrans" cxnId="{D89D3FAD-E334-44B5-ABC3-ECD8C37C255A}">
      <dgm:prSet/>
      <dgm:spPr/>
      <dgm:t>
        <a:bodyPr/>
        <a:lstStyle/>
        <a:p>
          <a:endParaRPr lang="en-IN"/>
        </a:p>
      </dgm:t>
    </dgm:pt>
    <dgm:pt modelId="{4AF9CFDE-D70C-4407-B2A7-F5982E9F92C9}" type="sibTrans" cxnId="{D89D3FAD-E334-44B5-ABC3-ECD8C37C255A}">
      <dgm:prSet/>
      <dgm:spPr/>
      <dgm:t>
        <a:bodyPr/>
        <a:lstStyle/>
        <a:p>
          <a:endParaRPr lang="en-IN"/>
        </a:p>
      </dgm:t>
    </dgm:pt>
    <dgm:pt modelId="{E9C4A092-7166-4439-B48B-0275AF304577}">
      <dgm:prSet phldrT="[Text]" custT="1"/>
      <dgm:spPr/>
      <dgm:t>
        <a:bodyPr/>
        <a:lstStyle/>
        <a:p>
          <a:r>
            <a:rPr lang="en-CA" sz="1400" b="1" dirty="0">
              <a:latin typeface="Arial" panose="020B0604020202020204" pitchFamily="34" charset="0"/>
              <a:cs typeface="Arial" panose="020B0604020202020204" pitchFamily="34" charset="0"/>
            </a:rPr>
            <a:t>Splitting the dataset into Train and Test sets</a:t>
          </a:r>
          <a:endParaRPr lang="en-IN" sz="1400" b="1" dirty="0">
            <a:latin typeface="Arial" panose="020B0604020202020204" pitchFamily="34" charset="0"/>
            <a:cs typeface="Arial" panose="020B0604020202020204" pitchFamily="34" charset="0"/>
          </a:endParaRPr>
        </a:p>
      </dgm:t>
    </dgm:pt>
    <dgm:pt modelId="{EDFB5541-BA83-4C36-A185-D7E6D90F5EB5}" type="parTrans" cxnId="{1FF9ABFB-4186-4E6F-BA8C-52EF556F68FD}">
      <dgm:prSet/>
      <dgm:spPr/>
      <dgm:t>
        <a:bodyPr/>
        <a:lstStyle/>
        <a:p>
          <a:endParaRPr lang="en-IN"/>
        </a:p>
      </dgm:t>
    </dgm:pt>
    <dgm:pt modelId="{7C8CBFC3-DCCC-4A92-ABBC-19C9874F0947}" type="sibTrans" cxnId="{1FF9ABFB-4186-4E6F-BA8C-52EF556F68FD}">
      <dgm:prSet/>
      <dgm:spPr/>
      <dgm:t>
        <a:bodyPr/>
        <a:lstStyle/>
        <a:p>
          <a:endParaRPr lang="en-IN"/>
        </a:p>
      </dgm:t>
    </dgm:pt>
    <dgm:pt modelId="{623010E7-62DB-4028-9BE7-DCDC8BEF5D5F}">
      <dgm:prSet phldrT="[Text]" custT="1"/>
      <dgm:spPr/>
      <dgm:t>
        <a:bodyPr/>
        <a:lstStyle/>
        <a:p>
          <a:r>
            <a:rPr lang="en-CA" sz="1400" b="1" dirty="0">
              <a:latin typeface="Arial" panose="020B0604020202020204" pitchFamily="34" charset="0"/>
              <a:cs typeface="Arial" panose="020B0604020202020204" pitchFamily="34" charset="0"/>
            </a:rPr>
            <a:t>Using Logistic Regression to determine the most optimal model</a:t>
          </a:r>
          <a:endParaRPr lang="en-IN" sz="1400" b="1" dirty="0">
            <a:latin typeface="Arial" panose="020B0604020202020204" pitchFamily="34" charset="0"/>
            <a:cs typeface="Arial" panose="020B0604020202020204" pitchFamily="34" charset="0"/>
          </a:endParaRPr>
        </a:p>
      </dgm:t>
    </dgm:pt>
    <dgm:pt modelId="{EA18D480-34D9-4CC1-9954-EFDE90050D17}" type="parTrans" cxnId="{9AE0AF36-F635-44D1-BBF7-A560A0729F65}">
      <dgm:prSet/>
      <dgm:spPr/>
      <dgm:t>
        <a:bodyPr/>
        <a:lstStyle/>
        <a:p>
          <a:endParaRPr lang="en-IN"/>
        </a:p>
      </dgm:t>
    </dgm:pt>
    <dgm:pt modelId="{DE34D56D-C0BD-40AF-A8C3-87571DBBCA3F}" type="sibTrans" cxnId="{9AE0AF36-F635-44D1-BBF7-A560A0729F65}">
      <dgm:prSet/>
      <dgm:spPr/>
      <dgm:t>
        <a:bodyPr/>
        <a:lstStyle/>
        <a:p>
          <a:endParaRPr lang="en-IN"/>
        </a:p>
      </dgm:t>
    </dgm:pt>
    <dgm:pt modelId="{9ED9DEC4-E862-426D-84B3-B0CE85D83ADE}">
      <dgm:prSet phldrT="[Text]" custT="1"/>
      <dgm:spPr/>
      <dgm:t>
        <a:bodyPr/>
        <a:lstStyle/>
        <a:p>
          <a:r>
            <a:rPr lang="en-CA" sz="1400" b="1" dirty="0">
              <a:latin typeface="Arial" panose="020B0604020202020204" pitchFamily="34" charset="0"/>
              <a:cs typeface="Arial" panose="020B0604020202020204" pitchFamily="34" charset="0"/>
            </a:rPr>
            <a:t>Determining various model metrics like accuracy, sensitivity, specificity, precision, recall, etc.</a:t>
          </a:r>
          <a:endParaRPr lang="en-IN" sz="1400" b="1" dirty="0">
            <a:latin typeface="Arial" panose="020B0604020202020204" pitchFamily="34" charset="0"/>
            <a:cs typeface="Arial" panose="020B0604020202020204" pitchFamily="34" charset="0"/>
          </a:endParaRPr>
        </a:p>
      </dgm:t>
    </dgm:pt>
    <dgm:pt modelId="{DC9D15B6-FE14-4C11-8536-14FBD6D5ADD1}" type="parTrans" cxnId="{66C5EE6C-3CF3-4E5F-B02F-EE6B9F7E2A8C}">
      <dgm:prSet/>
      <dgm:spPr/>
      <dgm:t>
        <a:bodyPr/>
        <a:lstStyle/>
        <a:p>
          <a:endParaRPr lang="en-IN"/>
        </a:p>
      </dgm:t>
    </dgm:pt>
    <dgm:pt modelId="{208C0874-702D-4008-832A-918CA43CE7C0}" type="sibTrans" cxnId="{66C5EE6C-3CF3-4E5F-B02F-EE6B9F7E2A8C}">
      <dgm:prSet/>
      <dgm:spPr/>
      <dgm:t>
        <a:bodyPr/>
        <a:lstStyle/>
        <a:p>
          <a:endParaRPr lang="en-IN"/>
        </a:p>
      </dgm:t>
    </dgm:pt>
    <dgm:pt modelId="{61700904-3FFF-4737-A3CF-5005BD99CEF9}">
      <dgm:prSet phldrT="[Text]" custT="1"/>
      <dgm:spPr/>
      <dgm:t>
        <a:bodyPr/>
        <a:lstStyle/>
        <a:p>
          <a:r>
            <a:rPr lang="en-CA" sz="1400" b="1" dirty="0">
              <a:latin typeface="Arial" panose="020B0604020202020204" pitchFamily="34" charset="0"/>
              <a:cs typeface="Arial" panose="020B0604020202020204" pitchFamily="34" charset="0"/>
            </a:rPr>
            <a:t>Model Evaluation</a:t>
          </a:r>
          <a:endParaRPr lang="en-IN" sz="1400" b="1" dirty="0">
            <a:latin typeface="Arial" panose="020B0604020202020204" pitchFamily="34" charset="0"/>
            <a:cs typeface="Arial" panose="020B0604020202020204" pitchFamily="34" charset="0"/>
          </a:endParaRPr>
        </a:p>
      </dgm:t>
    </dgm:pt>
    <dgm:pt modelId="{36294329-8B7C-4B2A-8782-BA146FF00098}" type="parTrans" cxnId="{505BFD92-88D1-4072-9F92-BD5011CE3388}">
      <dgm:prSet/>
      <dgm:spPr/>
      <dgm:t>
        <a:bodyPr/>
        <a:lstStyle/>
        <a:p>
          <a:endParaRPr lang="en-IN"/>
        </a:p>
      </dgm:t>
    </dgm:pt>
    <dgm:pt modelId="{26C7FA65-234F-4C21-B974-4ACC8399BF7A}" type="sibTrans" cxnId="{505BFD92-88D1-4072-9F92-BD5011CE3388}">
      <dgm:prSet/>
      <dgm:spPr/>
      <dgm:t>
        <a:bodyPr/>
        <a:lstStyle/>
        <a:p>
          <a:endParaRPr lang="en-IN"/>
        </a:p>
      </dgm:t>
    </dgm:pt>
    <dgm:pt modelId="{CBC21587-731E-4C34-BDC4-B0ADD9662EB0}">
      <dgm:prSet phldrT="[Text]" custT="1"/>
      <dgm:spPr/>
      <dgm:t>
        <a:bodyPr/>
        <a:lstStyle/>
        <a:p>
          <a:r>
            <a:rPr lang="en-CA" sz="1800" b="1" dirty="0">
              <a:latin typeface="Arial" panose="020B0604020202020204" pitchFamily="34" charset="0"/>
              <a:cs typeface="Arial" panose="020B0604020202020204" pitchFamily="34" charset="0"/>
            </a:rPr>
            <a:t>Conclusions</a:t>
          </a:r>
          <a:endParaRPr lang="en-IN" sz="1800" b="1" dirty="0">
            <a:latin typeface="Arial" panose="020B0604020202020204" pitchFamily="34" charset="0"/>
            <a:cs typeface="Arial" panose="020B0604020202020204" pitchFamily="34" charset="0"/>
          </a:endParaRPr>
        </a:p>
      </dgm:t>
    </dgm:pt>
    <dgm:pt modelId="{84CE8542-1FA2-4B2F-B481-A3340D1A132E}" type="parTrans" cxnId="{D39B9986-788E-4364-923A-F0BB361CD962}">
      <dgm:prSet/>
      <dgm:spPr/>
      <dgm:t>
        <a:bodyPr/>
        <a:lstStyle/>
        <a:p>
          <a:endParaRPr lang="en-IN"/>
        </a:p>
      </dgm:t>
    </dgm:pt>
    <dgm:pt modelId="{7A29FB17-D72E-4824-90E8-28A7DEAB83E8}" type="sibTrans" cxnId="{D39B9986-788E-4364-923A-F0BB361CD962}">
      <dgm:prSet/>
      <dgm:spPr/>
      <dgm:t>
        <a:bodyPr/>
        <a:lstStyle/>
        <a:p>
          <a:endParaRPr lang="en-IN"/>
        </a:p>
      </dgm:t>
    </dgm:pt>
    <dgm:pt modelId="{337F3F9B-1CC4-4A1E-AEF4-A52FB27C43F1}">
      <dgm:prSet phldrT="[Text]" custT="1"/>
      <dgm:spPr/>
      <dgm:t>
        <a:bodyPr/>
        <a:lstStyle/>
        <a:p>
          <a:r>
            <a:rPr lang="en-CA" sz="1400" b="1" dirty="0">
              <a:latin typeface="Arial" panose="020B0604020202020204" pitchFamily="34" charset="0"/>
              <a:cs typeface="Arial" panose="020B0604020202020204" pitchFamily="34" charset="0"/>
            </a:rPr>
            <a:t>Calculating Lead Scores</a:t>
          </a:r>
          <a:endParaRPr lang="en-IN" sz="1400" b="1" dirty="0">
            <a:latin typeface="Arial" panose="020B0604020202020204" pitchFamily="34" charset="0"/>
            <a:cs typeface="Arial" panose="020B0604020202020204" pitchFamily="34" charset="0"/>
          </a:endParaRPr>
        </a:p>
      </dgm:t>
    </dgm:pt>
    <dgm:pt modelId="{A58245F4-C79C-44CE-A097-7BB474599FC7}" type="parTrans" cxnId="{B2CD6DA7-16D0-4F8A-8205-DCE39F24707F}">
      <dgm:prSet/>
      <dgm:spPr/>
      <dgm:t>
        <a:bodyPr/>
        <a:lstStyle/>
        <a:p>
          <a:endParaRPr lang="en-IN"/>
        </a:p>
      </dgm:t>
    </dgm:pt>
    <dgm:pt modelId="{20A3F7F2-E9A2-48F0-8C12-5437315B6DEA}" type="sibTrans" cxnId="{B2CD6DA7-16D0-4F8A-8205-DCE39F24707F}">
      <dgm:prSet/>
      <dgm:spPr/>
      <dgm:t>
        <a:bodyPr/>
        <a:lstStyle/>
        <a:p>
          <a:endParaRPr lang="en-IN"/>
        </a:p>
      </dgm:t>
    </dgm:pt>
    <dgm:pt modelId="{1F2402AD-587C-48EE-A302-3FBFB06135CC}">
      <dgm:prSet phldrT="[Text]" custT="1"/>
      <dgm:spPr/>
      <dgm:t>
        <a:bodyPr/>
        <a:lstStyle/>
        <a:p>
          <a:r>
            <a:rPr lang="en-IN" sz="1400" b="1" dirty="0">
              <a:latin typeface="Arial" panose="020B0604020202020204" pitchFamily="34" charset="0"/>
              <a:cs typeface="Arial" panose="020B0604020202020204" pitchFamily="34" charset="0"/>
            </a:rPr>
            <a:t>Checking if final prediction correctly predicts 80% cases based on the actual conversion </a:t>
          </a:r>
        </a:p>
      </dgm:t>
    </dgm:pt>
    <dgm:pt modelId="{C8BC690B-2190-45C4-A1EA-95284DA3DB76}" type="parTrans" cxnId="{78C6F10D-03C0-43D7-82EB-64AF67B3234D}">
      <dgm:prSet/>
      <dgm:spPr/>
      <dgm:t>
        <a:bodyPr/>
        <a:lstStyle/>
        <a:p>
          <a:endParaRPr lang="en-IN"/>
        </a:p>
      </dgm:t>
    </dgm:pt>
    <dgm:pt modelId="{DB6F874D-A78F-4F0A-AA48-BA4240E6744A}" type="sibTrans" cxnId="{78C6F10D-03C0-43D7-82EB-64AF67B3234D}">
      <dgm:prSet/>
      <dgm:spPr/>
      <dgm:t>
        <a:bodyPr/>
        <a:lstStyle/>
        <a:p>
          <a:endParaRPr lang="en-IN"/>
        </a:p>
      </dgm:t>
    </dgm:pt>
    <dgm:pt modelId="{66B0F1D7-5BB9-491B-AED1-5BA3FF415255}">
      <dgm:prSet phldrT="[Text]" custT="1"/>
      <dgm:spPr/>
      <dgm:t>
        <a:bodyPr/>
        <a:lstStyle/>
        <a:p>
          <a:r>
            <a:rPr lang="en-CA" sz="1400" b="1" dirty="0">
              <a:latin typeface="Arial" panose="020B0604020202020204" pitchFamily="34" charset="0"/>
              <a:cs typeface="Arial" panose="020B0604020202020204" pitchFamily="34" charset="0"/>
            </a:rPr>
            <a:t>Generating Predictions on the Test dataset using cut-off threshold from Accuracy, Sensitivity and Specificity metrics</a:t>
          </a:r>
          <a:endParaRPr lang="en-IN" sz="1400" b="1" dirty="0">
            <a:latin typeface="Arial" panose="020B0604020202020204" pitchFamily="34" charset="0"/>
            <a:cs typeface="Arial" panose="020B0604020202020204" pitchFamily="34" charset="0"/>
          </a:endParaRPr>
        </a:p>
      </dgm:t>
    </dgm:pt>
    <dgm:pt modelId="{465FDB09-7B35-4066-A98F-6A468A8D36EC}" type="parTrans" cxnId="{03DE8138-3518-4280-8308-44923C3CCF8D}">
      <dgm:prSet/>
      <dgm:spPr/>
      <dgm:t>
        <a:bodyPr/>
        <a:lstStyle/>
        <a:p>
          <a:endParaRPr lang="en-IN"/>
        </a:p>
      </dgm:t>
    </dgm:pt>
    <dgm:pt modelId="{47027F2E-9F6C-4F72-8DDF-27176AA7AFC2}" type="sibTrans" cxnId="{03DE8138-3518-4280-8308-44923C3CCF8D}">
      <dgm:prSet/>
      <dgm:spPr/>
      <dgm:t>
        <a:bodyPr/>
        <a:lstStyle/>
        <a:p>
          <a:endParaRPr lang="en-IN"/>
        </a:p>
      </dgm:t>
    </dgm:pt>
    <dgm:pt modelId="{ED0BF9E2-947D-47F4-8852-5B2E6AF3E9F6}">
      <dgm:prSet phldrT="[Text]" custT="1"/>
      <dgm:spPr/>
      <dgm:t>
        <a:bodyPr/>
        <a:lstStyle/>
        <a:p>
          <a:r>
            <a:rPr lang="en-CA" sz="1400" b="1" dirty="0">
              <a:latin typeface="Arial" panose="020B0604020202020204" pitchFamily="34" charset="0"/>
              <a:cs typeface="Arial" panose="020B0604020202020204" pitchFamily="34" charset="0"/>
            </a:rPr>
            <a:t>Identifying Top 3 variables contributing to lead conversion</a:t>
          </a:r>
          <a:endParaRPr lang="en-IN" sz="1400" b="1" dirty="0">
            <a:latin typeface="Arial" panose="020B0604020202020204" pitchFamily="34" charset="0"/>
            <a:cs typeface="Arial" panose="020B0604020202020204" pitchFamily="34" charset="0"/>
          </a:endParaRPr>
        </a:p>
      </dgm:t>
    </dgm:pt>
    <dgm:pt modelId="{927BCDDB-044C-44B2-BCBC-53BEA2A12977}" type="parTrans" cxnId="{0C3BAEE4-28D4-425D-8582-B6E0F0C0DD64}">
      <dgm:prSet/>
      <dgm:spPr/>
      <dgm:t>
        <a:bodyPr/>
        <a:lstStyle/>
        <a:p>
          <a:endParaRPr lang="en-IN"/>
        </a:p>
      </dgm:t>
    </dgm:pt>
    <dgm:pt modelId="{BFC0F49E-EB9E-4F7D-AC4D-BC3DD752EF78}" type="sibTrans" cxnId="{0C3BAEE4-28D4-425D-8582-B6E0F0C0DD64}">
      <dgm:prSet/>
      <dgm:spPr/>
      <dgm:t>
        <a:bodyPr/>
        <a:lstStyle/>
        <a:p>
          <a:endParaRPr lang="en-IN"/>
        </a:p>
      </dgm:t>
    </dgm:pt>
    <dgm:pt modelId="{665E4EC8-6A26-4832-AFFB-4F139EAE6754}">
      <dgm:prSet phldrT="[Text]" custT="1"/>
      <dgm:spPr/>
      <dgm:t>
        <a:bodyPr/>
        <a:lstStyle/>
        <a:p>
          <a:endParaRPr lang="en-IN" sz="1400" b="1" dirty="0">
            <a:latin typeface="Arial" panose="020B0604020202020204" pitchFamily="34" charset="0"/>
            <a:cs typeface="Arial" panose="020B0604020202020204" pitchFamily="34" charset="0"/>
          </a:endParaRPr>
        </a:p>
      </dgm:t>
    </dgm:pt>
    <dgm:pt modelId="{B0731C0B-718A-4DB0-8F61-5218C2F2F928}" type="parTrans" cxnId="{FE948FC9-F82B-48E9-A65B-02F2CD30FA8B}">
      <dgm:prSet/>
      <dgm:spPr/>
      <dgm:t>
        <a:bodyPr/>
        <a:lstStyle/>
        <a:p>
          <a:endParaRPr lang="en-IN"/>
        </a:p>
      </dgm:t>
    </dgm:pt>
    <dgm:pt modelId="{D407B2C4-2B5E-451D-B74F-FE62ACB4FA23}" type="sibTrans" cxnId="{FE948FC9-F82B-48E9-A65B-02F2CD30FA8B}">
      <dgm:prSet/>
      <dgm:spPr/>
      <dgm:t>
        <a:bodyPr/>
        <a:lstStyle/>
        <a:p>
          <a:endParaRPr lang="en-IN"/>
        </a:p>
      </dgm:t>
    </dgm:pt>
    <dgm:pt modelId="{9FEE5296-7390-465A-9E8F-0181E4C486D4}">
      <dgm:prSet phldrT="[Text]" custT="1"/>
      <dgm:spPr/>
      <dgm:t>
        <a:bodyPr/>
        <a:lstStyle/>
        <a:p>
          <a:endParaRPr lang="en-IN" sz="1400" b="1" dirty="0">
            <a:latin typeface="Arial" panose="020B0604020202020204" pitchFamily="34" charset="0"/>
            <a:cs typeface="Arial" panose="020B0604020202020204" pitchFamily="34" charset="0"/>
          </a:endParaRPr>
        </a:p>
      </dgm:t>
    </dgm:pt>
    <dgm:pt modelId="{F23EFE96-DC70-4D02-9C0F-DC7BE3E929E5}" type="parTrans" cxnId="{186EC61B-5271-4DB3-8E3A-F5A4B95AB1A7}">
      <dgm:prSet/>
      <dgm:spPr/>
      <dgm:t>
        <a:bodyPr/>
        <a:lstStyle/>
        <a:p>
          <a:endParaRPr lang="en-IN"/>
        </a:p>
      </dgm:t>
    </dgm:pt>
    <dgm:pt modelId="{17272003-AF48-4F76-88FF-F1C55F1FA46D}" type="sibTrans" cxnId="{186EC61B-5271-4DB3-8E3A-F5A4B95AB1A7}">
      <dgm:prSet/>
      <dgm:spPr/>
      <dgm:t>
        <a:bodyPr/>
        <a:lstStyle/>
        <a:p>
          <a:endParaRPr lang="en-IN"/>
        </a:p>
      </dgm:t>
    </dgm:pt>
    <dgm:pt modelId="{155C8CEA-B388-4F63-900C-C8D62484911C}">
      <dgm:prSet phldrT="[Text]" custT="1"/>
      <dgm:spPr/>
      <dgm:t>
        <a:bodyPr/>
        <a:lstStyle/>
        <a:p>
          <a:endParaRPr lang="en-IN" sz="1400" b="1" dirty="0">
            <a:latin typeface="Arial" panose="020B0604020202020204" pitchFamily="34" charset="0"/>
            <a:cs typeface="Arial" panose="020B0604020202020204" pitchFamily="34" charset="0"/>
          </a:endParaRPr>
        </a:p>
      </dgm:t>
    </dgm:pt>
    <dgm:pt modelId="{878376E1-5B14-46CB-8CC7-D23C16EE4B88}" type="parTrans" cxnId="{B6918783-1917-464D-B10D-BC5C10FAF10F}">
      <dgm:prSet/>
      <dgm:spPr/>
      <dgm:t>
        <a:bodyPr/>
        <a:lstStyle/>
        <a:p>
          <a:endParaRPr lang="en-IN"/>
        </a:p>
      </dgm:t>
    </dgm:pt>
    <dgm:pt modelId="{8A625548-DFD3-4FA3-9504-CA00940B6943}" type="sibTrans" cxnId="{B6918783-1917-464D-B10D-BC5C10FAF10F}">
      <dgm:prSet/>
      <dgm:spPr/>
      <dgm:t>
        <a:bodyPr/>
        <a:lstStyle/>
        <a:p>
          <a:endParaRPr lang="en-IN"/>
        </a:p>
      </dgm:t>
    </dgm:pt>
    <dgm:pt modelId="{8E6E8EAA-2255-4BA1-BC1B-79556793A409}">
      <dgm:prSet phldrT="[Text]" custT="1"/>
      <dgm:spPr/>
      <dgm:t>
        <a:bodyPr/>
        <a:lstStyle/>
        <a:p>
          <a:endParaRPr lang="en-IN" sz="1400" b="1" dirty="0">
            <a:latin typeface="Arial" panose="020B0604020202020204" pitchFamily="34" charset="0"/>
            <a:cs typeface="Arial" panose="020B0604020202020204" pitchFamily="34" charset="0"/>
          </a:endParaRPr>
        </a:p>
      </dgm:t>
    </dgm:pt>
    <dgm:pt modelId="{70596B44-E660-424B-A958-654731F17967}" type="parTrans" cxnId="{2EF2295B-78E1-4F19-8511-2471FC349F0C}">
      <dgm:prSet/>
      <dgm:spPr/>
      <dgm:t>
        <a:bodyPr/>
        <a:lstStyle/>
        <a:p>
          <a:endParaRPr lang="en-IN"/>
        </a:p>
      </dgm:t>
    </dgm:pt>
    <dgm:pt modelId="{B4F79AFD-123C-4459-A729-0839FC48102E}" type="sibTrans" cxnId="{2EF2295B-78E1-4F19-8511-2471FC349F0C}">
      <dgm:prSet/>
      <dgm:spPr/>
      <dgm:t>
        <a:bodyPr/>
        <a:lstStyle/>
        <a:p>
          <a:endParaRPr lang="en-IN"/>
        </a:p>
      </dgm:t>
    </dgm:pt>
    <dgm:pt modelId="{F938968F-59C9-4946-B74C-678F02342E34}">
      <dgm:prSet phldrT="[Text]" custT="1"/>
      <dgm:spPr/>
      <dgm:t>
        <a:bodyPr/>
        <a:lstStyle/>
        <a:p>
          <a:endParaRPr lang="en-IN" sz="1400" b="1" dirty="0">
            <a:latin typeface="Arial" panose="020B0604020202020204" pitchFamily="34" charset="0"/>
            <a:cs typeface="Arial" panose="020B0604020202020204" pitchFamily="34" charset="0"/>
          </a:endParaRPr>
        </a:p>
      </dgm:t>
    </dgm:pt>
    <dgm:pt modelId="{85AADC89-0C07-40A5-AC12-FAEE8161077D}" type="parTrans" cxnId="{06A92762-BABF-4EA8-81C5-EB52176841B8}">
      <dgm:prSet/>
      <dgm:spPr/>
      <dgm:t>
        <a:bodyPr/>
        <a:lstStyle/>
        <a:p>
          <a:endParaRPr lang="en-IN"/>
        </a:p>
      </dgm:t>
    </dgm:pt>
    <dgm:pt modelId="{DF35A6A0-8225-4100-8458-DD84629C5874}" type="sibTrans" cxnId="{06A92762-BABF-4EA8-81C5-EB52176841B8}">
      <dgm:prSet/>
      <dgm:spPr/>
      <dgm:t>
        <a:bodyPr/>
        <a:lstStyle/>
        <a:p>
          <a:endParaRPr lang="en-IN"/>
        </a:p>
      </dgm:t>
    </dgm:pt>
    <dgm:pt modelId="{11E45452-935A-4725-A15E-DD47E97F867F}">
      <dgm:prSet phldrT="[Text]" custT="1"/>
      <dgm:spPr/>
      <dgm:t>
        <a:bodyPr/>
        <a:lstStyle/>
        <a:p>
          <a:endParaRPr lang="en-IN" sz="1400" b="1" dirty="0">
            <a:latin typeface="Arial" panose="020B0604020202020204" pitchFamily="34" charset="0"/>
            <a:cs typeface="Arial" panose="020B0604020202020204" pitchFamily="34" charset="0"/>
          </a:endParaRPr>
        </a:p>
      </dgm:t>
    </dgm:pt>
    <dgm:pt modelId="{31E0C450-365A-4645-A596-7180FBE89248}" type="parTrans" cxnId="{BF00A5C8-48B2-40B9-B577-499E8EB88E79}">
      <dgm:prSet/>
      <dgm:spPr/>
      <dgm:t>
        <a:bodyPr/>
        <a:lstStyle/>
        <a:p>
          <a:endParaRPr lang="en-IN"/>
        </a:p>
      </dgm:t>
    </dgm:pt>
    <dgm:pt modelId="{B6661506-3C7B-47B9-B4FD-FC8199F2B0E9}" type="sibTrans" cxnId="{BF00A5C8-48B2-40B9-B577-499E8EB88E79}">
      <dgm:prSet/>
      <dgm:spPr/>
      <dgm:t>
        <a:bodyPr/>
        <a:lstStyle/>
        <a:p>
          <a:endParaRPr lang="en-IN"/>
        </a:p>
      </dgm:t>
    </dgm:pt>
    <dgm:pt modelId="{19B58414-7564-4396-BAA2-D1DB21358923}">
      <dgm:prSet phldrT="[Text]" custT="1"/>
      <dgm:spPr/>
      <dgm:t>
        <a:bodyPr/>
        <a:lstStyle/>
        <a:p>
          <a:endParaRPr lang="en-IN" sz="1400" b="1" dirty="0">
            <a:latin typeface="Arial" panose="020B0604020202020204" pitchFamily="34" charset="0"/>
            <a:cs typeface="Arial" panose="020B0604020202020204" pitchFamily="34" charset="0"/>
          </a:endParaRPr>
        </a:p>
      </dgm:t>
    </dgm:pt>
    <dgm:pt modelId="{5008BAB4-3613-4EE8-BF4C-9FC78F6D0C42}" type="parTrans" cxnId="{0187007E-96BB-4A87-9531-696B055931EB}">
      <dgm:prSet/>
      <dgm:spPr/>
      <dgm:t>
        <a:bodyPr/>
        <a:lstStyle/>
        <a:p>
          <a:endParaRPr lang="en-IN"/>
        </a:p>
      </dgm:t>
    </dgm:pt>
    <dgm:pt modelId="{DC49D1DD-069C-41F3-9CC5-0C66D7920711}" type="sibTrans" cxnId="{0187007E-96BB-4A87-9531-696B055931EB}">
      <dgm:prSet/>
      <dgm:spPr/>
      <dgm:t>
        <a:bodyPr/>
        <a:lstStyle/>
        <a:p>
          <a:endParaRPr lang="en-IN"/>
        </a:p>
      </dgm:t>
    </dgm:pt>
    <dgm:pt modelId="{0C418350-66D8-4545-8206-1B0D692D4774}">
      <dgm:prSet phldrT="[Text]" custT="1"/>
      <dgm:spPr>
        <a:ln w="12700">
          <a:solidFill>
            <a:schemeClr val="accent2">
              <a:hueOff val="0"/>
              <a:satOff val="0"/>
              <a:lumOff val="0"/>
            </a:schemeClr>
          </a:solidFill>
        </a:ln>
      </dgm:spPr>
      <dgm:t>
        <a:bodyPr/>
        <a:lstStyle/>
        <a:p>
          <a:pPr algn="l"/>
          <a:endParaRPr lang="en-IN" sz="1400" b="1" kern="1200" dirty="0">
            <a:latin typeface="Arial" panose="020B0604020202020204" pitchFamily="34" charset="0"/>
            <a:cs typeface="Arial" panose="020B0604020202020204" pitchFamily="34" charset="0"/>
          </a:endParaRPr>
        </a:p>
      </dgm:t>
    </dgm:pt>
    <dgm:pt modelId="{232B8A69-4AC5-4560-8991-A06739CE8F75}" type="parTrans" cxnId="{6E01836B-D122-4F00-9573-F5C02A8E3FA4}">
      <dgm:prSet/>
      <dgm:spPr/>
      <dgm:t>
        <a:bodyPr/>
        <a:lstStyle/>
        <a:p>
          <a:endParaRPr lang="en-IN"/>
        </a:p>
      </dgm:t>
    </dgm:pt>
    <dgm:pt modelId="{174A1170-D20D-4E49-9368-FF1C873ADB3F}" type="sibTrans" cxnId="{6E01836B-D122-4F00-9573-F5C02A8E3FA4}">
      <dgm:prSet/>
      <dgm:spPr/>
      <dgm:t>
        <a:bodyPr/>
        <a:lstStyle/>
        <a:p>
          <a:endParaRPr lang="en-IN"/>
        </a:p>
      </dgm:t>
    </dgm:pt>
    <dgm:pt modelId="{D27E974E-5842-45CB-A791-75EF144D8B15}">
      <dgm:prSet phldrT="[Text]" custT="1"/>
      <dgm:spPr>
        <a:ln w="12700">
          <a:solidFill>
            <a:schemeClr val="accent2">
              <a:hueOff val="0"/>
              <a:satOff val="0"/>
              <a:lumOff val="0"/>
            </a:schemeClr>
          </a:solidFill>
        </a:ln>
      </dgm:spPr>
      <dgm:t>
        <a:bodyPr/>
        <a:lstStyle/>
        <a:p>
          <a:pPr algn="l"/>
          <a:endParaRPr lang="en-IN" sz="1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dgm:t>
    </dgm:pt>
    <dgm:pt modelId="{7F02776F-3F94-4387-A155-1BC638391B38}" type="parTrans" cxnId="{3ABA8531-4F50-4C49-8E40-0085E70094AD}">
      <dgm:prSet/>
      <dgm:spPr/>
      <dgm:t>
        <a:bodyPr/>
        <a:lstStyle/>
        <a:p>
          <a:endParaRPr lang="en-IN"/>
        </a:p>
      </dgm:t>
    </dgm:pt>
    <dgm:pt modelId="{C2930F94-96DF-4D41-96D2-737BB674573D}" type="sibTrans" cxnId="{3ABA8531-4F50-4C49-8E40-0085E70094AD}">
      <dgm:prSet/>
      <dgm:spPr/>
      <dgm:t>
        <a:bodyPr/>
        <a:lstStyle/>
        <a:p>
          <a:endParaRPr lang="en-IN"/>
        </a:p>
      </dgm:t>
    </dgm:pt>
    <dgm:pt modelId="{760424C6-19AF-4647-AEE3-5C3F3BBED344}">
      <dgm:prSet phldrT="[Text]" custT="1"/>
      <dgm:spPr>
        <a:ln w="12700">
          <a:solidFill>
            <a:schemeClr val="accent2">
              <a:hueOff val="0"/>
              <a:satOff val="0"/>
              <a:lumOff val="0"/>
            </a:schemeClr>
          </a:solidFill>
        </a:ln>
      </dgm:spPr>
      <dgm:t>
        <a:bodyPr/>
        <a:lstStyle/>
        <a:p>
          <a:pPr algn="l"/>
          <a:endParaRPr lang="en-IN" sz="1400" b="1" kern="1200" dirty="0">
            <a:latin typeface="Arial" panose="020B0604020202020204" pitchFamily="34" charset="0"/>
            <a:cs typeface="Arial" panose="020B0604020202020204" pitchFamily="34" charset="0"/>
          </a:endParaRPr>
        </a:p>
      </dgm:t>
    </dgm:pt>
    <dgm:pt modelId="{8AA5BE79-5DDA-4D16-9E36-B6FD5B9D97E2}" type="parTrans" cxnId="{20F29261-8270-43D5-A246-B3FC37415E43}">
      <dgm:prSet/>
      <dgm:spPr/>
      <dgm:t>
        <a:bodyPr/>
        <a:lstStyle/>
        <a:p>
          <a:endParaRPr lang="en-IN"/>
        </a:p>
      </dgm:t>
    </dgm:pt>
    <dgm:pt modelId="{FB2D82D9-BAA7-4B69-8AFC-E893D65E22FB}" type="sibTrans" cxnId="{20F29261-8270-43D5-A246-B3FC37415E43}">
      <dgm:prSet/>
      <dgm:spPr/>
      <dgm:t>
        <a:bodyPr/>
        <a:lstStyle/>
        <a:p>
          <a:endParaRPr lang="en-IN"/>
        </a:p>
      </dgm:t>
    </dgm:pt>
    <dgm:pt modelId="{E9852E26-61D8-4A21-A188-998BD4839F4D}">
      <dgm:prSet phldrT="[Text]" custT="1"/>
      <dgm:spPr>
        <a:ln w="12700">
          <a:solidFill>
            <a:schemeClr val="accent2">
              <a:hueOff val="0"/>
              <a:satOff val="0"/>
              <a:lumOff val="0"/>
            </a:schemeClr>
          </a:solidFill>
        </a:ln>
      </dgm:spPr>
      <dgm:t>
        <a:bodyPr/>
        <a:lstStyle/>
        <a:p>
          <a:pPr algn="l"/>
          <a:endParaRPr lang="en-IN" sz="1400" b="1" kern="1200" dirty="0"/>
        </a:p>
      </dgm:t>
    </dgm:pt>
    <dgm:pt modelId="{2F62471E-5D74-4BFB-A3B6-560CC9006197}" type="parTrans" cxnId="{970CBBFC-E77E-42D1-B4F7-F0907E15D37E}">
      <dgm:prSet/>
      <dgm:spPr/>
      <dgm:t>
        <a:bodyPr/>
        <a:lstStyle/>
        <a:p>
          <a:endParaRPr lang="en-IN"/>
        </a:p>
      </dgm:t>
    </dgm:pt>
    <dgm:pt modelId="{BE9A1329-CA11-40E8-9995-3206B5366CA8}" type="sibTrans" cxnId="{970CBBFC-E77E-42D1-B4F7-F0907E15D37E}">
      <dgm:prSet/>
      <dgm:spPr/>
      <dgm:t>
        <a:bodyPr/>
        <a:lstStyle/>
        <a:p>
          <a:endParaRPr lang="en-IN"/>
        </a:p>
      </dgm:t>
    </dgm:pt>
    <dgm:pt modelId="{9B615CD8-7F90-4E34-BFB7-76466C39B591}" type="pres">
      <dgm:prSet presAssocID="{27E1EB69-65DA-4C22-94B4-63ADF0A618D7}" presName="linearFlow" presStyleCnt="0">
        <dgm:presLayoutVars>
          <dgm:dir/>
          <dgm:animLvl val="lvl"/>
          <dgm:resizeHandles val="exact"/>
        </dgm:presLayoutVars>
      </dgm:prSet>
      <dgm:spPr/>
    </dgm:pt>
    <dgm:pt modelId="{952B350A-3E69-4296-ADED-9A56B440A35D}" type="pres">
      <dgm:prSet presAssocID="{731B5B14-93DC-4FC8-AE8B-6A37F96F50B2}" presName="composite" presStyleCnt="0"/>
      <dgm:spPr/>
    </dgm:pt>
    <dgm:pt modelId="{B212CDD7-5517-48E1-B4E7-A77488723FBD}" type="pres">
      <dgm:prSet presAssocID="{731B5B14-93DC-4FC8-AE8B-6A37F96F50B2}" presName="parTx" presStyleLbl="node1" presStyleIdx="0" presStyleCnt="4">
        <dgm:presLayoutVars>
          <dgm:chMax val="0"/>
          <dgm:chPref val="0"/>
          <dgm:bulletEnabled val="1"/>
        </dgm:presLayoutVars>
      </dgm:prSet>
      <dgm:spPr/>
    </dgm:pt>
    <dgm:pt modelId="{3979BC81-F448-4C56-9155-5AD9E9FEBE2F}" type="pres">
      <dgm:prSet presAssocID="{731B5B14-93DC-4FC8-AE8B-6A37F96F50B2}" presName="parSh" presStyleLbl="node1" presStyleIdx="0" presStyleCnt="4" custScaleX="112671" custScaleY="112500"/>
      <dgm:spPr/>
    </dgm:pt>
    <dgm:pt modelId="{8B4ACF01-285E-4C0F-BEFA-DD6789697113}" type="pres">
      <dgm:prSet presAssocID="{731B5B14-93DC-4FC8-AE8B-6A37F96F50B2}" presName="desTx" presStyleLbl="fgAcc1" presStyleIdx="0" presStyleCnt="4" custScaleY="98739">
        <dgm:presLayoutVars>
          <dgm:bulletEnabled val="1"/>
        </dgm:presLayoutVars>
      </dgm:prSet>
      <dgm:spPr/>
    </dgm:pt>
    <dgm:pt modelId="{B9A4C109-ECAD-4257-BB0C-65C25567B1FC}" type="pres">
      <dgm:prSet presAssocID="{C2572C5A-E6DA-47F5-B086-3B98DAF387A1}" presName="sibTrans" presStyleLbl="sibTrans2D1" presStyleIdx="0" presStyleCnt="3"/>
      <dgm:spPr/>
    </dgm:pt>
    <dgm:pt modelId="{07C64D36-1695-4CA3-94C1-8D3882479613}" type="pres">
      <dgm:prSet presAssocID="{C2572C5A-E6DA-47F5-B086-3B98DAF387A1}" presName="connTx" presStyleLbl="sibTrans2D1" presStyleIdx="0" presStyleCnt="3"/>
      <dgm:spPr/>
    </dgm:pt>
    <dgm:pt modelId="{97528E34-CB69-4C12-A8CB-86991FCFCD23}" type="pres">
      <dgm:prSet presAssocID="{80862A54-DDA3-4251-85DD-252D426F924A}" presName="composite" presStyleCnt="0"/>
      <dgm:spPr/>
    </dgm:pt>
    <dgm:pt modelId="{DC842D08-D2B7-40AB-81B0-3D56F448B279}" type="pres">
      <dgm:prSet presAssocID="{80862A54-DDA3-4251-85DD-252D426F924A}" presName="parTx" presStyleLbl="node1" presStyleIdx="0" presStyleCnt="4">
        <dgm:presLayoutVars>
          <dgm:chMax val="0"/>
          <dgm:chPref val="0"/>
          <dgm:bulletEnabled val="1"/>
        </dgm:presLayoutVars>
      </dgm:prSet>
      <dgm:spPr/>
    </dgm:pt>
    <dgm:pt modelId="{5BB08093-E027-462E-8039-BEC3C5F69691}" type="pres">
      <dgm:prSet presAssocID="{80862A54-DDA3-4251-85DD-252D426F924A}" presName="parSh" presStyleLbl="node1" presStyleIdx="1" presStyleCnt="4" custScaleX="123021" custScaleY="112500"/>
      <dgm:spPr/>
    </dgm:pt>
    <dgm:pt modelId="{8A6FE20B-2637-4F84-AF78-F7A31D84D703}" type="pres">
      <dgm:prSet presAssocID="{80862A54-DDA3-4251-85DD-252D426F924A}" presName="desTx" presStyleLbl="fgAcc1" presStyleIdx="1" presStyleCnt="4" custScaleY="98739">
        <dgm:presLayoutVars>
          <dgm:bulletEnabled val="1"/>
        </dgm:presLayoutVars>
      </dgm:prSet>
      <dgm:spPr/>
    </dgm:pt>
    <dgm:pt modelId="{DBABAC87-9713-4C73-8403-1BC208DB0302}" type="pres">
      <dgm:prSet presAssocID="{332DFCD1-EA12-4983-B4E8-1ED1EE54455A}" presName="sibTrans" presStyleLbl="sibTrans2D1" presStyleIdx="1" presStyleCnt="3"/>
      <dgm:spPr/>
    </dgm:pt>
    <dgm:pt modelId="{A29CC18F-3F50-4859-8D23-191D919A0A66}" type="pres">
      <dgm:prSet presAssocID="{332DFCD1-EA12-4983-B4E8-1ED1EE54455A}" presName="connTx" presStyleLbl="sibTrans2D1" presStyleIdx="1" presStyleCnt="3"/>
      <dgm:spPr/>
    </dgm:pt>
    <dgm:pt modelId="{4BC89B2A-9177-4C3B-B2A6-1BD4CFD55D68}" type="pres">
      <dgm:prSet presAssocID="{AF403C2A-3B02-413D-A7E7-0ECC5D41E957}" presName="composite" presStyleCnt="0"/>
      <dgm:spPr/>
    </dgm:pt>
    <dgm:pt modelId="{EFEFED4B-566B-4863-A8ED-E3FFD85026A5}" type="pres">
      <dgm:prSet presAssocID="{AF403C2A-3B02-413D-A7E7-0ECC5D41E957}" presName="parTx" presStyleLbl="node1" presStyleIdx="1" presStyleCnt="4">
        <dgm:presLayoutVars>
          <dgm:chMax val="0"/>
          <dgm:chPref val="0"/>
          <dgm:bulletEnabled val="1"/>
        </dgm:presLayoutVars>
      </dgm:prSet>
      <dgm:spPr/>
    </dgm:pt>
    <dgm:pt modelId="{EF09CAE9-B4CF-4786-98D0-660B65231367}" type="pres">
      <dgm:prSet presAssocID="{AF403C2A-3B02-413D-A7E7-0ECC5D41E957}" presName="parSh" presStyleLbl="node1" presStyleIdx="2" presStyleCnt="4" custScaleY="112500"/>
      <dgm:spPr/>
    </dgm:pt>
    <dgm:pt modelId="{8B88AA25-A910-4F97-A2F6-E3D0D499F6A7}" type="pres">
      <dgm:prSet presAssocID="{AF403C2A-3B02-413D-A7E7-0ECC5D41E957}" presName="desTx" presStyleLbl="fgAcc1" presStyleIdx="2" presStyleCnt="4" custScaleY="98739">
        <dgm:presLayoutVars>
          <dgm:bulletEnabled val="1"/>
        </dgm:presLayoutVars>
      </dgm:prSet>
      <dgm:spPr/>
    </dgm:pt>
    <dgm:pt modelId="{1FD0C8CD-E6A2-4502-B03E-EDEBCBED442B}" type="pres">
      <dgm:prSet presAssocID="{B09F9371-D2AF-4B64-B85B-9D95B02A5F5D}" presName="sibTrans" presStyleLbl="sibTrans2D1" presStyleIdx="2" presStyleCnt="3"/>
      <dgm:spPr/>
    </dgm:pt>
    <dgm:pt modelId="{198973AD-8187-46BF-A3E5-8B7E85E4085F}" type="pres">
      <dgm:prSet presAssocID="{B09F9371-D2AF-4B64-B85B-9D95B02A5F5D}" presName="connTx" presStyleLbl="sibTrans2D1" presStyleIdx="2" presStyleCnt="3"/>
      <dgm:spPr/>
    </dgm:pt>
    <dgm:pt modelId="{AE4EA09D-32D3-4F1D-8A4C-3779246C654C}" type="pres">
      <dgm:prSet presAssocID="{CBC21587-731E-4C34-BDC4-B0ADD9662EB0}" presName="composite" presStyleCnt="0"/>
      <dgm:spPr/>
    </dgm:pt>
    <dgm:pt modelId="{9A6A31F2-80CD-478E-A7A4-C03F2CA7E2F5}" type="pres">
      <dgm:prSet presAssocID="{CBC21587-731E-4C34-BDC4-B0ADD9662EB0}" presName="parTx" presStyleLbl="node1" presStyleIdx="2" presStyleCnt="4">
        <dgm:presLayoutVars>
          <dgm:chMax val="0"/>
          <dgm:chPref val="0"/>
          <dgm:bulletEnabled val="1"/>
        </dgm:presLayoutVars>
      </dgm:prSet>
      <dgm:spPr/>
    </dgm:pt>
    <dgm:pt modelId="{CD04167B-ABFE-42F9-B1B2-6AC2967B31BD}" type="pres">
      <dgm:prSet presAssocID="{CBC21587-731E-4C34-BDC4-B0ADD9662EB0}" presName="parSh" presStyleLbl="node1" presStyleIdx="3" presStyleCnt="4" custScaleY="112500"/>
      <dgm:spPr/>
    </dgm:pt>
    <dgm:pt modelId="{8EF070EE-F901-4288-BB43-B0728CCFCCF8}" type="pres">
      <dgm:prSet presAssocID="{CBC21587-731E-4C34-BDC4-B0ADD9662EB0}" presName="desTx" presStyleLbl="fgAcc1" presStyleIdx="3" presStyleCnt="4" custScaleY="99214">
        <dgm:presLayoutVars>
          <dgm:bulletEnabled val="1"/>
        </dgm:presLayoutVars>
      </dgm:prSet>
      <dgm:spPr/>
    </dgm:pt>
  </dgm:ptLst>
  <dgm:cxnLst>
    <dgm:cxn modelId="{14A9C508-440F-44FF-901B-AD29CF6ABFBB}" type="presOf" srcId="{731B5B14-93DC-4FC8-AE8B-6A37F96F50B2}" destId="{3979BC81-F448-4C56-9155-5AD9E9FEBE2F}" srcOrd="1" destOrd="0" presId="urn:microsoft.com/office/officeart/2005/8/layout/process3"/>
    <dgm:cxn modelId="{78C6F10D-03C0-43D7-82EB-64AF67B3234D}" srcId="{CBC21587-731E-4C34-BDC4-B0ADD9662EB0}" destId="{1F2402AD-587C-48EE-A302-3FBFB06135CC}" srcOrd="2" destOrd="0" parTransId="{C8BC690B-2190-45C4-A1EA-95284DA3DB76}" sibTransId="{DB6F874D-A78F-4F0A-AA48-BA4240E6744A}"/>
    <dgm:cxn modelId="{AACF6E0E-4AD0-4EAB-BA15-A45827CDF6A3}" type="presOf" srcId="{AF403C2A-3B02-413D-A7E7-0ECC5D41E957}" destId="{EF09CAE9-B4CF-4786-98D0-660B65231367}" srcOrd="1" destOrd="0" presId="urn:microsoft.com/office/officeart/2005/8/layout/process3"/>
    <dgm:cxn modelId="{C3809615-2B3F-4219-A048-CDCE6A5B5318}" type="presOf" srcId="{B09F9371-D2AF-4B64-B85B-9D95B02A5F5D}" destId="{198973AD-8187-46BF-A3E5-8B7E85E4085F}" srcOrd="1" destOrd="0" presId="urn:microsoft.com/office/officeart/2005/8/layout/process3"/>
    <dgm:cxn modelId="{186EC61B-5271-4DB3-8E3A-F5A4B95AB1A7}" srcId="{CBC21587-731E-4C34-BDC4-B0ADD9662EB0}" destId="{9FEE5296-7390-465A-9E8F-0181E4C486D4}" srcOrd="3" destOrd="0" parTransId="{F23EFE96-DC70-4D02-9C0F-DC7BE3E929E5}" sibTransId="{17272003-AF48-4F76-88FF-F1C55F1FA46D}"/>
    <dgm:cxn modelId="{09C25B2B-5B6B-49D4-B491-16A836674453}" type="presOf" srcId="{731B5B14-93DC-4FC8-AE8B-6A37F96F50B2}" destId="{B212CDD7-5517-48E1-B4E7-A77488723FBD}" srcOrd="0" destOrd="0" presId="urn:microsoft.com/office/officeart/2005/8/layout/process3"/>
    <dgm:cxn modelId="{18E7522B-A35D-4932-8471-915DFEEA7D73}" type="presOf" srcId="{E9852E26-61D8-4A21-A188-998BD4839F4D}" destId="{8B4ACF01-285E-4C0F-BEFA-DD6789697113}" srcOrd="0" destOrd="7" presId="urn:microsoft.com/office/officeart/2005/8/layout/process3"/>
    <dgm:cxn modelId="{3ABA8531-4F50-4C49-8E40-0085E70094AD}" srcId="{731B5B14-93DC-4FC8-AE8B-6A37F96F50B2}" destId="{D27E974E-5842-45CB-A791-75EF144D8B15}" srcOrd="3" destOrd="0" parTransId="{7F02776F-3F94-4387-A155-1BC638391B38}" sibTransId="{C2930F94-96DF-4D41-96D2-737BB674573D}"/>
    <dgm:cxn modelId="{9DFFAE33-4B1C-4221-98E4-05C3C1995B8C}" type="presOf" srcId="{8A972D50-A56B-411D-9017-4231C84957C0}" destId="{8B88AA25-A910-4F97-A2F6-E3D0D499F6A7}" srcOrd="0" destOrd="0" presId="urn:microsoft.com/office/officeart/2005/8/layout/process3"/>
    <dgm:cxn modelId="{9AE0AF36-F635-44D1-BBF7-A560A0729F65}" srcId="{AF403C2A-3B02-413D-A7E7-0ECC5D41E957}" destId="{623010E7-62DB-4028-9BE7-DCDC8BEF5D5F}" srcOrd="2" destOrd="0" parTransId="{EA18D480-34D9-4CC1-9954-EFDE90050D17}" sibTransId="{DE34D56D-C0BD-40AF-A8C3-87571DBBCA3F}"/>
    <dgm:cxn modelId="{98C71038-6BB3-4AA7-A4DB-671848D9B762}" type="presOf" srcId="{9ED9DEC4-E862-426D-84B3-B0CE85D83ADE}" destId="{8B88AA25-A910-4F97-A2F6-E3D0D499F6A7}" srcOrd="0" destOrd="4" presId="urn:microsoft.com/office/officeart/2005/8/layout/process3"/>
    <dgm:cxn modelId="{03DE8138-3518-4280-8308-44923C3CCF8D}" srcId="{CBC21587-731E-4C34-BDC4-B0ADD9662EB0}" destId="{66B0F1D7-5BB9-491B-AED1-5BA3FF415255}" srcOrd="4" destOrd="0" parTransId="{465FDB09-7B35-4066-A98F-6A468A8D36EC}" sibTransId="{47027F2E-9F6C-4F72-8DDF-27176AA7AFC2}"/>
    <dgm:cxn modelId="{2EF2295B-78E1-4F19-8511-2471FC349F0C}" srcId="{AF403C2A-3B02-413D-A7E7-0ECC5D41E957}" destId="{8E6E8EAA-2255-4BA1-BC1B-79556793A409}" srcOrd="5" destOrd="0" parTransId="{70596B44-E660-424B-A958-654731F17967}" sibTransId="{B4F79AFD-123C-4459-A729-0839FC48102E}"/>
    <dgm:cxn modelId="{20F29261-8270-43D5-A246-B3FC37415E43}" srcId="{731B5B14-93DC-4FC8-AE8B-6A37F96F50B2}" destId="{760424C6-19AF-4647-AEE3-5C3F3BBED344}" srcOrd="5" destOrd="0" parTransId="{8AA5BE79-5DDA-4D16-9E36-B6FD5B9D97E2}" sibTransId="{FB2D82D9-BAA7-4B69-8AFC-E893D65E22FB}"/>
    <dgm:cxn modelId="{1CDBD761-A869-4D58-A0B8-F34474F3EE92}" srcId="{27E1EB69-65DA-4C22-94B4-63ADF0A618D7}" destId="{80862A54-DDA3-4251-85DD-252D426F924A}" srcOrd="1" destOrd="0" parTransId="{5FF1F3DF-E2C1-448F-8F7F-BD09442CCD4F}" sibTransId="{332DFCD1-EA12-4983-B4E8-1ED1EE54455A}"/>
    <dgm:cxn modelId="{06A92762-BABF-4EA8-81C5-EB52176841B8}" srcId="{AF403C2A-3B02-413D-A7E7-0ECC5D41E957}" destId="{F938968F-59C9-4946-B74C-678F02342E34}" srcOrd="3" destOrd="0" parTransId="{85AADC89-0C07-40A5-AC12-FAEE8161077D}" sibTransId="{DF35A6A0-8225-4100-8458-DD84629C5874}"/>
    <dgm:cxn modelId="{6E400D65-CB15-4CDA-8C5C-96A16FE5FF6B}" type="presOf" srcId="{C2572C5A-E6DA-47F5-B086-3B98DAF387A1}" destId="{07C64D36-1695-4CA3-94C1-8D3882479613}" srcOrd="1" destOrd="0" presId="urn:microsoft.com/office/officeart/2005/8/layout/process3"/>
    <dgm:cxn modelId="{457F4447-514C-4BA3-94B3-2BB856E6E842}" srcId="{27E1EB69-65DA-4C22-94B4-63ADF0A618D7}" destId="{AF403C2A-3B02-413D-A7E7-0ECC5D41E957}" srcOrd="2" destOrd="0" parTransId="{84522781-DE4A-4B1F-99F6-8AA9020CE9A2}" sibTransId="{B09F9371-D2AF-4B64-B85B-9D95B02A5F5D}"/>
    <dgm:cxn modelId="{B328446A-C0FF-4494-A80E-F111DB084F8F}" type="presOf" srcId="{6D17C748-3B5E-4CF7-9AF8-17DEC26F0751}" destId="{8B4ACF01-285E-4C0F-BEFA-DD6789697113}" srcOrd="0" destOrd="2" presId="urn:microsoft.com/office/officeart/2005/8/layout/process3"/>
    <dgm:cxn modelId="{6E01836B-D122-4F00-9573-F5C02A8E3FA4}" srcId="{731B5B14-93DC-4FC8-AE8B-6A37F96F50B2}" destId="{0C418350-66D8-4545-8206-1B0D692D4774}" srcOrd="1" destOrd="0" parTransId="{232B8A69-4AC5-4560-8991-A06739CE8F75}" sibTransId="{174A1170-D20D-4E49-9368-FF1C873ADB3F}"/>
    <dgm:cxn modelId="{720BD16B-AA6A-4D05-942B-ABB48243A74F}" type="presOf" srcId="{CBC21587-731E-4C34-BDC4-B0ADD9662EB0}" destId="{9A6A31F2-80CD-478E-A7A4-C03F2CA7E2F5}" srcOrd="0" destOrd="0" presId="urn:microsoft.com/office/officeart/2005/8/layout/process3"/>
    <dgm:cxn modelId="{82A72C4C-8910-49C1-86D4-B047487216B8}" type="presOf" srcId="{332DFCD1-EA12-4983-B4E8-1ED1EE54455A}" destId="{A29CC18F-3F50-4859-8D23-191D919A0A66}" srcOrd="1" destOrd="0" presId="urn:microsoft.com/office/officeart/2005/8/layout/process3"/>
    <dgm:cxn modelId="{C620354C-C199-45F3-BDC9-112DCBCEAE7A}" type="presOf" srcId="{D27E974E-5842-45CB-A791-75EF144D8B15}" destId="{8B4ACF01-285E-4C0F-BEFA-DD6789697113}" srcOrd="0" destOrd="3" presId="urn:microsoft.com/office/officeart/2005/8/layout/process3"/>
    <dgm:cxn modelId="{66C5EE6C-3CF3-4E5F-B02F-EE6B9F7E2A8C}" srcId="{AF403C2A-3B02-413D-A7E7-0ECC5D41E957}" destId="{9ED9DEC4-E862-426D-84B3-B0CE85D83ADE}" srcOrd="4" destOrd="0" parTransId="{DC9D15B6-FE14-4C11-8536-14FBD6D5ADD1}" sibTransId="{208C0874-702D-4008-832A-918CA43CE7C0}"/>
    <dgm:cxn modelId="{07156570-A2CC-49E7-8FC0-66276E8DF5F3}" srcId="{731B5B14-93DC-4FC8-AE8B-6A37F96F50B2}" destId="{6D17C748-3B5E-4CF7-9AF8-17DEC26F0751}" srcOrd="2" destOrd="0" parTransId="{B0740F47-3A84-45AB-90BB-DD236F7180F3}" sibTransId="{8FB6DA2E-C040-4FB8-9B53-3730C81BC495}"/>
    <dgm:cxn modelId="{7BE84670-219D-462D-91E9-E86F8DC92718}" srcId="{731B5B14-93DC-4FC8-AE8B-6A37F96F50B2}" destId="{0492569F-E781-444D-A43A-82BC5E96F701}" srcOrd="0" destOrd="0" parTransId="{CE87DCEC-39AA-484F-BFAA-BD069DE24752}" sibTransId="{D92A6D19-0B31-4BD0-BD8D-4E709DBA59A3}"/>
    <dgm:cxn modelId="{F87F6850-80FB-41D4-9D4E-EB1EF7D4EECB}" type="presOf" srcId="{C2572C5A-E6DA-47F5-B086-3B98DAF387A1}" destId="{B9A4C109-ECAD-4257-BB0C-65C25567B1FC}" srcOrd="0" destOrd="0" presId="urn:microsoft.com/office/officeart/2005/8/layout/process3"/>
    <dgm:cxn modelId="{F4737470-CBFD-4624-B28A-D4F18A549985}" type="presOf" srcId="{760424C6-19AF-4647-AEE3-5C3F3BBED344}" destId="{8B4ACF01-285E-4C0F-BEFA-DD6789697113}" srcOrd="0" destOrd="5" presId="urn:microsoft.com/office/officeart/2005/8/layout/process3"/>
    <dgm:cxn modelId="{06294974-EA1A-4FF2-83A4-890329AA1DFC}" type="presOf" srcId="{11E45452-935A-4725-A15E-DD47E97F867F}" destId="{8B88AA25-A910-4F97-A2F6-E3D0D499F6A7}" srcOrd="0" destOrd="1" presId="urn:microsoft.com/office/officeart/2005/8/layout/process3"/>
    <dgm:cxn modelId="{534E6F74-806E-49BC-BC9B-7DBBE3640267}" type="presOf" srcId="{21622327-6638-45E6-9349-468CDFDF8EE1}" destId="{8B4ACF01-285E-4C0F-BEFA-DD6789697113}" srcOrd="0" destOrd="4" presId="urn:microsoft.com/office/officeart/2005/8/layout/process3"/>
    <dgm:cxn modelId="{3E996257-71E5-4035-9960-FE0DA07607D9}" type="presOf" srcId="{155C8CEA-B388-4F63-900C-C8D62484911C}" destId="{8EF070EE-F901-4288-BB43-B0728CCFCCF8}" srcOrd="0" destOrd="5" presId="urn:microsoft.com/office/officeart/2005/8/layout/process3"/>
    <dgm:cxn modelId="{17986777-C8C6-44BB-BB4E-D4236CCAAFAC}" type="presOf" srcId="{9FEE5296-7390-465A-9E8F-0181E4C486D4}" destId="{8EF070EE-F901-4288-BB43-B0728CCFCCF8}" srcOrd="0" destOrd="3" presId="urn:microsoft.com/office/officeart/2005/8/layout/process3"/>
    <dgm:cxn modelId="{3A41D857-FC2F-437A-B068-F98FA00C875A}" type="presOf" srcId="{AF403C2A-3B02-413D-A7E7-0ECC5D41E957}" destId="{EFEFED4B-566B-4863-A8ED-E3FFD85026A5}" srcOrd="0" destOrd="0" presId="urn:microsoft.com/office/officeart/2005/8/layout/process3"/>
    <dgm:cxn modelId="{3B666958-F4DC-4703-B5FC-80B229EB475B}" srcId="{731B5B14-93DC-4FC8-AE8B-6A37F96F50B2}" destId="{21622327-6638-45E6-9349-468CDFDF8EE1}" srcOrd="4" destOrd="0" parTransId="{166377A4-FCE4-4A01-8E4E-D39C475FBD4A}" sibTransId="{7D6BFBA5-6AD7-4833-B3EA-F88EC98F87E2}"/>
    <dgm:cxn modelId="{0187007E-96BB-4A87-9531-696B055931EB}" srcId="{80862A54-DDA3-4251-85DD-252D426F924A}" destId="{19B58414-7564-4396-BAA2-D1DB21358923}" srcOrd="1" destOrd="0" parTransId="{5008BAB4-3613-4EE8-BF4C-9FC78F6D0C42}" sibTransId="{DC49D1DD-069C-41F3-9CC5-0C66D7920711}"/>
    <dgm:cxn modelId="{F760A481-3FBE-41D0-9C01-25282C3CC9BA}" type="presOf" srcId="{418311BD-2CFF-49E8-9074-7F4F2AD832A5}" destId="{8A6FE20B-2637-4F84-AF78-F7A31D84D703}" srcOrd="0" destOrd="0" presId="urn:microsoft.com/office/officeart/2005/8/layout/process3"/>
    <dgm:cxn modelId="{52DCE682-FC6B-48A5-9E02-A154E34171B5}" type="presOf" srcId="{ED0BF9E2-947D-47F4-8852-5B2E6AF3E9F6}" destId="{8EF070EE-F901-4288-BB43-B0728CCFCCF8}" srcOrd="0" destOrd="6" presId="urn:microsoft.com/office/officeart/2005/8/layout/process3"/>
    <dgm:cxn modelId="{A6A41F83-537E-4CC6-B5C1-A269EA0D2B56}" srcId="{AF403C2A-3B02-413D-A7E7-0ECC5D41E957}" destId="{8A972D50-A56B-411D-9017-4231C84957C0}" srcOrd="0" destOrd="0" parTransId="{CE3899B7-9D5B-45B4-B990-AA698311436C}" sibTransId="{B424A0BE-8D96-4005-ACFD-1D05C678FB65}"/>
    <dgm:cxn modelId="{B6918783-1917-464D-B10D-BC5C10FAF10F}" srcId="{CBC21587-731E-4C34-BDC4-B0ADD9662EB0}" destId="{155C8CEA-B388-4F63-900C-C8D62484911C}" srcOrd="5" destOrd="0" parTransId="{878376E1-5B14-46CB-8CC7-D23C16EE4B88}" sibTransId="{8A625548-DFD3-4FA3-9504-CA00940B6943}"/>
    <dgm:cxn modelId="{D39B9986-788E-4364-923A-F0BB361CD962}" srcId="{27E1EB69-65DA-4C22-94B4-63ADF0A618D7}" destId="{CBC21587-731E-4C34-BDC4-B0ADD9662EB0}" srcOrd="3" destOrd="0" parTransId="{84CE8542-1FA2-4B2F-B481-A3340D1A132E}" sibTransId="{7A29FB17-D72E-4824-90E8-28A7DEAB83E8}"/>
    <dgm:cxn modelId="{505BFD92-88D1-4072-9F92-BD5011CE3388}" srcId="{AF403C2A-3B02-413D-A7E7-0ECC5D41E957}" destId="{61700904-3FFF-4737-A3CF-5005BD99CEF9}" srcOrd="6" destOrd="0" parTransId="{36294329-8B7C-4B2A-8782-BA146FF00098}" sibTransId="{26C7FA65-234F-4C21-B974-4ACC8399BF7A}"/>
    <dgm:cxn modelId="{6460DE96-97F5-4EBC-B2FA-C6E7A8A6831A}" type="presOf" srcId="{CBC21587-731E-4C34-BDC4-B0ADD9662EB0}" destId="{CD04167B-ABFE-42F9-B1B2-6AC2967B31BD}" srcOrd="1" destOrd="0" presId="urn:microsoft.com/office/officeart/2005/8/layout/process3"/>
    <dgm:cxn modelId="{D8CFB19A-FCFE-450F-A837-46ED1AB5A5E6}" srcId="{27E1EB69-65DA-4C22-94B4-63ADF0A618D7}" destId="{731B5B14-93DC-4FC8-AE8B-6A37F96F50B2}" srcOrd="0" destOrd="0" parTransId="{3F0369DC-86F1-47A5-B2BF-BCFB3D485D2D}" sibTransId="{C2572C5A-E6DA-47F5-B086-3B98DAF387A1}"/>
    <dgm:cxn modelId="{4BC9599C-6B45-4616-A093-A55869B301D0}" type="presOf" srcId="{1F2402AD-587C-48EE-A302-3FBFB06135CC}" destId="{8EF070EE-F901-4288-BB43-B0728CCFCCF8}" srcOrd="0" destOrd="2" presId="urn:microsoft.com/office/officeart/2005/8/layout/process3"/>
    <dgm:cxn modelId="{F84AF19C-F7EF-401A-A5D0-44A7C27C1C5D}" type="presOf" srcId="{64E79B39-1D72-4B37-B159-5E8092BFE431}" destId="{8B4ACF01-285E-4C0F-BEFA-DD6789697113}" srcOrd="0" destOrd="6" presId="urn:microsoft.com/office/officeart/2005/8/layout/process3"/>
    <dgm:cxn modelId="{62367BA4-C6AE-437F-8CBC-3A67E4B17467}" type="presOf" srcId="{80862A54-DDA3-4251-85DD-252D426F924A}" destId="{DC842D08-D2B7-40AB-81B0-3D56F448B279}" srcOrd="0" destOrd="0" presId="urn:microsoft.com/office/officeart/2005/8/layout/process3"/>
    <dgm:cxn modelId="{B2CD6DA7-16D0-4F8A-8205-DCE39F24707F}" srcId="{CBC21587-731E-4C34-BDC4-B0ADD9662EB0}" destId="{337F3F9B-1CC4-4A1E-AEF4-A52FB27C43F1}" srcOrd="0" destOrd="0" parTransId="{A58245F4-C79C-44CE-A097-7BB474599FC7}" sibTransId="{20A3F7F2-E9A2-48F0-8C12-5437315B6DEA}"/>
    <dgm:cxn modelId="{24AD79A8-0532-441B-B858-DBF2D4E70B3B}" type="presOf" srcId="{332DFCD1-EA12-4983-B4E8-1ED1EE54455A}" destId="{DBABAC87-9713-4C73-8403-1BC208DB0302}" srcOrd="0" destOrd="0" presId="urn:microsoft.com/office/officeart/2005/8/layout/process3"/>
    <dgm:cxn modelId="{D660A3AC-94ED-4A04-BAE9-D87809182EB5}" type="presOf" srcId="{F938968F-59C9-4946-B74C-678F02342E34}" destId="{8B88AA25-A910-4F97-A2F6-E3D0D499F6A7}" srcOrd="0" destOrd="3" presId="urn:microsoft.com/office/officeart/2005/8/layout/process3"/>
    <dgm:cxn modelId="{D89D3FAD-E334-44B5-ABC3-ECD8C37C255A}" srcId="{731B5B14-93DC-4FC8-AE8B-6A37F96F50B2}" destId="{64E79B39-1D72-4B37-B159-5E8092BFE431}" srcOrd="6" destOrd="0" parTransId="{A160C601-5AAB-43E6-A81C-35E4E38E1ED6}" sibTransId="{4AF9CFDE-D70C-4407-B2A7-F5982E9F92C9}"/>
    <dgm:cxn modelId="{7BCA5AB6-A393-4419-9CE4-A8FED5BD3EC3}" type="presOf" srcId="{623010E7-62DB-4028-9BE7-DCDC8BEF5D5F}" destId="{8B88AA25-A910-4F97-A2F6-E3D0D499F6A7}" srcOrd="0" destOrd="2" presId="urn:microsoft.com/office/officeart/2005/8/layout/process3"/>
    <dgm:cxn modelId="{272D49BE-AA55-41C8-86EE-8CB94A9FE1CC}" type="presOf" srcId="{B09F9371-D2AF-4B64-B85B-9D95B02A5F5D}" destId="{1FD0C8CD-E6A2-4502-B03E-EDEBCBED442B}" srcOrd="0" destOrd="0" presId="urn:microsoft.com/office/officeart/2005/8/layout/process3"/>
    <dgm:cxn modelId="{343E14C3-582C-4065-8ED1-CBD7465BA19C}" type="presOf" srcId="{19B58414-7564-4396-BAA2-D1DB21358923}" destId="{8A6FE20B-2637-4F84-AF78-F7A31D84D703}" srcOrd="0" destOrd="1" presId="urn:microsoft.com/office/officeart/2005/8/layout/process3"/>
    <dgm:cxn modelId="{6D326DC5-F48E-4354-8898-7B3582C1FE2E}" srcId="{80862A54-DDA3-4251-85DD-252D426F924A}" destId="{418311BD-2CFF-49E8-9074-7F4F2AD832A5}" srcOrd="0" destOrd="0" parTransId="{C36F292E-A013-41BC-A701-F18F2EE31588}" sibTransId="{BE04B804-6B15-4EDC-8749-14D25A8E72F0}"/>
    <dgm:cxn modelId="{7CD8AFC6-1DF8-44B0-B0B8-DA61052283DA}" type="presOf" srcId="{0C418350-66D8-4545-8206-1B0D692D4774}" destId="{8B4ACF01-285E-4C0F-BEFA-DD6789697113}" srcOrd="0" destOrd="1" presId="urn:microsoft.com/office/officeart/2005/8/layout/process3"/>
    <dgm:cxn modelId="{BF00A5C8-48B2-40B9-B577-499E8EB88E79}" srcId="{AF403C2A-3B02-413D-A7E7-0ECC5D41E957}" destId="{11E45452-935A-4725-A15E-DD47E97F867F}" srcOrd="1" destOrd="0" parTransId="{31E0C450-365A-4645-A596-7180FBE89248}" sibTransId="{B6661506-3C7B-47B9-B4FD-FC8199F2B0E9}"/>
    <dgm:cxn modelId="{FE948FC9-F82B-48E9-A65B-02F2CD30FA8B}" srcId="{CBC21587-731E-4C34-BDC4-B0ADD9662EB0}" destId="{665E4EC8-6A26-4832-AFFB-4F139EAE6754}" srcOrd="1" destOrd="0" parTransId="{B0731C0B-718A-4DB0-8F61-5218C2F2F928}" sibTransId="{D407B2C4-2B5E-451D-B74F-FE62ACB4FA23}"/>
    <dgm:cxn modelId="{B43F8DCD-604E-41E9-AF9A-16918BDAB2B9}" type="presOf" srcId="{66B0F1D7-5BB9-491B-AED1-5BA3FF415255}" destId="{8EF070EE-F901-4288-BB43-B0728CCFCCF8}" srcOrd="0" destOrd="4" presId="urn:microsoft.com/office/officeart/2005/8/layout/process3"/>
    <dgm:cxn modelId="{3F3370DB-CAC9-45EC-B656-6568EA57B798}" type="presOf" srcId="{80862A54-DDA3-4251-85DD-252D426F924A}" destId="{5BB08093-E027-462E-8039-BEC3C5F69691}" srcOrd="1" destOrd="0" presId="urn:microsoft.com/office/officeart/2005/8/layout/process3"/>
    <dgm:cxn modelId="{ABFF61E0-FB60-498F-A12C-351D3ADCE59D}" type="presOf" srcId="{665E4EC8-6A26-4832-AFFB-4F139EAE6754}" destId="{8EF070EE-F901-4288-BB43-B0728CCFCCF8}" srcOrd="0" destOrd="1" presId="urn:microsoft.com/office/officeart/2005/8/layout/process3"/>
    <dgm:cxn modelId="{BA6A01E1-FE93-48BF-8DB1-619AD7765E1C}" type="presOf" srcId="{0492569F-E781-444D-A43A-82BC5E96F701}" destId="{8B4ACF01-285E-4C0F-BEFA-DD6789697113}" srcOrd="0" destOrd="0" presId="urn:microsoft.com/office/officeart/2005/8/layout/process3"/>
    <dgm:cxn modelId="{0C3BAEE4-28D4-425D-8582-B6E0F0C0DD64}" srcId="{CBC21587-731E-4C34-BDC4-B0ADD9662EB0}" destId="{ED0BF9E2-947D-47F4-8852-5B2E6AF3E9F6}" srcOrd="6" destOrd="0" parTransId="{927BCDDB-044C-44B2-BCBC-53BEA2A12977}" sibTransId="{BFC0F49E-EB9E-4F7D-AC4D-BC3DD752EF78}"/>
    <dgm:cxn modelId="{137010E6-93CD-4B80-81FB-954593738E5C}" type="presOf" srcId="{337F3F9B-1CC4-4A1E-AEF4-A52FB27C43F1}" destId="{8EF070EE-F901-4288-BB43-B0728CCFCCF8}" srcOrd="0" destOrd="0" presId="urn:microsoft.com/office/officeart/2005/8/layout/process3"/>
    <dgm:cxn modelId="{66CB3DE7-E52A-476F-86D6-6924FEA0374F}" type="presOf" srcId="{E9C4A092-7166-4439-B48B-0275AF304577}" destId="{8A6FE20B-2637-4F84-AF78-F7A31D84D703}" srcOrd="0" destOrd="2" presId="urn:microsoft.com/office/officeart/2005/8/layout/process3"/>
    <dgm:cxn modelId="{F0638EE7-E805-4358-AF77-37247D1BEA50}" type="presOf" srcId="{27E1EB69-65DA-4C22-94B4-63ADF0A618D7}" destId="{9B615CD8-7F90-4E34-BFB7-76466C39B591}" srcOrd="0" destOrd="0" presId="urn:microsoft.com/office/officeart/2005/8/layout/process3"/>
    <dgm:cxn modelId="{D0D40DF1-E7FF-4263-99DE-45CFA4AB0359}" type="presOf" srcId="{61700904-3FFF-4737-A3CF-5005BD99CEF9}" destId="{8B88AA25-A910-4F97-A2F6-E3D0D499F6A7}" srcOrd="0" destOrd="6" presId="urn:microsoft.com/office/officeart/2005/8/layout/process3"/>
    <dgm:cxn modelId="{F37186F4-7878-421A-A77F-F986F932F22B}" type="presOf" srcId="{8E6E8EAA-2255-4BA1-BC1B-79556793A409}" destId="{8B88AA25-A910-4F97-A2F6-E3D0D499F6A7}" srcOrd="0" destOrd="5" presId="urn:microsoft.com/office/officeart/2005/8/layout/process3"/>
    <dgm:cxn modelId="{1FF9ABFB-4186-4E6F-BA8C-52EF556F68FD}" srcId="{80862A54-DDA3-4251-85DD-252D426F924A}" destId="{E9C4A092-7166-4439-B48B-0275AF304577}" srcOrd="2" destOrd="0" parTransId="{EDFB5541-BA83-4C36-A185-D7E6D90F5EB5}" sibTransId="{7C8CBFC3-DCCC-4A92-ABBC-19C9874F0947}"/>
    <dgm:cxn modelId="{970CBBFC-E77E-42D1-B4F7-F0907E15D37E}" srcId="{731B5B14-93DC-4FC8-AE8B-6A37F96F50B2}" destId="{E9852E26-61D8-4A21-A188-998BD4839F4D}" srcOrd="7" destOrd="0" parTransId="{2F62471E-5D74-4BFB-A3B6-560CC9006197}" sibTransId="{BE9A1329-CA11-40E8-9995-3206B5366CA8}"/>
    <dgm:cxn modelId="{E2F4F54E-A5FE-453D-B825-4AA18332F4AC}" type="presParOf" srcId="{9B615CD8-7F90-4E34-BFB7-76466C39B591}" destId="{952B350A-3E69-4296-ADED-9A56B440A35D}" srcOrd="0" destOrd="0" presId="urn:microsoft.com/office/officeart/2005/8/layout/process3"/>
    <dgm:cxn modelId="{EAF83E39-9DFC-49FC-A896-61FF56367CE2}" type="presParOf" srcId="{952B350A-3E69-4296-ADED-9A56B440A35D}" destId="{B212CDD7-5517-48E1-B4E7-A77488723FBD}" srcOrd="0" destOrd="0" presId="urn:microsoft.com/office/officeart/2005/8/layout/process3"/>
    <dgm:cxn modelId="{770236DE-CC77-4D16-B634-FD6C2006A109}" type="presParOf" srcId="{952B350A-3E69-4296-ADED-9A56B440A35D}" destId="{3979BC81-F448-4C56-9155-5AD9E9FEBE2F}" srcOrd="1" destOrd="0" presId="urn:microsoft.com/office/officeart/2005/8/layout/process3"/>
    <dgm:cxn modelId="{A173264C-69C8-4964-95E7-21E9DB5A12FE}" type="presParOf" srcId="{952B350A-3E69-4296-ADED-9A56B440A35D}" destId="{8B4ACF01-285E-4C0F-BEFA-DD6789697113}" srcOrd="2" destOrd="0" presId="urn:microsoft.com/office/officeart/2005/8/layout/process3"/>
    <dgm:cxn modelId="{4A1773FB-0F76-4393-920D-98C3C61912FC}" type="presParOf" srcId="{9B615CD8-7F90-4E34-BFB7-76466C39B591}" destId="{B9A4C109-ECAD-4257-BB0C-65C25567B1FC}" srcOrd="1" destOrd="0" presId="urn:microsoft.com/office/officeart/2005/8/layout/process3"/>
    <dgm:cxn modelId="{B6439BC9-58C2-4EBD-B09B-4766FB3BF737}" type="presParOf" srcId="{B9A4C109-ECAD-4257-BB0C-65C25567B1FC}" destId="{07C64D36-1695-4CA3-94C1-8D3882479613}" srcOrd="0" destOrd="0" presId="urn:microsoft.com/office/officeart/2005/8/layout/process3"/>
    <dgm:cxn modelId="{A78E01BA-EE6C-497B-A2E1-016757707090}" type="presParOf" srcId="{9B615CD8-7F90-4E34-BFB7-76466C39B591}" destId="{97528E34-CB69-4C12-A8CB-86991FCFCD23}" srcOrd="2" destOrd="0" presId="urn:microsoft.com/office/officeart/2005/8/layout/process3"/>
    <dgm:cxn modelId="{66BFCAC3-7A3C-4FE9-9FFD-491A3DFAEA92}" type="presParOf" srcId="{97528E34-CB69-4C12-A8CB-86991FCFCD23}" destId="{DC842D08-D2B7-40AB-81B0-3D56F448B279}" srcOrd="0" destOrd="0" presId="urn:microsoft.com/office/officeart/2005/8/layout/process3"/>
    <dgm:cxn modelId="{060F1371-8FC8-45C8-A967-5F27C4EBED81}" type="presParOf" srcId="{97528E34-CB69-4C12-A8CB-86991FCFCD23}" destId="{5BB08093-E027-462E-8039-BEC3C5F69691}" srcOrd="1" destOrd="0" presId="urn:microsoft.com/office/officeart/2005/8/layout/process3"/>
    <dgm:cxn modelId="{6E110D4D-A1A7-4A6F-8197-A538448DE08A}" type="presParOf" srcId="{97528E34-CB69-4C12-A8CB-86991FCFCD23}" destId="{8A6FE20B-2637-4F84-AF78-F7A31D84D703}" srcOrd="2" destOrd="0" presId="urn:microsoft.com/office/officeart/2005/8/layout/process3"/>
    <dgm:cxn modelId="{A090BEB2-9AE4-4B77-A929-540D1F5789C7}" type="presParOf" srcId="{9B615CD8-7F90-4E34-BFB7-76466C39B591}" destId="{DBABAC87-9713-4C73-8403-1BC208DB0302}" srcOrd="3" destOrd="0" presId="urn:microsoft.com/office/officeart/2005/8/layout/process3"/>
    <dgm:cxn modelId="{7C01C6C1-1365-44F8-B2D0-B669D7952560}" type="presParOf" srcId="{DBABAC87-9713-4C73-8403-1BC208DB0302}" destId="{A29CC18F-3F50-4859-8D23-191D919A0A66}" srcOrd="0" destOrd="0" presId="urn:microsoft.com/office/officeart/2005/8/layout/process3"/>
    <dgm:cxn modelId="{AB1266C9-765D-4527-9A9C-AF5CFB6E7378}" type="presParOf" srcId="{9B615CD8-7F90-4E34-BFB7-76466C39B591}" destId="{4BC89B2A-9177-4C3B-B2A6-1BD4CFD55D68}" srcOrd="4" destOrd="0" presId="urn:microsoft.com/office/officeart/2005/8/layout/process3"/>
    <dgm:cxn modelId="{3448440C-97D8-4E25-BB81-A7A9F785A46D}" type="presParOf" srcId="{4BC89B2A-9177-4C3B-B2A6-1BD4CFD55D68}" destId="{EFEFED4B-566B-4863-A8ED-E3FFD85026A5}" srcOrd="0" destOrd="0" presId="urn:microsoft.com/office/officeart/2005/8/layout/process3"/>
    <dgm:cxn modelId="{EBC1D1F2-C856-446C-B338-B91F159F057B}" type="presParOf" srcId="{4BC89B2A-9177-4C3B-B2A6-1BD4CFD55D68}" destId="{EF09CAE9-B4CF-4786-98D0-660B65231367}" srcOrd="1" destOrd="0" presId="urn:microsoft.com/office/officeart/2005/8/layout/process3"/>
    <dgm:cxn modelId="{2CBE3848-5B7A-4DDD-9685-F5898079045B}" type="presParOf" srcId="{4BC89B2A-9177-4C3B-B2A6-1BD4CFD55D68}" destId="{8B88AA25-A910-4F97-A2F6-E3D0D499F6A7}" srcOrd="2" destOrd="0" presId="urn:microsoft.com/office/officeart/2005/8/layout/process3"/>
    <dgm:cxn modelId="{46BDC333-4123-42B7-A582-A7C93D29D263}" type="presParOf" srcId="{9B615CD8-7F90-4E34-BFB7-76466C39B591}" destId="{1FD0C8CD-E6A2-4502-B03E-EDEBCBED442B}" srcOrd="5" destOrd="0" presId="urn:microsoft.com/office/officeart/2005/8/layout/process3"/>
    <dgm:cxn modelId="{DE988111-B8E3-4238-ACBB-1DC88A1EA0A9}" type="presParOf" srcId="{1FD0C8CD-E6A2-4502-B03E-EDEBCBED442B}" destId="{198973AD-8187-46BF-A3E5-8B7E85E4085F}" srcOrd="0" destOrd="0" presId="urn:microsoft.com/office/officeart/2005/8/layout/process3"/>
    <dgm:cxn modelId="{AA0EE3B8-10AE-43EB-B3B2-3A92E77537D1}" type="presParOf" srcId="{9B615CD8-7F90-4E34-BFB7-76466C39B591}" destId="{AE4EA09D-32D3-4F1D-8A4C-3779246C654C}" srcOrd="6" destOrd="0" presId="urn:microsoft.com/office/officeart/2005/8/layout/process3"/>
    <dgm:cxn modelId="{FEDF5E9F-EBEE-454B-85F0-C3BF8D2AE7CF}" type="presParOf" srcId="{AE4EA09D-32D3-4F1D-8A4C-3779246C654C}" destId="{9A6A31F2-80CD-478E-A7A4-C03F2CA7E2F5}" srcOrd="0" destOrd="0" presId="urn:microsoft.com/office/officeart/2005/8/layout/process3"/>
    <dgm:cxn modelId="{43859BA1-A680-4CC2-ABB5-EFC5396242D3}" type="presParOf" srcId="{AE4EA09D-32D3-4F1D-8A4C-3779246C654C}" destId="{CD04167B-ABFE-42F9-B1B2-6AC2967B31BD}" srcOrd="1" destOrd="0" presId="urn:microsoft.com/office/officeart/2005/8/layout/process3"/>
    <dgm:cxn modelId="{0CD887E5-F7AF-423F-B4FD-0CE92719B1F8}" type="presParOf" srcId="{AE4EA09D-32D3-4F1D-8A4C-3779246C654C}" destId="{8EF070EE-F901-4288-BB43-B0728CCFCCF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9BC81-F448-4C56-9155-5AD9E9FEBE2F}">
      <dsp:nvSpPr>
        <dsp:cNvPr id="0" name=""/>
        <dsp:cNvSpPr/>
      </dsp:nvSpPr>
      <dsp:spPr>
        <a:xfrm>
          <a:off x="4823" y="565886"/>
          <a:ext cx="2158427" cy="31103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CA" sz="1800" b="1" kern="1200" dirty="0">
              <a:latin typeface="Arial" panose="020B0604020202020204" pitchFamily="34" charset="0"/>
              <a:cs typeface="Arial" panose="020B0604020202020204" pitchFamily="34" charset="0"/>
            </a:rPr>
            <a:t>Data Loading, Cleaning and Preparation</a:t>
          </a:r>
          <a:endParaRPr lang="en-IN" sz="1800" b="1" kern="1200" dirty="0">
            <a:latin typeface="Arial" panose="020B0604020202020204" pitchFamily="34" charset="0"/>
            <a:cs typeface="Arial" panose="020B0604020202020204" pitchFamily="34" charset="0"/>
          </a:endParaRPr>
        </a:p>
      </dsp:txBody>
      <dsp:txXfrm>
        <a:off x="4823" y="565886"/>
        <a:ext cx="2158427" cy="862060"/>
      </dsp:txXfrm>
    </dsp:sp>
    <dsp:sp modelId="{8B4ACF01-285E-4C0F-BEFA-DD6789697113}">
      <dsp:nvSpPr>
        <dsp:cNvPr id="0" name=""/>
        <dsp:cNvSpPr/>
      </dsp:nvSpPr>
      <dsp:spPr>
        <a:xfrm>
          <a:off x="518562" y="1537375"/>
          <a:ext cx="1915690" cy="507597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Loading Data from Source</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IN" sz="1400" b="1" i="0" kern="1200" dirty="0">
              <a:latin typeface="Arial" panose="020B0604020202020204" pitchFamily="34" charset="0"/>
              <a:cs typeface="Arial" panose="020B0604020202020204" pitchFamily="34" charset="0"/>
            </a:rPr>
            <a:t>Checking for duplicate data, missing values and their remediation</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solidFill>
              <a:prstClr val="black">
                <a:hueOff val="0"/>
                <a:satOff val="0"/>
                <a:lumOff val="0"/>
                <a:alphaOff val="0"/>
              </a:prstClr>
            </a:solidFill>
            <a:latin typeface="Arial" panose="020B0604020202020204" pitchFamily="34" charset="0"/>
            <a:ea typeface="+mn-ea"/>
            <a:cs typeface="Arial" panose="020B0604020202020204" pitchFamily="34" charset="0"/>
          </a:endParaRPr>
        </a:p>
        <a:p>
          <a:pPr marL="114300" lvl="1" indent="-114300" algn="l" defTabSz="622300">
            <a:lnSpc>
              <a:spcPct val="90000"/>
            </a:lnSpc>
            <a:spcBef>
              <a:spcPct val="0"/>
            </a:spcBef>
            <a:spcAft>
              <a:spcPct val="15000"/>
            </a:spcAft>
            <a:buChar char="•"/>
          </a:pPr>
          <a:r>
            <a:rPr lang="en-IN" sz="1400" b="1" i="0" kern="1200" dirty="0">
              <a:latin typeface="Arial" panose="020B0604020202020204" pitchFamily="34" charset="0"/>
              <a:cs typeface="Arial" panose="020B0604020202020204" pitchFamily="34" charset="0"/>
            </a:rPr>
            <a:t>Handling Imbalanced Data (i.e. one value in majority and other one in minority) and Outliers</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Data Analysis &amp; Insight and creating Dummy Variables for categorical data</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p>
      </dsp:txBody>
      <dsp:txXfrm>
        <a:off x="574671" y="1593484"/>
        <a:ext cx="1803472" cy="4963756"/>
      </dsp:txXfrm>
    </dsp:sp>
    <dsp:sp modelId="{B9A4C109-ECAD-4257-BB0C-65C25567B1FC}">
      <dsp:nvSpPr>
        <dsp:cNvPr id="0" name=""/>
        <dsp:cNvSpPr/>
      </dsp:nvSpPr>
      <dsp:spPr>
        <a:xfrm>
          <a:off x="2423320" y="758441"/>
          <a:ext cx="551347" cy="4769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dirty="0"/>
        </a:p>
      </dsp:txBody>
      <dsp:txXfrm>
        <a:off x="2423320" y="853831"/>
        <a:ext cx="408262" cy="286171"/>
      </dsp:txXfrm>
    </dsp:sp>
    <dsp:sp modelId="{5BB08093-E027-462E-8039-BEC3C5F69691}">
      <dsp:nvSpPr>
        <dsp:cNvPr id="0" name=""/>
        <dsp:cNvSpPr/>
      </dsp:nvSpPr>
      <dsp:spPr>
        <a:xfrm>
          <a:off x="3203528" y="565886"/>
          <a:ext cx="2356701" cy="31103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CA" sz="1800" b="1" kern="1200" dirty="0">
              <a:latin typeface="Arial" panose="020B0604020202020204" pitchFamily="34" charset="0"/>
              <a:cs typeface="Arial" panose="020B0604020202020204" pitchFamily="34" charset="0"/>
            </a:rPr>
            <a:t>Feature Scaling and Data Splitting into Train-Test sets</a:t>
          </a:r>
          <a:endParaRPr lang="en-IN" sz="1800" b="1" kern="1200" dirty="0">
            <a:latin typeface="Arial" panose="020B0604020202020204" pitchFamily="34" charset="0"/>
            <a:cs typeface="Arial" panose="020B0604020202020204" pitchFamily="34" charset="0"/>
          </a:endParaRPr>
        </a:p>
      </dsp:txBody>
      <dsp:txXfrm>
        <a:off x="3203528" y="565886"/>
        <a:ext cx="2356701" cy="862060"/>
      </dsp:txXfrm>
    </dsp:sp>
    <dsp:sp modelId="{8A6FE20B-2637-4F84-AF78-F7A31D84D703}">
      <dsp:nvSpPr>
        <dsp:cNvPr id="0" name=""/>
        <dsp:cNvSpPr/>
      </dsp:nvSpPr>
      <dsp:spPr>
        <a:xfrm>
          <a:off x="3816404" y="1537375"/>
          <a:ext cx="1915690" cy="507597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Standardization of all Features that contain numerical data</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Splitting the dataset into Train and Test sets</a:t>
          </a:r>
          <a:endParaRPr lang="en-IN" sz="1400" b="1" kern="1200" dirty="0">
            <a:latin typeface="Arial" panose="020B0604020202020204" pitchFamily="34" charset="0"/>
            <a:cs typeface="Arial" panose="020B0604020202020204" pitchFamily="34" charset="0"/>
          </a:endParaRPr>
        </a:p>
      </dsp:txBody>
      <dsp:txXfrm>
        <a:off x="3872513" y="1593484"/>
        <a:ext cx="1803472" cy="4963756"/>
      </dsp:txXfrm>
    </dsp:sp>
    <dsp:sp modelId="{DBABAC87-9713-4C73-8403-1BC208DB0302}">
      <dsp:nvSpPr>
        <dsp:cNvPr id="0" name=""/>
        <dsp:cNvSpPr/>
      </dsp:nvSpPr>
      <dsp:spPr>
        <a:xfrm>
          <a:off x="5795515" y="758441"/>
          <a:ext cx="498804" cy="4769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dirty="0"/>
        </a:p>
      </dsp:txBody>
      <dsp:txXfrm>
        <a:off x="5795515" y="853831"/>
        <a:ext cx="355719" cy="286171"/>
      </dsp:txXfrm>
    </dsp:sp>
    <dsp:sp modelId="{EF09CAE9-B4CF-4786-98D0-660B65231367}">
      <dsp:nvSpPr>
        <dsp:cNvPr id="0" name=""/>
        <dsp:cNvSpPr/>
      </dsp:nvSpPr>
      <dsp:spPr>
        <a:xfrm>
          <a:off x="6501371" y="565886"/>
          <a:ext cx="1915690" cy="311039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CA" sz="1800" b="1" kern="1200" dirty="0">
              <a:latin typeface="Arial" panose="020B0604020202020204" pitchFamily="34" charset="0"/>
              <a:cs typeface="Arial" panose="020B0604020202020204" pitchFamily="34" charset="0"/>
            </a:rPr>
            <a:t>Model Building</a:t>
          </a:r>
          <a:endParaRPr lang="en-IN" sz="1800" b="1" kern="1200" dirty="0">
            <a:latin typeface="Arial" panose="020B0604020202020204" pitchFamily="34" charset="0"/>
            <a:cs typeface="Arial" panose="020B0604020202020204" pitchFamily="34" charset="0"/>
          </a:endParaRPr>
        </a:p>
      </dsp:txBody>
      <dsp:txXfrm>
        <a:off x="6501371" y="565886"/>
        <a:ext cx="1915690" cy="862060"/>
      </dsp:txXfrm>
    </dsp:sp>
    <dsp:sp modelId="{8B88AA25-A910-4F97-A2F6-E3D0D499F6A7}">
      <dsp:nvSpPr>
        <dsp:cNvPr id="0" name=""/>
        <dsp:cNvSpPr/>
      </dsp:nvSpPr>
      <dsp:spPr>
        <a:xfrm>
          <a:off x="6893741" y="1537375"/>
          <a:ext cx="1915690" cy="507597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RFE and Manual methods for Feature Selection</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Using Logistic Regression to determine the most optimal model</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Determining various model metrics like accuracy, sensitivity, specificity, precision, recall, etc.</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Model Evaluation</a:t>
          </a:r>
          <a:endParaRPr lang="en-IN" sz="1400" b="1" kern="1200" dirty="0">
            <a:latin typeface="Arial" panose="020B0604020202020204" pitchFamily="34" charset="0"/>
            <a:cs typeface="Arial" panose="020B0604020202020204" pitchFamily="34" charset="0"/>
          </a:endParaRPr>
        </a:p>
      </dsp:txBody>
      <dsp:txXfrm>
        <a:off x="6949850" y="1593484"/>
        <a:ext cx="1803472" cy="4963756"/>
      </dsp:txXfrm>
    </dsp:sp>
    <dsp:sp modelId="{1FD0C8CD-E6A2-4502-B03E-EDEBCBED442B}">
      <dsp:nvSpPr>
        <dsp:cNvPr id="0" name=""/>
        <dsp:cNvSpPr/>
      </dsp:nvSpPr>
      <dsp:spPr>
        <a:xfrm rot="21593180">
          <a:off x="8707472" y="755354"/>
          <a:ext cx="615674" cy="47695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dirty="0"/>
        </a:p>
      </dsp:txBody>
      <dsp:txXfrm>
        <a:off x="8707472" y="850886"/>
        <a:ext cx="472589" cy="286171"/>
      </dsp:txXfrm>
    </dsp:sp>
    <dsp:sp modelId="{CD04167B-ABFE-42F9-B1B2-6AC2967B31BD}">
      <dsp:nvSpPr>
        <dsp:cNvPr id="0" name=""/>
        <dsp:cNvSpPr/>
      </dsp:nvSpPr>
      <dsp:spPr>
        <a:xfrm>
          <a:off x="9578708" y="559782"/>
          <a:ext cx="1915690" cy="31103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CA" sz="1800" b="1" kern="1200" dirty="0">
              <a:latin typeface="Arial" panose="020B0604020202020204" pitchFamily="34" charset="0"/>
              <a:cs typeface="Arial" panose="020B0604020202020204" pitchFamily="34" charset="0"/>
            </a:rPr>
            <a:t>Conclusions</a:t>
          </a:r>
          <a:endParaRPr lang="en-IN" sz="1800" b="1" kern="1200" dirty="0">
            <a:latin typeface="Arial" panose="020B0604020202020204" pitchFamily="34" charset="0"/>
            <a:cs typeface="Arial" panose="020B0604020202020204" pitchFamily="34" charset="0"/>
          </a:endParaRPr>
        </a:p>
      </dsp:txBody>
      <dsp:txXfrm>
        <a:off x="9578708" y="559782"/>
        <a:ext cx="1915690" cy="862060"/>
      </dsp:txXfrm>
    </dsp:sp>
    <dsp:sp modelId="{8EF070EE-F901-4288-BB43-B0728CCFCCF8}">
      <dsp:nvSpPr>
        <dsp:cNvPr id="0" name=""/>
        <dsp:cNvSpPr/>
      </dsp:nvSpPr>
      <dsp:spPr>
        <a:xfrm>
          <a:off x="9971078" y="1519061"/>
          <a:ext cx="1915690" cy="51003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Calculating Lead Scores</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Checking if final prediction correctly predicts 80% cases based on the actual conversion </a:t>
          </a: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Generating Predictions on the Test dataset using cut-off threshold from Accuracy, Sensitivity and Specificity metrics</a:t>
          </a: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endParaRPr lang="en-IN" sz="1400" b="1"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CA" sz="1400" b="1" kern="1200" dirty="0">
              <a:latin typeface="Arial" panose="020B0604020202020204" pitchFamily="34" charset="0"/>
              <a:cs typeface="Arial" panose="020B0604020202020204" pitchFamily="34" charset="0"/>
            </a:rPr>
            <a:t>Identifying Top 3 variables contributing to lead conversion</a:t>
          </a:r>
          <a:endParaRPr lang="en-IN" sz="1400" b="1" kern="1200" dirty="0">
            <a:latin typeface="Arial" panose="020B0604020202020204" pitchFamily="34" charset="0"/>
            <a:cs typeface="Arial" panose="020B0604020202020204" pitchFamily="34" charset="0"/>
          </a:endParaRPr>
        </a:p>
      </dsp:txBody>
      <dsp:txXfrm>
        <a:off x="10027187" y="1575170"/>
        <a:ext cx="1803472" cy="49881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22/11/2021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8E5D6-E240-4AB4-B03F-F45C58F87E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205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918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74261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34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634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8510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662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049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37947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11/22/2021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90066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11/22/2021</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7595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877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8915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6132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0941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11/22/2021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4838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5356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17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25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dirty="0"/>
              <a:t>Click icon to add picture</a:t>
            </a:r>
          </a:p>
        </p:txBody>
      </p:sp>
      <p:sp>
        <p:nvSpPr>
          <p:cNvPr id="2" name="Date Placeholder 1"/>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dirty="0"/>
              <a:t>Click icon to add picture</a:t>
            </a:r>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830793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049768" y="3444079"/>
            <a:ext cx="4092466"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LEAD SCORING</a:t>
            </a:r>
          </a:p>
        </p:txBody>
      </p:sp>
      <p:sp>
        <p:nvSpPr>
          <p:cNvPr id="21" name="TextBox 20"/>
          <p:cNvSpPr txBox="1"/>
          <p:nvPr/>
        </p:nvSpPr>
        <p:spPr>
          <a:xfrm>
            <a:off x="4649290" y="4150067"/>
            <a:ext cx="2893421"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latin typeface="Arial" panose="020B0604020202020204" pitchFamily="34" charset="0"/>
                <a:cs typeface="Arial" panose="020B0604020202020204" pitchFamily="34" charset="0"/>
              </a:rPr>
              <a:t>Power Point Presentation</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4" name="TextBox 3">
            <a:extLst>
              <a:ext uri="{FF2B5EF4-FFF2-40B4-BE49-F238E27FC236}">
                <a16:creationId xmlns:a16="http://schemas.microsoft.com/office/drawing/2014/main" id="{20B6BC04-214C-4088-A1DC-D3B4FD7C2A57}"/>
              </a:ext>
            </a:extLst>
          </p:cNvPr>
          <p:cNvSpPr txBox="1"/>
          <p:nvPr/>
        </p:nvSpPr>
        <p:spPr>
          <a:xfrm>
            <a:off x="9664117" y="5771836"/>
            <a:ext cx="2285228" cy="954107"/>
          </a:xfrm>
          <a:prstGeom prst="rect">
            <a:avLst/>
          </a:prstGeom>
          <a:noFill/>
        </p:spPr>
        <p:txBody>
          <a:bodyPr wrap="square" rtlCol="0">
            <a:spAutoFit/>
          </a:bodyPr>
          <a:lstStyle/>
          <a:p>
            <a:r>
              <a:rPr lang="en-CA" sz="2000" b="1" dirty="0">
                <a:solidFill>
                  <a:schemeClr val="bg1"/>
                </a:solidFill>
                <a:latin typeface="+mj-lt"/>
                <a:cs typeface="Arial" panose="020B0604020202020204" pitchFamily="34" charset="0"/>
              </a:rPr>
              <a:t>Submission by – </a:t>
            </a:r>
          </a:p>
          <a:p>
            <a:r>
              <a:rPr lang="en-CA" i="1" dirty="0">
                <a:solidFill>
                  <a:schemeClr val="bg1"/>
                </a:solidFill>
                <a:latin typeface="Arial" panose="020B0604020202020204" pitchFamily="34" charset="0"/>
                <a:cs typeface="Arial" panose="020B0604020202020204" pitchFamily="34" charset="0"/>
              </a:rPr>
              <a:t>Shashank Sacamuri</a:t>
            </a:r>
          </a:p>
          <a:p>
            <a:r>
              <a:rPr lang="en-CA" i="1" dirty="0">
                <a:solidFill>
                  <a:schemeClr val="bg1"/>
                </a:solidFill>
                <a:latin typeface="Arial" panose="020B0604020202020204" pitchFamily="34" charset="0"/>
                <a:cs typeface="Arial" panose="020B0604020202020204" pitchFamily="34" charset="0"/>
              </a:rPr>
              <a:t>Archana </a:t>
            </a:r>
            <a:r>
              <a:rPr lang="en-CA" i="1" dirty="0" err="1">
                <a:solidFill>
                  <a:schemeClr val="bg1"/>
                </a:solidFill>
                <a:latin typeface="Arial" panose="020B0604020202020204" pitchFamily="34" charset="0"/>
                <a:cs typeface="Arial" panose="020B0604020202020204" pitchFamily="34" charset="0"/>
              </a:rPr>
              <a:t>Khaware</a:t>
            </a:r>
            <a:endParaRPr lang="en-IN"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168" y="2491531"/>
            <a:ext cx="3816754" cy="2219579"/>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100" b="1" i="0" u="none" strike="noStrike" kern="1200" cap="all" spc="0" normalizeH="0" baseline="0" noProof="0" dirty="0">
                <a:ln>
                  <a:noFill/>
                </a:ln>
                <a:solidFill>
                  <a:prstClr val="white"/>
                </a:solidFill>
                <a:effectLst/>
                <a:uLnTx/>
                <a:uFillTx/>
                <a:latin typeface="Century Gothic"/>
                <a:ea typeface="+mn-ea"/>
                <a:cs typeface="+mn-cs"/>
              </a:rPr>
              <a:t>Business Problem</a:t>
            </a:r>
            <a:br>
              <a:rPr kumimoji="0" lang="en-CA" sz="3100" b="1" i="0" u="none" strike="noStrike" kern="1200" cap="all" spc="0" normalizeH="0" baseline="0" noProof="0" dirty="0">
                <a:ln>
                  <a:noFill/>
                </a:ln>
                <a:solidFill>
                  <a:prstClr val="white"/>
                </a:solidFill>
                <a:effectLst/>
                <a:uLnTx/>
                <a:uFillTx/>
                <a:latin typeface="Century Gothic"/>
                <a:ea typeface="+mn-ea"/>
                <a:cs typeface="+mn-cs"/>
              </a:rPr>
            </a:br>
            <a:r>
              <a:rPr kumimoji="0" lang="en-CA" sz="3100" b="1" i="0" u="none" strike="noStrike" kern="1200" cap="all" spc="0" normalizeH="0" baseline="0" noProof="0" dirty="0">
                <a:ln>
                  <a:noFill/>
                </a:ln>
                <a:solidFill>
                  <a:prstClr val="white"/>
                </a:solidFill>
                <a:effectLst/>
                <a:uLnTx/>
                <a:uFillTx/>
                <a:latin typeface="Century Gothic"/>
                <a:ea typeface="+mn-ea"/>
                <a:cs typeface="+mn-cs"/>
              </a:rPr>
              <a:t>And </a:t>
            </a:r>
            <a:r>
              <a:rPr kumimoji="0" lang="en-CA" sz="3100" b="1" i="0" u="none" strike="noStrike" kern="1200" cap="all" spc="0" normalizeH="0" baseline="0" noProof="0" dirty="0" err="1">
                <a:ln>
                  <a:noFill/>
                </a:ln>
                <a:solidFill>
                  <a:prstClr val="white"/>
                </a:solidFill>
                <a:effectLst/>
                <a:uLnTx/>
                <a:uFillTx/>
                <a:latin typeface="Century Gothic"/>
                <a:ea typeface="+mn-ea"/>
                <a:cs typeface="+mn-cs"/>
              </a:rPr>
              <a:t>GOAl</a:t>
            </a:r>
            <a:br>
              <a:rPr kumimoji="0" lang="en-IN" sz="2400" b="1" i="0" u="none" strike="noStrike" kern="1200" cap="all" spc="0" normalizeH="0" baseline="0" noProof="0" dirty="0">
                <a:ln>
                  <a:noFill/>
                </a:ln>
                <a:solidFill>
                  <a:prstClr val="white"/>
                </a:solidFill>
                <a:effectLst/>
                <a:uLnTx/>
                <a:uFillTx/>
                <a:latin typeface="Century Gothic"/>
                <a:ea typeface="+mn-ea"/>
                <a:cs typeface="+mn-cs"/>
              </a:rPr>
            </a:br>
            <a:endParaRPr lang="en-US" dirty="0">
              <a:latin typeface="Century Gothic" panose="020B0502020202020204" pitchFamily="34" charset="0"/>
            </a:endParaRPr>
          </a:p>
        </p:txBody>
      </p:sp>
      <p:sp>
        <p:nvSpPr>
          <p:cNvPr id="5" name="Content Placeholder 4"/>
          <p:cNvSpPr>
            <a:spLocks noGrp="1"/>
          </p:cNvSpPr>
          <p:nvPr>
            <p:ph idx="1"/>
          </p:nvPr>
        </p:nvSpPr>
        <p:spPr>
          <a:xfrm>
            <a:off x="5655076" y="221942"/>
            <a:ext cx="6258757" cy="6436310"/>
          </a:xfrm>
        </p:spPr>
        <p:txBody>
          <a:bodyPr>
            <a:noAutofit/>
          </a:bodyPr>
          <a:lstStyle/>
          <a:p>
            <a:pPr>
              <a:buFont typeface="Wingdings" panose="05000000000000000000" pitchFamily="2" charset="2"/>
              <a:buChar char="§"/>
            </a:pPr>
            <a:r>
              <a:rPr lang="en-US" sz="1600" b="1" dirty="0">
                <a:solidFill>
                  <a:schemeClr val="accent1"/>
                </a:solidFill>
                <a:latin typeface="Arial" panose="020B0604020202020204" pitchFamily="34" charset="0"/>
                <a:cs typeface="Arial" panose="020B0604020202020204" pitchFamily="34" charset="0"/>
              </a:rPr>
              <a:t>PROBLEM STATEMENT</a:t>
            </a:r>
          </a:p>
          <a:p>
            <a:pPr marL="765450" lvl="2" indent="-171450">
              <a:buFont typeface="Wingdings" panose="05000000000000000000" pitchFamily="2" charset="2"/>
              <a:buChar char="§"/>
            </a:pPr>
            <a:r>
              <a:rPr lang="en-IN" sz="1400" b="1" i="0" dirty="0">
                <a:effectLst/>
                <a:latin typeface="Arial" panose="020B0604020202020204" pitchFamily="34" charset="0"/>
                <a:cs typeface="Arial" panose="020B0604020202020204" pitchFamily="34" charset="0"/>
              </a:rPr>
              <a:t>An education company named X Education sells online courses to industry professionals. The company markets its courses on several websites and search engines like Google.</a:t>
            </a:r>
          </a:p>
          <a:p>
            <a:pPr marL="765450" lvl="2" indent="-171450">
              <a:buFont typeface="Wingdings" panose="05000000000000000000" pitchFamily="2" charset="2"/>
              <a:buChar char="§"/>
            </a:pPr>
            <a:r>
              <a:rPr lang="en-IN" sz="1400" b="1" i="0" dirty="0">
                <a:effectLst/>
                <a:latin typeface="Arial" panose="020B0604020202020204" pitchFamily="34" charset="0"/>
                <a:cs typeface="Arial" panose="020B0604020202020204" pitchFamily="34" charset="0"/>
              </a:rPr>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a:t>
            </a:r>
          </a:p>
          <a:p>
            <a:pPr marL="765450" lvl="2" indent="-171450">
              <a:buFont typeface="Wingdings" panose="05000000000000000000" pitchFamily="2" charset="2"/>
              <a:buChar char="§"/>
            </a:pPr>
            <a:r>
              <a:rPr lang="en-IN" sz="1400" b="1" i="0" dirty="0">
                <a:effectLst/>
                <a:latin typeface="Arial" panose="020B0604020202020204" pitchFamily="34" charset="0"/>
                <a:cs typeface="Arial" panose="020B0604020202020204" pitchFamily="34" charset="0"/>
              </a:rPr>
              <a:t>Once these leads are acquired, employees from the sales team start making calls, writing emails, etc. Through this process, some of the leads get converted while most do not. The typical lead conversion rate at X education is around 30%.</a:t>
            </a:r>
            <a:endParaRPr lang="en-US" sz="1400" dirty="0"/>
          </a:p>
          <a:p>
            <a:pPr>
              <a:buFont typeface="Wingdings" panose="05000000000000000000" pitchFamily="2" charset="2"/>
              <a:buChar char="§"/>
            </a:pPr>
            <a:r>
              <a:rPr lang="en-US" sz="1600" b="1" dirty="0">
                <a:solidFill>
                  <a:schemeClr val="accent1"/>
                </a:solidFill>
                <a:latin typeface="Arial" panose="020B0604020202020204" pitchFamily="34" charset="0"/>
                <a:cs typeface="Arial" panose="020B0604020202020204" pitchFamily="34" charset="0"/>
              </a:rPr>
              <a:t>BUSINESS GOAL</a:t>
            </a:r>
          </a:p>
          <a:p>
            <a:pPr marL="765450" lvl="2" indent="-171450">
              <a:buFont typeface="Wingdings" panose="05000000000000000000" pitchFamily="2" charset="2"/>
              <a:buChar char="§"/>
            </a:pPr>
            <a:r>
              <a:rPr lang="en-IN" sz="1400" b="1" dirty="0">
                <a:latin typeface="Arial" panose="020B0604020202020204" pitchFamily="34" charset="0"/>
                <a:cs typeface="Arial" panose="020B0604020202020204" pitchFamily="34" charset="0"/>
              </a:rPr>
              <a:t>X Education has appointed you to help them select the most promising leads, i.e. the leads that are most likely to convert into paying customers.</a:t>
            </a:r>
          </a:p>
          <a:p>
            <a:pPr marL="765450" lvl="2" indent="-171450">
              <a:buFont typeface="Wingdings" panose="05000000000000000000" pitchFamily="2" charset="2"/>
              <a:buChar char="§"/>
            </a:pPr>
            <a:r>
              <a:rPr lang="en-IN" sz="1400" b="1" dirty="0">
                <a:latin typeface="Arial" panose="020B0604020202020204" pitchFamily="34" charset="0"/>
                <a:cs typeface="Arial" panose="020B0604020202020204" pitchFamily="34" charset="0"/>
              </a:rPr>
              <a:t>The company requires you to build a model wherein you need to assign a lead score to each of the leads such that the customers with higher lead score have a higher conversion chance and the customers with lower lead score have a lower conversion chance.</a:t>
            </a:r>
          </a:p>
          <a:p>
            <a:pPr marL="765450" lvl="2" indent="-171450">
              <a:buFont typeface="Wingdings" panose="05000000000000000000" pitchFamily="2" charset="2"/>
              <a:buChar char="§"/>
            </a:pPr>
            <a:r>
              <a:rPr lang="en-IN" sz="1400" b="1" dirty="0">
                <a:latin typeface="Arial" panose="020B0604020202020204" pitchFamily="34" charset="0"/>
                <a:cs typeface="Arial" panose="020B0604020202020204" pitchFamily="34" charset="0"/>
              </a:rPr>
              <a:t>The CEO, in particular, has given a ballpark of the target lead conversion rate to be around 80%.</a:t>
            </a:r>
          </a:p>
          <a:p>
            <a:pPr marL="439738" indent="0">
              <a:buNone/>
            </a:pPr>
            <a:endParaRPr lang="en-US" sz="1400" dirty="0"/>
          </a:p>
        </p:txBody>
      </p:sp>
      <p:grpSp>
        <p:nvGrpSpPr>
          <p:cNvPr id="6" name="Group 89" descr="checkmark icon with pencil"/>
          <p:cNvGrpSpPr>
            <a:grpSpLocks noChangeAspect="1"/>
          </p:cNvGrpSpPr>
          <p:nvPr/>
        </p:nvGrpSpPr>
        <p:grpSpPr bwMode="auto">
          <a:xfrm>
            <a:off x="5156192" y="4577286"/>
            <a:ext cx="532800" cy="532800"/>
            <a:chOff x="6539" y="440"/>
            <a:chExt cx="426" cy="426"/>
          </a:xfrm>
          <a:solidFill>
            <a:schemeClr val="accent1"/>
          </a:solidFill>
        </p:grpSpPr>
        <p:sp>
          <p:nvSpPr>
            <p:cNvPr id="7" name="Freeform 90"/>
            <p:cNvSpPr>
              <a:spLocks noEditPoints="1"/>
            </p:cNvSpPr>
            <p:nvPr/>
          </p:nvSpPr>
          <p:spPr bwMode="auto">
            <a:xfrm>
              <a:off x="6752" y="653"/>
              <a:ext cx="213" cy="213"/>
            </a:xfrm>
            <a:custGeom>
              <a:avLst/>
              <a:gdLst>
                <a:gd name="T0" fmla="*/ 6 w 144"/>
                <a:gd name="T1" fmla="*/ 144 h 144"/>
                <a:gd name="T2" fmla="*/ 2 w 144"/>
                <a:gd name="T3" fmla="*/ 143 h 144"/>
                <a:gd name="T4" fmla="*/ 1 w 144"/>
                <a:gd name="T5" fmla="*/ 137 h 144"/>
                <a:gd name="T6" fmla="*/ 13 w 144"/>
                <a:gd name="T7" fmla="*/ 95 h 144"/>
                <a:gd name="T8" fmla="*/ 14 w 144"/>
                <a:gd name="T9" fmla="*/ 92 h 144"/>
                <a:gd name="T10" fmla="*/ 104 w 144"/>
                <a:gd name="T11" fmla="*/ 2 h 144"/>
                <a:gd name="T12" fmla="*/ 113 w 144"/>
                <a:gd name="T13" fmla="*/ 2 h 144"/>
                <a:gd name="T14" fmla="*/ 143 w 144"/>
                <a:gd name="T15" fmla="*/ 32 h 144"/>
                <a:gd name="T16" fmla="*/ 144 w 144"/>
                <a:gd name="T17" fmla="*/ 36 h 144"/>
                <a:gd name="T18" fmla="*/ 143 w 144"/>
                <a:gd name="T19" fmla="*/ 41 h 144"/>
                <a:gd name="T20" fmla="*/ 53 w 144"/>
                <a:gd name="T21" fmla="*/ 131 h 144"/>
                <a:gd name="T22" fmla="*/ 50 w 144"/>
                <a:gd name="T23" fmla="*/ 132 h 144"/>
                <a:gd name="T24" fmla="*/ 8 w 144"/>
                <a:gd name="T25" fmla="*/ 144 h 144"/>
                <a:gd name="T26" fmla="*/ 6 w 144"/>
                <a:gd name="T27" fmla="*/ 144 h 144"/>
                <a:gd name="T28" fmla="*/ 24 w 144"/>
                <a:gd name="T29" fmla="*/ 100 h 144"/>
                <a:gd name="T30" fmla="*/ 15 w 144"/>
                <a:gd name="T31" fmla="*/ 130 h 144"/>
                <a:gd name="T32" fmla="*/ 45 w 144"/>
                <a:gd name="T33" fmla="*/ 121 h 144"/>
                <a:gd name="T34" fmla="*/ 130 w 144"/>
                <a:gd name="T35" fmla="*/ 36 h 144"/>
                <a:gd name="T36" fmla="*/ 108 w 144"/>
                <a:gd name="T37" fmla="*/ 15 h 144"/>
                <a:gd name="T38" fmla="*/ 24 w 144"/>
                <a:gd name="T39" fmla="*/ 100 h 144"/>
                <a:gd name="T40" fmla="*/ 48 w 144"/>
                <a:gd name="T41" fmla="*/ 126 h 144"/>
                <a:gd name="T42" fmla="*/ 48 w 144"/>
                <a:gd name="T43" fmla="*/ 12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44">
                  <a:moveTo>
                    <a:pt x="6" y="144"/>
                  </a:moveTo>
                  <a:cubicBezTo>
                    <a:pt x="5" y="144"/>
                    <a:pt x="3" y="144"/>
                    <a:pt x="2" y="143"/>
                  </a:cubicBezTo>
                  <a:cubicBezTo>
                    <a:pt x="1" y="141"/>
                    <a:pt x="0" y="139"/>
                    <a:pt x="1" y="137"/>
                  </a:cubicBezTo>
                  <a:cubicBezTo>
                    <a:pt x="13" y="95"/>
                    <a:pt x="13" y="95"/>
                    <a:pt x="13" y="95"/>
                  </a:cubicBezTo>
                  <a:cubicBezTo>
                    <a:pt x="13" y="94"/>
                    <a:pt x="13" y="93"/>
                    <a:pt x="14" y="92"/>
                  </a:cubicBezTo>
                  <a:cubicBezTo>
                    <a:pt x="104" y="2"/>
                    <a:pt x="104" y="2"/>
                    <a:pt x="104" y="2"/>
                  </a:cubicBezTo>
                  <a:cubicBezTo>
                    <a:pt x="107" y="0"/>
                    <a:pt x="110" y="0"/>
                    <a:pt x="113" y="2"/>
                  </a:cubicBezTo>
                  <a:cubicBezTo>
                    <a:pt x="143" y="32"/>
                    <a:pt x="143" y="32"/>
                    <a:pt x="143" y="32"/>
                  </a:cubicBezTo>
                  <a:cubicBezTo>
                    <a:pt x="144" y="33"/>
                    <a:pt x="144" y="35"/>
                    <a:pt x="144" y="36"/>
                  </a:cubicBezTo>
                  <a:cubicBezTo>
                    <a:pt x="144" y="38"/>
                    <a:pt x="144" y="40"/>
                    <a:pt x="143" y="41"/>
                  </a:cubicBezTo>
                  <a:cubicBezTo>
                    <a:pt x="53" y="131"/>
                    <a:pt x="53" y="131"/>
                    <a:pt x="53" y="131"/>
                  </a:cubicBezTo>
                  <a:cubicBezTo>
                    <a:pt x="52" y="131"/>
                    <a:pt x="51" y="132"/>
                    <a:pt x="50" y="132"/>
                  </a:cubicBezTo>
                  <a:cubicBezTo>
                    <a:pt x="8" y="144"/>
                    <a:pt x="8" y="144"/>
                    <a:pt x="8" y="144"/>
                  </a:cubicBezTo>
                  <a:cubicBezTo>
                    <a:pt x="8" y="144"/>
                    <a:pt x="7" y="144"/>
                    <a:pt x="6" y="144"/>
                  </a:cubicBezTo>
                  <a:close/>
                  <a:moveTo>
                    <a:pt x="24" y="100"/>
                  </a:moveTo>
                  <a:cubicBezTo>
                    <a:pt x="15" y="130"/>
                    <a:pt x="15" y="130"/>
                    <a:pt x="15" y="130"/>
                  </a:cubicBezTo>
                  <a:cubicBezTo>
                    <a:pt x="45" y="121"/>
                    <a:pt x="45" y="121"/>
                    <a:pt x="45" y="121"/>
                  </a:cubicBezTo>
                  <a:cubicBezTo>
                    <a:pt x="130" y="36"/>
                    <a:pt x="130" y="36"/>
                    <a:pt x="130" y="36"/>
                  </a:cubicBezTo>
                  <a:cubicBezTo>
                    <a:pt x="108" y="15"/>
                    <a:pt x="108" y="15"/>
                    <a:pt x="108" y="15"/>
                  </a:cubicBezTo>
                  <a:lnTo>
                    <a:pt x="24" y="100"/>
                  </a:lnTo>
                  <a:close/>
                  <a:moveTo>
                    <a:pt x="48" y="126"/>
                  </a:moveTo>
                  <a:cubicBezTo>
                    <a:pt x="48" y="126"/>
                    <a:pt x="48" y="126"/>
                    <a:pt x="48" y="1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8" name="Freeform 91"/>
            <p:cNvSpPr>
              <a:spLocks/>
            </p:cNvSpPr>
            <p:nvPr/>
          </p:nvSpPr>
          <p:spPr bwMode="auto">
            <a:xfrm>
              <a:off x="6871" y="692"/>
              <a:ext cx="57" cy="57"/>
            </a:xfrm>
            <a:custGeom>
              <a:avLst/>
              <a:gdLst>
                <a:gd name="T0" fmla="*/ 44 w 57"/>
                <a:gd name="T1" fmla="*/ 57 h 57"/>
                <a:gd name="T2" fmla="*/ 0 w 57"/>
                <a:gd name="T3" fmla="*/ 13 h 57"/>
                <a:gd name="T4" fmla="*/ 13 w 57"/>
                <a:gd name="T5" fmla="*/ 0 h 57"/>
                <a:gd name="T6" fmla="*/ 57 w 57"/>
                <a:gd name="T7" fmla="*/ 44 h 57"/>
                <a:gd name="T8" fmla="*/ 44 w 57"/>
                <a:gd name="T9" fmla="*/ 57 h 57"/>
              </a:gdLst>
              <a:ahLst/>
              <a:cxnLst>
                <a:cxn ang="0">
                  <a:pos x="T0" y="T1"/>
                </a:cxn>
                <a:cxn ang="0">
                  <a:pos x="T2" y="T3"/>
                </a:cxn>
                <a:cxn ang="0">
                  <a:pos x="T4" y="T5"/>
                </a:cxn>
                <a:cxn ang="0">
                  <a:pos x="T6" y="T7"/>
                </a:cxn>
                <a:cxn ang="0">
                  <a:pos x="T8" y="T9"/>
                </a:cxn>
              </a:cxnLst>
              <a:rect l="0" t="0" r="r" b="b"/>
              <a:pathLst>
                <a:path w="57" h="57">
                  <a:moveTo>
                    <a:pt x="44" y="57"/>
                  </a:moveTo>
                  <a:lnTo>
                    <a:pt x="0" y="13"/>
                  </a:lnTo>
                  <a:lnTo>
                    <a:pt x="13" y="0"/>
                  </a:lnTo>
                  <a:lnTo>
                    <a:pt x="57" y="44"/>
                  </a:lnTo>
                  <a:lnTo>
                    <a:pt x="44"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9" name="Freeform 92"/>
            <p:cNvSpPr>
              <a:spLocks/>
            </p:cNvSpPr>
            <p:nvPr/>
          </p:nvSpPr>
          <p:spPr bwMode="auto">
            <a:xfrm>
              <a:off x="6770" y="786"/>
              <a:ext cx="64" cy="62"/>
            </a:xfrm>
            <a:custGeom>
              <a:avLst/>
              <a:gdLst>
                <a:gd name="T0" fmla="*/ 36 w 43"/>
                <a:gd name="T1" fmla="*/ 42 h 42"/>
                <a:gd name="T2" fmla="*/ 32 w 43"/>
                <a:gd name="T3" fmla="*/ 41 h 42"/>
                <a:gd name="T4" fmla="*/ 2 w 43"/>
                <a:gd name="T5" fmla="*/ 11 h 42"/>
                <a:gd name="T6" fmla="*/ 2 w 43"/>
                <a:gd name="T7" fmla="*/ 2 h 42"/>
                <a:gd name="T8" fmla="*/ 11 w 43"/>
                <a:gd name="T9" fmla="*/ 2 h 42"/>
                <a:gd name="T10" fmla="*/ 41 w 43"/>
                <a:gd name="T11" fmla="*/ 32 h 42"/>
                <a:gd name="T12" fmla="*/ 41 w 43"/>
                <a:gd name="T13" fmla="*/ 41 h 42"/>
                <a:gd name="T14" fmla="*/ 36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36" y="42"/>
                  </a:moveTo>
                  <a:cubicBezTo>
                    <a:pt x="35" y="42"/>
                    <a:pt x="33" y="42"/>
                    <a:pt x="32" y="41"/>
                  </a:cubicBezTo>
                  <a:cubicBezTo>
                    <a:pt x="2" y="11"/>
                    <a:pt x="2" y="11"/>
                    <a:pt x="2" y="11"/>
                  </a:cubicBezTo>
                  <a:cubicBezTo>
                    <a:pt x="0" y="8"/>
                    <a:pt x="0" y="5"/>
                    <a:pt x="2" y="2"/>
                  </a:cubicBezTo>
                  <a:cubicBezTo>
                    <a:pt x="5" y="0"/>
                    <a:pt x="8" y="0"/>
                    <a:pt x="11" y="2"/>
                  </a:cubicBezTo>
                  <a:cubicBezTo>
                    <a:pt x="41" y="32"/>
                    <a:pt x="41" y="32"/>
                    <a:pt x="41" y="32"/>
                  </a:cubicBezTo>
                  <a:cubicBezTo>
                    <a:pt x="43" y="35"/>
                    <a:pt x="43" y="38"/>
                    <a:pt x="41" y="41"/>
                  </a:cubicBezTo>
                  <a:cubicBezTo>
                    <a:pt x="39" y="42"/>
                    <a:pt x="38" y="42"/>
                    <a:pt x="3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0" name="Freeform 93"/>
            <p:cNvSpPr>
              <a:spLocks/>
            </p:cNvSpPr>
            <p:nvPr/>
          </p:nvSpPr>
          <p:spPr bwMode="auto">
            <a:xfrm>
              <a:off x="6690"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1" name="Freeform 94"/>
            <p:cNvSpPr>
              <a:spLocks/>
            </p:cNvSpPr>
            <p:nvPr/>
          </p:nvSpPr>
          <p:spPr bwMode="auto">
            <a:xfrm>
              <a:off x="6690"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2" name="Freeform 95"/>
            <p:cNvSpPr>
              <a:spLocks/>
            </p:cNvSpPr>
            <p:nvPr/>
          </p:nvSpPr>
          <p:spPr bwMode="auto">
            <a:xfrm>
              <a:off x="6593" y="582"/>
              <a:ext cx="90" cy="62"/>
            </a:xfrm>
            <a:custGeom>
              <a:avLst/>
              <a:gdLst>
                <a:gd name="T0" fmla="*/ 24 w 61"/>
                <a:gd name="T1" fmla="*/ 42 h 42"/>
                <a:gd name="T2" fmla="*/ 20 w 61"/>
                <a:gd name="T3" fmla="*/ 41 h 42"/>
                <a:gd name="T4" fmla="*/ 2 w 61"/>
                <a:gd name="T5" fmla="*/ 23 h 42"/>
                <a:gd name="T6" fmla="*/ 2 w 61"/>
                <a:gd name="T7" fmla="*/ 14 h 42"/>
                <a:gd name="T8" fmla="*/ 11 w 61"/>
                <a:gd name="T9" fmla="*/ 14 h 42"/>
                <a:gd name="T10" fmla="*/ 24 w 61"/>
                <a:gd name="T11" fmla="*/ 28 h 42"/>
                <a:gd name="T12" fmla="*/ 50 w 61"/>
                <a:gd name="T13" fmla="*/ 2 h 42"/>
                <a:gd name="T14" fmla="*/ 59 w 61"/>
                <a:gd name="T15" fmla="*/ 2 h 42"/>
                <a:gd name="T16" fmla="*/ 59 w 61"/>
                <a:gd name="T17" fmla="*/ 11 h 42"/>
                <a:gd name="T18" fmla="*/ 29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8"/>
                    <a:pt x="59" y="11"/>
                  </a:cubicBezTo>
                  <a:cubicBezTo>
                    <a:pt x="29" y="41"/>
                    <a:pt x="29" y="41"/>
                    <a:pt x="29" y="41"/>
                  </a:cubicBezTo>
                  <a:cubicBezTo>
                    <a:pt x="28"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3" name="Freeform 96"/>
            <p:cNvSpPr>
              <a:spLocks/>
            </p:cNvSpPr>
            <p:nvPr/>
          </p:nvSpPr>
          <p:spPr bwMode="auto">
            <a:xfrm>
              <a:off x="6593" y="653"/>
              <a:ext cx="90" cy="64"/>
            </a:xfrm>
            <a:custGeom>
              <a:avLst/>
              <a:gdLst>
                <a:gd name="T0" fmla="*/ 24 w 61"/>
                <a:gd name="T1" fmla="*/ 43 h 43"/>
                <a:gd name="T2" fmla="*/ 20 w 61"/>
                <a:gd name="T3" fmla="*/ 41 h 43"/>
                <a:gd name="T4" fmla="*/ 2 w 61"/>
                <a:gd name="T5" fmla="*/ 23 h 43"/>
                <a:gd name="T6" fmla="*/ 2 w 61"/>
                <a:gd name="T7" fmla="*/ 14 h 43"/>
                <a:gd name="T8" fmla="*/ 11 w 61"/>
                <a:gd name="T9" fmla="*/ 14 h 43"/>
                <a:gd name="T10" fmla="*/ 24 w 61"/>
                <a:gd name="T11" fmla="*/ 28 h 43"/>
                <a:gd name="T12" fmla="*/ 50 w 61"/>
                <a:gd name="T13" fmla="*/ 2 h 43"/>
                <a:gd name="T14" fmla="*/ 59 w 61"/>
                <a:gd name="T15" fmla="*/ 2 h 43"/>
                <a:gd name="T16" fmla="*/ 59 w 61"/>
                <a:gd name="T17" fmla="*/ 11 h 43"/>
                <a:gd name="T18" fmla="*/ 29 w 61"/>
                <a:gd name="T19" fmla="*/ 41 h 43"/>
                <a:gd name="T20" fmla="*/ 24 w 61"/>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3">
                  <a:moveTo>
                    <a:pt x="24" y="43"/>
                  </a:moveTo>
                  <a:cubicBezTo>
                    <a:pt x="23" y="43"/>
                    <a:pt x="21" y="42"/>
                    <a:pt x="20" y="41"/>
                  </a:cubicBezTo>
                  <a:cubicBezTo>
                    <a:pt x="2" y="23"/>
                    <a:pt x="2" y="23"/>
                    <a:pt x="2" y="23"/>
                  </a:cubicBezTo>
                  <a:cubicBezTo>
                    <a:pt x="0" y="21"/>
                    <a:pt x="0" y="17"/>
                    <a:pt x="2" y="14"/>
                  </a:cubicBezTo>
                  <a:cubicBezTo>
                    <a:pt x="5" y="12"/>
                    <a:pt x="8" y="12"/>
                    <a:pt x="11" y="14"/>
                  </a:cubicBezTo>
                  <a:cubicBezTo>
                    <a:pt x="24" y="28"/>
                    <a:pt x="24" y="28"/>
                    <a:pt x="24" y="28"/>
                  </a:cubicBezTo>
                  <a:cubicBezTo>
                    <a:pt x="50" y="2"/>
                    <a:pt x="50" y="2"/>
                    <a:pt x="50" y="2"/>
                  </a:cubicBezTo>
                  <a:cubicBezTo>
                    <a:pt x="53" y="0"/>
                    <a:pt x="56" y="0"/>
                    <a:pt x="59" y="2"/>
                  </a:cubicBezTo>
                  <a:cubicBezTo>
                    <a:pt x="61" y="5"/>
                    <a:pt x="61" y="9"/>
                    <a:pt x="59" y="11"/>
                  </a:cubicBezTo>
                  <a:cubicBezTo>
                    <a:pt x="29" y="41"/>
                    <a:pt x="29" y="41"/>
                    <a:pt x="29" y="41"/>
                  </a:cubicBezTo>
                  <a:cubicBezTo>
                    <a:pt x="28" y="42"/>
                    <a:pt x="26" y="43"/>
                    <a:pt x="2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4" name="Freeform 97"/>
            <p:cNvSpPr>
              <a:spLocks/>
            </p:cNvSpPr>
            <p:nvPr/>
          </p:nvSpPr>
          <p:spPr bwMode="auto">
            <a:xfrm>
              <a:off x="6539" y="440"/>
              <a:ext cx="302" cy="391"/>
            </a:xfrm>
            <a:custGeom>
              <a:avLst/>
              <a:gdLst>
                <a:gd name="T0" fmla="*/ 108 w 204"/>
                <a:gd name="T1" fmla="*/ 264 h 264"/>
                <a:gd name="T2" fmla="*/ 6 w 204"/>
                <a:gd name="T3" fmla="*/ 264 h 264"/>
                <a:gd name="T4" fmla="*/ 0 w 204"/>
                <a:gd name="T5" fmla="*/ 258 h 264"/>
                <a:gd name="T6" fmla="*/ 0 w 204"/>
                <a:gd name="T7" fmla="*/ 6 h 264"/>
                <a:gd name="T8" fmla="*/ 6 w 204"/>
                <a:gd name="T9" fmla="*/ 0 h 264"/>
                <a:gd name="T10" fmla="*/ 138 w 204"/>
                <a:gd name="T11" fmla="*/ 0 h 264"/>
                <a:gd name="T12" fmla="*/ 143 w 204"/>
                <a:gd name="T13" fmla="*/ 2 h 264"/>
                <a:gd name="T14" fmla="*/ 203 w 204"/>
                <a:gd name="T15" fmla="*/ 62 h 264"/>
                <a:gd name="T16" fmla="*/ 204 w 204"/>
                <a:gd name="T17" fmla="*/ 66 h 264"/>
                <a:gd name="T18" fmla="*/ 204 w 204"/>
                <a:gd name="T19" fmla="*/ 156 h 264"/>
                <a:gd name="T20" fmla="*/ 192 w 204"/>
                <a:gd name="T21" fmla="*/ 156 h 264"/>
                <a:gd name="T22" fmla="*/ 192 w 204"/>
                <a:gd name="T23" fmla="*/ 69 h 264"/>
                <a:gd name="T24" fmla="*/ 136 w 204"/>
                <a:gd name="T25" fmla="*/ 12 h 264"/>
                <a:gd name="T26" fmla="*/ 12 w 204"/>
                <a:gd name="T27" fmla="*/ 12 h 264"/>
                <a:gd name="T28" fmla="*/ 12 w 204"/>
                <a:gd name="T29" fmla="*/ 252 h 264"/>
                <a:gd name="T30" fmla="*/ 108 w 204"/>
                <a:gd name="T31" fmla="*/ 252 h 264"/>
                <a:gd name="T32" fmla="*/ 108 w 204"/>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264">
                  <a:moveTo>
                    <a:pt x="108" y="264"/>
                  </a:moveTo>
                  <a:cubicBezTo>
                    <a:pt x="6" y="264"/>
                    <a:pt x="6" y="264"/>
                    <a:pt x="6" y="264"/>
                  </a:cubicBezTo>
                  <a:cubicBezTo>
                    <a:pt x="3" y="264"/>
                    <a:pt x="0" y="262"/>
                    <a:pt x="0" y="258"/>
                  </a:cubicBezTo>
                  <a:cubicBezTo>
                    <a:pt x="0" y="6"/>
                    <a:pt x="0" y="6"/>
                    <a:pt x="0" y="6"/>
                  </a:cubicBezTo>
                  <a:cubicBezTo>
                    <a:pt x="0" y="3"/>
                    <a:pt x="3" y="0"/>
                    <a:pt x="6" y="0"/>
                  </a:cubicBezTo>
                  <a:cubicBezTo>
                    <a:pt x="138" y="0"/>
                    <a:pt x="138" y="0"/>
                    <a:pt x="138" y="0"/>
                  </a:cubicBezTo>
                  <a:cubicBezTo>
                    <a:pt x="140" y="0"/>
                    <a:pt x="142" y="1"/>
                    <a:pt x="143" y="2"/>
                  </a:cubicBezTo>
                  <a:cubicBezTo>
                    <a:pt x="203" y="62"/>
                    <a:pt x="203" y="62"/>
                    <a:pt x="203" y="62"/>
                  </a:cubicBezTo>
                  <a:cubicBezTo>
                    <a:pt x="204" y="63"/>
                    <a:pt x="204" y="65"/>
                    <a:pt x="204" y="66"/>
                  </a:cubicBezTo>
                  <a:cubicBezTo>
                    <a:pt x="204" y="156"/>
                    <a:pt x="204" y="156"/>
                    <a:pt x="204" y="156"/>
                  </a:cubicBezTo>
                  <a:cubicBezTo>
                    <a:pt x="192" y="156"/>
                    <a:pt x="192" y="156"/>
                    <a:pt x="192" y="156"/>
                  </a:cubicBezTo>
                  <a:cubicBezTo>
                    <a:pt x="192" y="69"/>
                    <a:pt x="192" y="69"/>
                    <a:pt x="192" y="69"/>
                  </a:cubicBezTo>
                  <a:cubicBezTo>
                    <a:pt x="136" y="12"/>
                    <a:pt x="136" y="12"/>
                    <a:pt x="136" y="12"/>
                  </a:cubicBezTo>
                  <a:cubicBezTo>
                    <a:pt x="12" y="12"/>
                    <a:pt x="12" y="12"/>
                    <a:pt x="12" y="12"/>
                  </a:cubicBezTo>
                  <a:cubicBezTo>
                    <a:pt x="12" y="252"/>
                    <a:pt x="12" y="252"/>
                    <a:pt x="12" y="252"/>
                  </a:cubicBezTo>
                  <a:cubicBezTo>
                    <a:pt x="108" y="252"/>
                    <a:pt x="108" y="252"/>
                    <a:pt x="108" y="252"/>
                  </a:cubicBezTo>
                  <a:lnTo>
                    <a:pt x="108"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5" name="Freeform 98"/>
            <p:cNvSpPr>
              <a:spLocks/>
            </p:cNvSpPr>
            <p:nvPr/>
          </p:nvSpPr>
          <p:spPr bwMode="auto">
            <a:xfrm>
              <a:off x="6734" y="440"/>
              <a:ext cx="107" cy="107"/>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12 w 72"/>
                <a:gd name="T11" fmla="*/ 6 h 72"/>
                <a:gd name="T12" fmla="*/ 12 w 72"/>
                <a:gd name="T13" fmla="*/ 60 h 72"/>
                <a:gd name="T14" fmla="*/ 66 w 72"/>
                <a:gd name="T15" fmla="*/ 60 h 72"/>
                <a:gd name="T16" fmla="*/ 72 w 72"/>
                <a:gd name="T17" fmla="*/ 66 h 72"/>
                <a:gd name="T18" fmla="*/ 66 w 72"/>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66" y="72"/>
                  </a:moveTo>
                  <a:cubicBezTo>
                    <a:pt x="6" y="72"/>
                    <a:pt x="6" y="72"/>
                    <a:pt x="6" y="72"/>
                  </a:cubicBezTo>
                  <a:cubicBezTo>
                    <a:pt x="3" y="72"/>
                    <a:pt x="0" y="70"/>
                    <a:pt x="0" y="66"/>
                  </a:cubicBezTo>
                  <a:cubicBezTo>
                    <a:pt x="0" y="6"/>
                    <a:pt x="0" y="6"/>
                    <a:pt x="0" y="6"/>
                  </a:cubicBezTo>
                  <a:cubicBezTo>
                    <a:pt x="0" y="3"/>
                    <a:pt x="3" y="0"/>
                    <a:pt x="6" y="0"/>
                  </a:cubicBezTo>
                  <a:cubicBezTo>
                    <a:pt x="10" y="0"/>
                    <a:pt x="12" y="3"/>
                    <a:pt x="12" y="6"/>
                  </a:cubicBezTo>
                  <a:cubicBezTo>
                    <a:pt x="12" y="60"/>
                    <a:pt x="12" y="60"/>
                    <a:pt x="12" y="60"/>
                  </a:cubicBezTo>
                  <a:cubicBezTo>
                    <a:pt x="66" y="60"/>
                    <a:pt x="66" y="60"/>
                    <a:pt x="66" y="60"/>
                  </a:cubicBezTo>
                  <a:cubicBezTo>
                    <a:pt x="70" y="60"/>
                    <a:pt x="72" y="63"/>
                    <a:pt x="72" y="66"/>
                  </a:cubicBezTo>
                  <a:cubicBezTo>
                    <a:pt x="72" y="70"/>
                    <a:pt x="70" y="72"/>
                    <a:pt x="6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grpSp>
        <p:nvGrpSpPr>
          <p:cNvPr id="16" name="Group 40" descr="binoculars "/>
          <p:cNvGrpSpPr>
            <a:grpSpLocks noChangeAspect="1"/>
          </p:cNvGrpSpPr>
          <p:nvPr/>
        </p:nvGrpSpPr>
        <p:grpSpPr bwMode="auto">
          <a:xfrm>
            <a:off x="5124216" y="1433377"/>
            <a:ext cx="530860" cy="491076"/>
            <a:chOff x="3438" y="454"/>
            <a:chExt cx="427" cy="395"/>
          </a:xfrm>
          <a:solidFill>
            <a:schemeClr val="accent1"/>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362663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03E6BE6-71A0-40ED-BD24-B753E832437D}"/>
              </a:ext>
            </a:extLst>
          </p:cNvPr>
          <p:cNvGraphicFramePr/>
          <p:nvPr>
            <p:extLst>
              <p:ext uri="{D42A27DB-BD31-4B8C-83A1-F6EECF244321}">
                <p14:modId xmlns:p14="http://schemas.microsoft.com/office/powerpoint/2010/main" val="2564506018"/>
              </p:ext>
            </p:extLst>
          </p:nvPr>
        </p:nvGraphicFramePr>
        <p:xfrm>
          <a:off x="150204" y="79513"/>
          <a:ext cx="11891592" cy="717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7147C7A-1B74-47CC-A45C-A63B89D95BA2}"/>
              </a:ext>
            </a:extLst>
          </p:cNvPr>
          <p:cNvSpPr txBox="1"/>
          <p:nvPr/>
        </p:nvSpPr>
        <p:spPr>
          <a:xfrm>
            <a:off x="1162878" y="0"/>
            <a:ext cx="968071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347663" algn="l"/>
              </a:tabLst>
              <a:defRPr/>
            </a:pPr>
            <a:r>
              <a:rPr kumimoji="0" lang="en-US" sz="3200" b="1" i="0" u="none" strike="noStrike" kern="1200" cap="none" spc="0" normalizeH="0" baseline="0" noProof="0" dirty="0">
                <a:ln>
                  <a:noFill/>
                </a:ln>
                <a:solidFill>
                  <a:srgbClr val="30353F"/>
                </a:solidFill>
                <a:effectLst/>
                <a:uLnTx/>
                <a:uFillTx/>
                <a:latin typeface="Century Gothic"/>
                <a:ea typeface="+mn-ea"/>
                <a:cs typeface="+mn-cs"/>
              </a:rPr>
              <a:t> </a:t>
            </a:r>
            <a:r>
              <a:rPr kumimoji="0" lang="en-US" sz="3200" b="1" i="0" u="none" strike="noStrike" kern="1200" cap="none" spc="0" normalizeH="0" baseline="0" noProof="0" dirty="0">
                <a:ln>
                  <a:noFill/>
                </a:ln>
                <a:solidFill>
                  <a:schemeClr val="tx2"/>
                </a:solidFill>
                <a:effectLst/>
                <a:uLnTx/>
                <a:uFillTx/>
                <a:latin typeface="Century Gothic"/>
                <a:ea typeface="+mn-ea"/>
                <a:cs typeface="+mn-cs"/>
              </a:rPr>
              <a:t>METHODOLOGY </a:t>
            </a:r>
          </a:p>
        </p:txBody>
      </p:sp>
    </p:spTree>
    <p:extLst>
      <p:ext uri="{BB962C8B-B14F-4D97-AF65-F5344CB8AC3E}">
        <p14:creationId xmlns:p14="http://schemas.microsoft.com/office/powerpoint/2010/main" val="342630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7905679" y="1459025"/>
            <a:ext cx="3866321" cy="4985980"/>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Tags_Closed by </a:t>
            </a:r>
            <a:r>
              <a:rPr lang="en-US" b="1" dirty="0" err="1">
                <a:solidFill>
                  <a:schemeClr val="bg1"/>
                </a:solidFill>
                <a:latin typeface="Arial" panose="020B0604020202020204" pitchFamily="34" charset="0"/>
                <a:cs typeface="Arial" panose="020B0604020202020204" pitchFamily="34" charset="0"/>
              </a:rPr>
              <a:t>Horizzon</a:t>
            </a:r>
            <a:r>
              <a:rPr lang="en-US" b="1" dirty="0">
                <a:solidFill>
                  <a:schemeClr val="bg1"/>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Tags_Will revert after reading the email </a:t>
            </a: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Lead Source_Welingak Website </a:t>
            </a:r>
          </a:p>
          <a:p>
            <a:pPr marL="285750" indent="-285750">
              <a:buFont typeface="Wingdings" panose="05000000000000000000" pitchFamily="2" charset="2"/>
              <a:buChar char="§"/>
            </a:pPr>
            <a:r>
              <a:rPr lang="en-US" b="1" dirty="0" err="1">
                <a:solidFill>
                  <a:schemeClr val="bg1"/>
                </a:solidFill>
                <a:latin typeface="Arial" panose="020B0604020202020204" pitchFamily="34" charset="0"/>
                <a:cs typeface="Arial" panose="020B0604020202020204" pitchFamily="34" charset="0"/>
              </a:rPr>
              <a:t>Tags_Other_Tags</a:t>
            </a:r>
            <a:endParaRPr lang="en-US"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err="1">
                <a:solidFill>
                  <a:schemeClr val="bg1"/>
                </a:solidFill>
                <a:latin typeface="Arial" panose="020B0604020202020204" pitchFamily="34" charset="0"/>
                <a:cs typeface="Arial" panose="020B0604020202020204" pitchFamily="34" charset="0"/>
              </a:rPr>
              <a:t>Tags_Not</a:t>
            </a:r>
            <a:r>
              <a:rPr lang="en-US" b="1" dirty="0">
                <a:solidFill>
                  <a:schemeClr val="bg1"/>
                </a:solidFill>
                <a:latin typeface="Arial" panose="020B0604020202020204" pitchFamily="34" charset="0"/>
                <a:cs typeface="Arial" panose="020B0604020202020204" pitchFamily="34" charset="0"/>
              </a:rPr>
              <a:t> Mentioned</a:t>
            </a: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Last Notable </a:t>
            </a:r>
            <a:r>
              <a:rPr lang="en-IN" b="1" dirty="0" err="1">
                <a:solidFill>
                  <a:schemeClr val="bg1"/>
                </a:solidFill>
                <a:latin typeface="Arial" panose="020B0604020202020204" pitchFamily="34" charset="0"/>
                <a:cs typeface="Arial" panose="020B0604020202020204" pitchFamily="34" charset="0"/>
              </a:rPr>
              <a:t>Activity_SMS</a:t>
            </a:r>
            <a:r>
              <a:rPr lang="en-IN" b="1" dirty="0">
                <a:solidFill>
                  <a:schemeClr val="bg1"/>
                </a:solidFill>
                <a:latin typeface="Arial" panose="020B0604020202020204" pitchFamily="34" charset="0"/>
                <a:cs typeface="Arial" panose="020B0604020202020204" pitchFamily="34" charset="0"/>
              </a:rPr>
              <a:t> Sent</a:t>
            </a:r>
            <a:endParaRPr lang="en-US"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Lead </a:t>
            </a:r>
            <a:r>
              <a:rPr lang="en-US" b="1" dirty="0" err="1">
                <a:solidFill>
                  <a:schemeClr val="bg1"/>
                </a:solidFill>
                <a:latin typeface="Arial" panose="020B0604020202020204" pitchFamily="34" charset="0"/>
                <a:cs typeface="Arial" panose="020B0604020202020204" pitchFamily="34" charset="0"/>
              </a:rPr>
              <a:t>Source_Reference</a:t>
            </a:r>
            <a:endParaRPr lang="en-US"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Last Notable </a:t>
            </a:r>
            <a:r>
              <a:rPr lang="en-US" b="1" dirty="0" err="1">
                <a:solidFill>
                  <a:schemeClr val="bg1"/>
                </a:solidFill>
                <a:latin typeface="Arial" panose="020B0604020202020204" pitchFamily="34" charset="0"/>
                <a:cs typeface="Arial" panose="020B0604020202020204" pitchFamily="34" charset="0"/>
              </a:rPr>
              <a:t>Activity_Other_Notable_Activity</a:t>
            </a:r>
            <a:endParaRPr lang="en-US"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Lead </a:t>
            </a:r>
            <a:r>
              <a:rPr lang="en-US" b="1" dirty="0" err="1">
                <a:solidFill>
                  <a:schemeClr val="bg1"/>
                </a:solidFill>
                <a:latin typeface="Arial" panose="020B0604020202020204" pitchFamily="34" charset="0"/>
                <a:cs typeface="Arial" panose="020B0604020202020204" pitchFamily="34" charset="0"/>
              </a:rPr>
              <a:t>Source_Olark</a:t>
            </a:r>
            <a:r>
              <a:rPr lang="en-US" b="1" dirty="0">
                <a:solidFill>
                  <a:schemeClr val="bg1"/>
                </a:solidFill>
                <a:latin typeface="Arial" panose="020B0604020202020204" pitchFamily="34" charset="0"/>
                <a:cs typeface="Arial" panose="020B0604020202020204" pitchFamily="34" charset="0"/>
              </a:rPr>
              <a:t> Chat</a:t>
            </a: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Total Time Spent on Website</a:t>
            </a: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Last </a:t>
            </a:r>
            <a:r>
              <a:rPr lang="en-US" b="1" dirty="0" err="1">
                <a:solidFill>
                  <a:schemeClr val="bg1"/>
                </a:solidFill>
                <a:latin typeface="Arial" panose="020B0604020202020204" pitchFamily="34" charset="0"/>
                <a:cs typeface="Arial" panose="020B0604020202020204" pitchFamily="34" charset="0"/>
              </a:rPr>
              <a:t>Activity_Email</a:t>
            </a:r>
            <a:r>
              <a:rPr lang="en-US" b="1" dirty="0">
                <a:solidFill>
                  <a:schemeClr val="bg1"/>
                </a:solidFill>
                <a:latin typeface="Arial" panose="020B0604020202020204" pitchFamily="34" charset="0"/>
                <a:cs typeface="Arial" panose="020B0604020202020204" pitchFamily="34" charset="0"/>
              </a:rPr>
              <a:t> Opened</a:t>
            </a: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What is your current </a:t>
            </a:r>
            <a:r>
              <a:rPr lang="en-US" b="1" dirty="0" err="1">
                <a:solidFill>
                  <a:schemeClr val="bg1"/>
                </a:solidFill>
                <a:latin typeface="Arial" panose="020B0604020202020204" pitchFamily="34" charset="0"/>
                <a:cs typeface="Arial" panose="020B0604020202020204" pitchFamily="34" charset="0"/>
              </a:rPr>
              <a:t>occupation_Unemployed</a:t>
            </a:r>
            <a:endParaRPr lang="en-US"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err="1">
                <a:solidFill>
                  <a:schemeClr val="bg1"/>
                </a:solidFill>
                <a:latin typeface="Arial" panose="020B0604020202020204" pitchFamily="34" charset="0"/>
                <a:cs typeface="Arial" panose="020B0604020202020204" pitchFamily="34" charset="0"/>
              </a:rPr>
              <a:t>Specialization_Travel</a:t>
            </a:r>
            <a:r>
              <a:rPr lang="en-US" b="1" dirty="0">
                <a:solidFill>
                  <a:schemeClr val="bg1"/>
                </a:solidFill>
                <a:latin typeface="Arial" panose="020B0604020202020204" pitchFamily="34" charset="0"/>
                <a:cs typeface="Arial" panose="020B0604020202020204" pitchFamily="34" charset="0"/>
              </a:rPr>
              <a:t> and Tourism </a:t>
            </a:r>
          </a:p>
          <a:p>
            <a:pPr marL="285750" indent="-285750">
              <a:buFont typeface="Wingdings" panose="05000000000000000000" pitchFamily="2" charset="2"/>
              <a:buChar char="§"/>
            </a:pPr>
            <a:r>
              <a:rPr lang="en-US" b="1" dirty="0">
                <a:solidFill>
                  <a:schemeClr val="bg1"/>
                </a:solidFill>
                <a:latin typeface="Arial" panose="020B0604020202020204" pitchFamily="34" charset="0"/>
                <a:cs typeface="Arial" panose="020B0604020202020204" pitchFamily="34" charset="0"/>
              </a:rPr>
              <a:t>Do Not Email</a:t>
            </a:r>
            <a:endParaRPr lang="en-IN" b="1" dirty="0">
              <a:solidFill>
                <a:schemeClr val="bg1"/>
              </a:solidFill>
              <a:latin typeface="Arial" panose="020B0604020202020204" pitchFamily="34" charset="0"/>
              <a:cs typeface="Arial" panose="020B0604020202020204" pitchFamily="34" charset="0"/>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7633253" y="1260346"/>
            <a:ext cx="414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7768839" y="6577165"/>
            <a:ext cx="414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pic>
        <p:nvPicPr>
          <p:cNvPr id="4" name="Picture 3">
            <a:extLst>
              <a:ext uri="{FF2B5EF4-FFF2-40B4-BE49-F238E27FC236}">
                <a16:creationId xmlns:a16="http://schemas.microsoft.com/office/drawing/2014/main" id="{D89FFA91-339E-4309-A035-DFEEB5243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6" y="1119379"/>
            <a:ext cx="7057626" cy="4845981"/>
          </a:xfrm>
          <a:prstGeom prst="rect">
            <a:avLst/>
          </a:prstGeom>
        </p:spPr>
      </p:pic>
      <p:sp>
        <p:nvSpPr>
          <p:cNvPr id="13" name="TextBox 12">
            <a:extLst>
              <a:ext uri="{FF2B5EF4-FFF2-40B4-BE49-F238E27FC236}">
                <a16:creationId xmlns:a16="http://schemas.microsoft.com/office/drawing/2014/main" id="{B8E4D1AC-F406-47AE-A975-B4D0F7F8076D}"/>
              </a:ext>
            </a:extLst>
          </p:cNvPr>
          <p:cNvSpPr txBox="1"/>
          <p:nvPr/>
        </p:nvSpPr>
        <p:spPr>
          <a:xfrm>
            <a:off x="7467757" y="280834"/>
            <a:ext cx="4611757" cy="1231106"/>
          </a:xfrm>
          <a:prstGeom prst="rect">
            <a:avLst/>
          </a:prstGeom>
          <a:noFill/>
        </p:spPr>
        <p:txBody>
          <a:bodyPr wrap="square" lIns="0" tIns="0" rIns="0" bIns="0" rtlCol="0">
            <a:spAutoFit/>
          </a:bodyPr>
          <a:lstStyle/>
          <a:p>
            <a:pPr algn="ctr">
              <a:tabLst>
                <a:tab pos="347663" algn="l"/>
              </a:tabLst>
            </a:pPr>
            <a:r>
              <a:rPr lang="en-CA" sz="2400" b="1" cap="all" dirty="0">
                <a:solidFill>
                  <a:schemeClr val="bg1"/>
                </a:solidFill>
                <a:latin typeface="+mj-lt"/>
              </a:rPr>
              <a:t>Features Contributing to Lead Conversion</a:t>
            </a:r>
            <a:endParaRPr lang="en-IN" sz="2400" b="1" cap="all" dirty="0">
              <a:solidFill>
                <a:schemeClr val="bg1"/>
              </a:solidFill>
              <a:latin typeface="+mj-lt"/>
            </a:endParaRPr>
          </a:p>
          <a:p>
            <a:pPr algn="ctr">
              <a:tabLst>
                <a:tab pos="347663" algn="l"/>
              </a:tabLst>
            </a:pPr>
            <a:endParaRPr lang="en-US" sz="3200" b="1" dirty="0">
              <a:solidFill>
                <a:srgbClr val="FFFFFF"/>
              </a:solidFill>
              <a:latin typeface="+mj-lt"/>
            </a:endParaRPr>
          </a:p>
        </p:txBody>
      </p:sp>
    </p:spTree>
    <p:extLst>
      <p:ext uri="{BB962C8B-B14F-4D97-AF65-F5344CB8AC3E}">
        <p14:creationId xmlns:p14="http://schemas.microsoft.com/office/powerpoint/2010/main" val="172723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1"/>
            <a:ext cx="12192000" cy="6877878"/>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TextBox 101"/>
          <p:cNvSpPr txBox="1"/>
          <p:nvPr/>
        </p:nvSpPr>
        <p:spPr>
          <a:xfrm>
            <a:off x="788986" y="5052516"/>
            <a:ext cx="4601164" cy="1107996"/>
          </a:xfrm>
          <a:prstGeom prst="rect">
            <a:avLst/>
          </a:prstGeom>
          <a:noFill/>
        </p:spPr>
        <p:txBody>
          <a:bodyPr wrap="square" lIns="0" tIns="0" rIns="0" bIns="0" rtlCol="0">
            <a:spAutoFit/>
          </a:bodyPr>
          <a:lstStyle/>
          <a:p>
            <a:r>
              <a:rPr lang="en-IN" b="1" dirty="0">
                <a:solidFill>
                  <a:schemeClr val="bg1"/>
                </a:solidFill>
                <a:latin typeface="Arial" panose="020B0604020202020204" pitchFamily="34" charset="0"/>
                <a:cs typeface="Arial" panose="020B0604020202020204" pitchFamily="34" charset="0"/>
              </a:rPr>
              <a:t>The cut-off threshold of Accuracy, Sensitivity and Specificity probability curves occurs at 0.3 as seen in above plotted diagram.</a:t>
            </a:r>
            <a:endParaRPr lang="en-US" b="1" dirty="0">
              <a:solidFill>
                <a:schemeClr val="bg1"/>
              </a:solidFill>
              <a:latin typeface="Arial" panose="020B0604020202020204" pitchFamily="34" charset="0"/>
              <a:cs typeface="Arial" panose="020B0604020202020204" pitchFamily="34" charset="0"/>
            </a:endParaRPr>
          </a:p>
        </p:txBody>
      </p:sp>
      <p:sp>
        <p:nvSpPr>
          <p:cNvPr id="103" name="TextBox 102"/>
          <p:cNvSpPr txBox="1"/>
          <p:nvPr/>
        </p:nvSpPr>
        <p:spPr>
          <a:xfrm>
            <a:off x="399496" y="180081"/>
            <a:ext cx="11324170" cy="492443"/>
          </a:xfrm>
          <a:prstGeom prst="rect">
            <a:avLst/>
          </a:prstGeom>
          <a:noFill/>
        </p:spPr>
        <p:txBody>
          <a:bodyPr wrap="square" lIns="0" tIns="0" rIns="0" bIns="0" rtlCol="0">
            <a:spAutoFit/>
          </a:bodyPr>
          <a:lstStyle/>
          <a:p>
            <a:pPr algn="ctr">
              <a:tabLst>
                <a:tab pos="347663" algn="l"/>
              </a:tabLst>
            </a:pPr>
            <a:r>
              <a:rPr lang="en-US" sz="3200" b="1" dirty="0">
                <a:solidFill>
                  <a:srgbClr val="FFFFFF"/>
                </a:solidFill>
                <a:latin typeface="+mj-lt"/>
              </a:rPr>
              <a:t>MODEL METRICS OF TRAIN DATASET (Sensitivity-Specificity)</a:t>
            </a:r>
          </a:p>
        </p:txBody>
      </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cxnSp>
        <p:nvCxnSpPr>
          <p:cNvPr id="37" name="Straight Connector 36">
            <a:extLst>
              <a:ext uri="{FF2B5EF4-FFF2-40B4-BE49-F238E27FC236}">
                <a16:creationId xmlns:a16="http://schemas.microsoft.com/office/drawing/2014/main" id="{93B9C6FB-C561-4097-90A0-B9FF86D5E38D}"/>
              </a:ext>
              <a:ext uri="{C183D7F6-B498-43B3-948B-1728B52AA6E4}">
                <adec:decorative xmlns:adec="http://schemas.microsoft.com/office/drawing/2017/decorative" val="1"/>
              </a:ext>
            </a:extLst>
          </p:cNvPr>
          <p:cNvCxnSpPr/>
          <p:nvPr/>
        </p:nvCxnSpPr>
        <p:spPr>
          <a:xfrm>
            <a:off x="576786" y="809763"/>
            <a:ext cx="1098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DD3293-AED6-4545-BF2A-106FD9FEA767}"/>
              </a:ext>
            </a:extLst>
          </p:cNvPr>
          <p:cNvSpPr txBox="1"/>
          <p:nvPr/>
        </p:nvSpPr>
        <p:spPr>
          <a:xfrm>
            <a:off x="562805" y="1350476"/>
            <a:ext cx="5122377" cy="3313011"/>
          </a:xfrm>
          <a:prstGeom prst="rect">
            <a:avLst/>
          </a:prstGeom>
          <a:solidFill>
            <a:schemeClr val="bg1"/>
          </a:solid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0C30E2D8-F06F-42B2-913F-EA6D2B97D414}"/>
              </a:ext>
            </a:extLst>
          </p:cNvPr>
          <p:cNvPicPr>
            <a:picLocks noChangeAspect="1"/>
          </p:cNvPicPr>
          <p:nvPr/>
        </p:nvPicPr>
        <p:blipFill>
          <a:blip r:embed="rId2"/>
          <a:stretch>
            <a:fillRect/>
          </a:stretch>
        </p:blipFill>
        <p:spPr>
          <a:xfrm>
            <a:off x="6375001" y="1350476"/>
            <a:ext cx="5127180" cy="3310415"/>
          </a:xfrm>
          <a:prstGeom prst="rect">
            <a:avLst/>
          </a:prstGeom>
        </p:spPr>
      </p:pic>
      <p:sp>
        <p:nvSpPr>
          <p:cNvPr id="19" name="Rectangle: Rounded Corners 18">
            <a:extLst>
              <a:ext uri="{FF2B5EF4-FFF2-40B4-BE49-F238E27FC236}">
                <a16:creationId xmlns:a16="http://schemas.microsoft.com/office/drawing/2014/main" id="{CFA4DFA2-D4CC-4227-8E7F-80A485BF42F9}"/>
              </a:ext>
            </a:extLst>
          </p:cNvPr>
          <p:cNvSpPr/>
          <p:nvPr/>
        </p:nvSpPr>
        <p:spPr>
          <a:xfrm>
            <a:off x="7492343" y="1792800"/>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DC469598-F0F5-4967-89EC-883A4666675F}"/>
              </a:ext>
            </a:extLst>
          </p:cNvPr>
          <p:cNvSpPr/>
          <p:nvPr/>
        </p:nvSpPr>
        <p:spPr>
          <a:xfrm>
            <a:off x="9158158" y="1793572"/>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Rounded Corners 49">
            <a:extLst>
              <a:ext uri="{FF2B5EF4-FFF2-40B4-BE49-F238E27FC236}">
                <a16:creationId xmlns:a16="http://schemas.microsoft.com/office/drawing/2014/main" id="{76C250CD-BCCC-4EFF-9976-F1DC952D892B}"/>
              </a:ext>
            </a:extLst>
          </p:cNvPr>
          <p:cNvSpPr/>
          <p:nvPr/>
        </p:nvSpPr>
        <p:spPr>
          <a:xfrm>
            <a:off x="7492343" y="3088976"/>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79059285-4683-47FF-9252-6E0667F349C9}"/>
              </a:ext>
            </a:extLst>
          </p:cNvPr>
          <p:cNvSpPr/>
          <p:nvPr/>
        </p:nvSpPr>
        <p:spPr>
          <a:xfrm>
            <a:off x="9158158" y="3088976"/>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63777ED4-80CA-46BE-94A6-60EDA0A81712}"/>
              </a:ext>
            </a:extLst>
          </p:cNvPr>
          <p:cNvSpPr txBox="1"/>
          <p:nvPr/>
        </p:nvSpPr>
        <p:spPr>
          <a:xfrm>
            <a:off x="7749655" y="2032082"/>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3533</a:t>
            </a:r>
          </a:p>
          <a:p>
            <a:pPr algn="ctr"/>
            <a:r>
              <a:rPr lang="en-CA" b="1" dirty="0">
                <a:solidFill>
                  <a:schemeClr val="bg1"/>
                </a:solidFill>
                <a:latin typeface="Arial" panose="020B0604020202020204" pitchFamily="34" charset="0"/>
                <a:cs typeface="Arial" panose="020B0604020202020204" pitchFamily="34" charset="0"/>
              </a:rPr>
              <a:t>(TN)</a:t>
            </a:r>
            <a:endParaRPr lang="en-IN" b="1" dirty="0">
              <a:solidFill>
                <a:schemeClr val="bg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7C2D85B8-BEC9-4CEB-81B2-347ADB695FCF}"/>
              </a:ext>
            </a:extLst>
          </p:cNvPr>
          <p:cNvSpPr txBox="1"/>
          <p:nvPr/>
        </p:nvSpPr>
        <p:spPr>
          <a:xfrm>
            <a:off x="9411019" y="2034374"/>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402</a:t>
            </a:r>
          </a:p>
          <a:p>
            <a:pPr algn="ctr"/>
            <a:r>
              <a:rPr lang="en-CA" b="1" dirty="0">
                <a:solidFill>
                  <a:schemeClr val="bg1"/>
                </a:solidFill>
                <a:latin typeface="Arial" panose="020B0604020202020204" pitchFamily="34" charset="0"/>
                <a:cs typeface="Arial" panose="020B0604020202020204" pitchFamily="34" charset="0"/>
              </a:rPr>
              <a:t>(FP)</a:t>
            </a:r>
            <a:endParaRPr lang="en-IN" b="1" dirty="0">
              <a:solidFill>
                <a:schemeClr val="bg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5053991-1250-4F95-BCE8-A2A0E1D2B1C0}"/>
              </a:ext>
            </a:extLst>
          </p:cNvPr>
          <p:cNvSpPr txBox="1"/>
          <p:nvPr/>
        </p:nvSpPr>
        <p:spPr>
          <a:xfrm>
            <a:off x="9411019" y="3341809"/>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2166</a:t>
            </a:r>
          </a:p>
          <a:p>
            <a:pPr algn="ctr"/>
            <a:r>
              <a:rPr lang="en-CA" b="1" dirty="0">
                <a:solidFill>
                  <a:schemeClr val="bg1"/>
                </a:solidFill>
                <a:latin typeface="Arial" panose="020B0604020202020204" pitchFamily="34" charset="0"/>
                <a:cs typeface="Arial" panose="020B0604020202020204" pitchFamily="34" charset="0"/>
              </a:rPr>
              <a:t>(TP)</a:t>
            </a:r>
            <a:endParaRPr lang="en-IN" b="1" dirty="0">
              <a:solidFill>
                <a:schemeClr val="bg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5AA64ED-F6F5-4D6B-B4DE-33C6E505F676}"/>
              </a:ext>
            </a:extLst>
          </p:cNvPr>
          <p:cNvSpPr txBox="1"/>
          <p:nvPr/>
        </p:nvSpPr>
        <p:spPr>
          <a:xfrm>
            <a:off x="7741123" y="3341810"/>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262</a:t>
            </a:r>
          </a:p>
          <a:p>
            <a:pPr algn="ctr"/>
            <a:r>
              <a:rPr lang="en-CA" b="1" dirty="0">
                <a:solidFill>
                  <a:schemeClr val="bg1"/>
                </a:solidFill>
                <a:latin typeface="Arial" panose="020B0604020202020204" pitchFamily="34" charset="0"/>
                <a:cs typeface="Arial" panose="020B0604020202020204" pitchFamily="34" charset="0"/>
              </a:rPr>
              <a:t>(FN)</a:t>
            </a:r>
            <a:endParaRPr lang="en-IN"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62A1E44-5540-4419-BE90-1D0D40F1D20E}"/>
              </a:ext>
            </a:extLst>
          </p:cNvPr>
          <p:cNvSpPr txBox="1"/>
          <p:nvPr/>
        </p:nvSpPr>
        <p:spPr>
          <a:xfrm>
            <a:off x="7623313" y="1394247"/>
            <a:ext cx="2721983" cy="276999"/>
          </a:xfrm>
          <a:prstGeom prst="rect">
            <a:avLst/>
          </a:prstGeom>
          <a:noFill/>
        </p:spPr>
        <p:txBody>
          <a:bodyPr wrap="square" rtlCol="0">
            <a:spAutoFit/>
          </a:bodyPr>
          <a:lstStyle/>
          <a:p>
            <a:pPr algn="ctr"/>
            <a:r>
              <a:rPr lang="en-CA" sz="1200" b="1" dirty="0">
                <a:latin typeface="+mj-lt"/>
                <a:cs typeface="Arial" panose="020B0604020202020204" pitchFamily="34" charset="0"/>
              </a:rPr>
              <a:t>Confusion Matrix</a:t>
            </a:r>
            <a:endParaRPr lang="en-IN" sz="1200" b="1" dirty="0">
              <a:latin typeface="+mj-lt"/>
              <a:cs typeface="Arial" panose="020B0604020202020204" pitchFamily="34" charset="0"/>
            </a:endParaRPr>
          </a:p>
        </p:txBody>
      </p:sp>
      <p:sp>
        <p:nvSpPr>
          <p:cNvPr id="62" name="TextBox 61">
            <a:extLst>
              <a:ext uri="{FF2B5EF4-FFF2-40B4-BE49-F238E27FC236}">
                <a16:creationId xmlns:a16="http://schemas.microsoft.com/office/drawing/2014/main" id="{EC221D58-BF38-4745-9DB0-D4C42A70FDBD}"/>
              </a:ext>
            </a:extLst>
          </p:cNvPr>
          <p:cNvSpPr txBox="1"/>
          <p:nvPr/>
        </p:nvSpPr>
        <p:spPr>
          <a:xfrm>
            <a:off x="6801850" y="5052516"/>
            <a:ext cx="4601164" cy="1661993"/>
          </a:xfrm>
          <a:prstGeom prst="rect">
            <a:avLst/>
          </a:prstGeom>
          <a:noFill/>
        </p:spPr>
        <p:txBody>
          <a:bodyPr wrap="square" lIns="0" tIns="0" rIns="0" bIns="0" rtlCol="0">
            <a:spAutoFit/>
          </a:bodyPr>
          <a:lstStyle/>
          <a:p>
            <a:r>
              <a:rPr lang="en-US" b="1" dirty="0">
                <a:solidFill>
                  <a:schemeClr val="bg1"/>
                </a:solidFill>
                <a:latin typeface="Arial" panose="020B0604020202020204" pitchFamily="34" charset="0"/>
                <a:cs typeface="Arial" panose="020B0604020202020204" pitchFamily="34" charset="0"/>
              </a:rPr>
              <a:t>Accuracy = 89.6%</a:t>
            </a:r>
          </a:p>
          <a:p>
            <a:r>
              <a:rPr lang="en-US" b="1" dirty="0">
                <a:solidFill>
                  <a:schemeClr val="bg1"/>
                </a:solidFill>
                <a:latin typeface="Arial" panose="020B0604020202020204" pitchFamily="34" charset="0"/>
                <a:cs typeface="Arial" panose="020B0604020202020204" pitchFamily="34" charset="0"/>
              </a:rPr>
              <a:t>Sensitivity = 89.2%</a:t>
            </a:r>
          </a:p>
          <a:p>
            <a:r>
              <a:rPr lang="en-US" b="1" dirty="0">
                <a:solidFill>
                  <a:schemeClr val="bg1"/>
                </a:solidFill>
                <a:latin typeface="Arial" panose="020B0604020202020204" pitchFamily="34" charset="0"/>
                <a:cs typeface="Arial" panose="020B0604020202020204" pitchFamily="34" charset="0"/>
              </a:rPr>
              <a:t>Specificity = 89.8%</a:t>
            </a:r>
          </a:p>
          <a:p>
            <a:r>
              <a:rPr lang="en-US" b="1" dirty="0">
                <a:solidFill>
                  <a:schemeClr val="bg1"/>
                </a:solidFill>
                <a:latin typeface="Arial" panose="020B0604020202020204" pitchFamily="34" charset="0"/>
                <a:cs typeface="Arial" panose="020B0604020202020204" pitchFamily="34" charset="0"/>
              </a:rPr>
              <a:t>False Positive Rate = 10.2%</a:t>
            </a:r>
          </a:p>
          <a:p>
            <a:r>
              <a:rPr lang="en-US" b="1" dirty="0">
                <a:solidFill>
                  <a:schemeClr val="bg1"/>
                </a:solidFill>
                <a:latin typeface="Arial" panose="020B0604020202020204" pitchFamily="34" charset="0"/>
                <a:cs typeface="Arial" panose="020B0604020202020204" pitchFamily="34" charset="0"/>
              </a:rPr>
              <a:t>Positive Predictive Value = 84.3%</a:t>
            </a:r>
          </a:p>
          <a:p>
            <a:r>
              <a:rPr lang="en-US" b="1" dirty="0">
                <a:solidFill>
                  <a:schemeClr val="bg1"/>
                </a:solidFill>
                <a:latin typeface="Arial" panose="020B0604020202020204" pitchFamily="34" charset="0"/>
                <a:cs typeface="Arial" panose="020B0604020202020204" pitchFamily="34" charset="0"/>
              </a:rPr>
              <a:t>Negative Predictive Value = 93.1%</a:t>
            </a:r>
          </a:p>
        </p:txBody>
      </p:sp>
      <p:pic>
        <p:nvPicPr>
          <p:cNvPr id="3" name="Picture 2">
            <a:extLst>
              <a:ext uri="{FF2B5EF4-FFF2-40B4-BE49-F238E27FC236}">
                <a16:creationId xmlns:a16="http://schemas.microsoft.com/office/drawing/2014/main" id="{2C65B8DD-26A3-4EE8-A9C8-6B9C8E15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948" y="1487716"/>
            <a:ext cx="4471200" cy="3141924"/>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1"/>
            <a:ext cx="12192000" cy="6877878"/>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TextBox 101"/>
          <p:cNvSpPr txBox="1"/>
          <p:nvPr/>
        </p:nvSpPr>
        <p:spPr>
          <a:xfrm>
            <a:off x="788986" y="5052516"/>
            <a:ext cx="4601164" cy="830997"/>
          </a:xfrm>
          <a:prstGeom prst="rect">
            <a:avLst/>
          </a:prstGeom>
          <a:noFill/>
        </p:spPr>
        <p:txBody>
          <a:bodyPr wrap="square" lIns="0" tIns="0" rIns="0" bIns="0" rtlCol="0">
            <a:spAutoFit/>
          </a:bodyPr>
          <a:lstStyle/>
          <a:p>
            <a:r>
              <a:rPr lang="en-IN" b="1" dirty="0">
                <a:solidFill>
                  <a:schemeClr val="bg1"/>
                </a:solidFill>
                <a:latin typeface="Arial" panose="020B0604020202020204" pitchFamily="34" charset="0"/>
                <a:cs typeface="Arial" panose="020B0604020202020204" pitchFamily="34" charset="0"/>
              </a:rPr>
              <a:t>The cut-off threshold of Precision and Recall probability curves occurs at 0.37 as seen in above plotted diagram.</a:t>
            </a:r>
            <a:endParaRPr lang="en-US" b="1" dirty="0">
              <a:solidFill>
                <a:schemeClr val="bg1"/>
              </a:solidFill>
              <a:latin typeface="Arial" panose="020B0604020202020204" pitchFamily="34" charset="0"/>
              <a:cs typeface="Arial" panose="020B0604020202020204" pitchFamily="34" charset="0"/>
            </a:endParaRPr>
          </a:p>
        </p:txBody>
      </p:sp>
      <p:sp>
        <p:nvSpPr>
          <p:cNvPr id="103" name="TextBox 102"/>
          <p:cNvSpPr txBox="1"/>
          <p:nvPr/>
        </p:nvSpPr>
        <p:spPr>
          <a:xfrm>
            <a:off x="399496" y="180081"/>
            <a:ext cx="11324170" cy="492443"/>
          </a:xfrm>
          <a:prstGeom prst="rect">
            <a:avLst/>
          </a:prstGeom>
          <a:noFill/>
        </p:spPr>
        <p:txBody>
          <a:bodyPr wrap="square" lIns="0" tIns="0" rIns="0" bIns="0" rtlCol="0">
            <a:spAutoFit/>
          </a:bodyPr>
          <a:lstStyle/>
          <a:p>
            <a:pPr algn="ctr">
              <a:tabLst>
                <a:tab pos="347663" algn="l"/>
              </a:tabLst>
            </a:pPr>
            <a:r>
              <a:rPr lang="en-US" sz="3200" b="1" dirty="0">
                <a:solidFill>
                  <a:srgbClr val="FFFFFF"/>
                </a:solidFill>
                <a:latin typeface="+mj-lt"/>
              </a:rPr>
              <a:t>MODEL METRICS OF TRAIN DATASET (Precision-Recall)</a:t>
            </a:r>
          </a:p>
        </p:txBody>
      </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cxnSp>
        <p:nvCxnSpPr>
          <p:cNvPr id="37" name="Straight Connector 36">
            <a:extLst>
              <a:ext uri="{FF2B5EF4-FFF2-40B4-BE49-F238E27FC236}">
                <a16:creationId xmlns:a16="http://schemas.microsoft.com/office/drawing/2014/main" id="{93B9C6FB-C561-4097-90A0-B9FF86D5E38D}"/>
              </a:ext>
              <a:ext uri="{C183D7F6-B498-43B3-948B-1728B52AA6E4}">
                <adec:decorative xmlns:adec="http://schemas.microsoft.com/office/drawing/2017/decorative" val="1"/>
              </a:ext>
            </a:extLst>
          </p:cNvPr>
          <p:cNvCxnSpPr/>
          <p:nvPr/>
        </p:nvCxnSpPr>
        <p:spPr>
          <a:xfrm>
            <a:off x="576786" y="809763"/>
            <a:ext cx="1098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DD3293-AED6-4545-BF2A-106FD9FEA767}"/>
              </a:ext>
            </a:extLst>
          </p:cNvPr>
          <p:cNvSpPr txBox="1"/>
          <p:nvPr/>
        </p:nvSpPr>
        <p:spPr>
          <a:xfrm>
            <a:off x="562805" y="1350476"/>
            <a:ext cx="5122377" cy="3313011"/>
          </a:xfrm>
          <a:prstGeom prst="rect">
            <a:avLst/>
          </a:prstGeom>
          <a:solidFill>
            <a:schemeClr val="bg1"/>
          </a:solid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0C30E2D8-F06F-42B2-913F-EA6D2B97D414}"/>
              </a:ext>
            </a:extLst>
          </p:cNvPr>
          <p:cNvPicPr>
            <a:picLocks noChangeAspect="1"/>
          </p:cNvPicPr>
          <p:nvPr/>
        </p:nvPicPr>
        <p:blipFill>
          <a:blip r:embed="rId2"/>
          <a:stretch>
            <a:fillRect/>
          </a:stretch>
        </p:blipFill>
        <p:spPr>
          <a:xfrm>
            <a:off x="6375001" y="1350476"/>
            <a:ext cx="5127180" cy="3310415"/>
          </a:xfrm>
          <a:prstGeom prst="rect">
            <a:avLst/>
          </a:prstGeom>
        </p:spPr>
      </p:pic>
      <p:sp>
        <p:nvSpPr>
          <p:cNvPr id="19" name="Rectangle: Rounded Corners 18">
            <a:extLst>
              <a:ext uri="{FF2B5EF4-FFF2-40B4-BE49-F238E27FC236}">
                <a16:creationId xmlns:a16="http://schemas.microsoft.com/office/drawing/2014/main" id="{CFA4DFA2-D4CC-4227-8E7F-80A485BF42F9}"/>
              </a:ext>
            </a:extLst>
          </p:cNvPr>
          <p:cNvSpPr/>
          <p:nvPr/>
        </p:nvSpPr>
        <p:spPr>
          <a:xfrm>
            <a:off x="7492343" y="1792800"/>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DC469598-F0F5-4967-89EC-883A4666675F}"/>
              </a:ext>
            </a:extLst>
          </p:cNvPr>
          <p:cNvSpPr/>
          <p:nvPr/>
        </p:nvSpPr>
        <p:spPr>
          <a:xfrm>
            <a:off x="9158158" y="1793572"/>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Rounded Corners 49">
            <a:extLst>
              <a:ext uri="{FF2B5EF4-FFF2-40B4-BE49-F238E27FC236}">
                <a16:creationId xmlns:a16="http://schemas.microsoft.com/office/drawing/2014/main" id="{76C250CD-BCCC-4EFF-9976-F1DC952D892B}"/>
              </a:ext>
            </a:extLst>
          </p:cNvPr>
          <p:cNvSpPr/>
          <p:nvPr/>
        </p:nvSpPr>
        <p:spPr>
          <a:xfrm>
            <a:off x="7492343" y="3088976"/>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Rounded Corners 50">
            <a:extLst>
              <a:ext uri="{FF2B5EF4-FFF2-40B4-BE49-F238E27FC236}">
                <a16:creationId xmlns:a16="http://schemas.microsoft.com/office/drawing/2014/main" id="{79059285-4683-47FF-9252-6E0667F349C9}"/>
              </a:ext>
            </a:extLst>
          </p:cNvPr>
          <p:cNvSpPr/>
          <p:nvPr/>
        </p:nvSpPr>
        <p:spPr>
          <a:xfrm>
            <a:off x="9158158" y="3088976"/>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63777ED4-80CA-46BE-94A6-60EDA0A81712}"/>
              </a:ext>
            </a:extLst>
          </p:cNvPr>
          <p:cNvSpPr txBox="1"/>
          <p:nvPr/>
        </p:nvSpPr>
        <p:spPr>
          <a:xfrm>
            <a:off x="7749655" y="2032082"/>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3730</a:t>
            </a:r>
          </a:p>
          <a:p>
            <a:pPr algn="ctr"/>
            <a:r>
              <a:rPr lang="en-CA" b="1" dirty="0">
                <a:solidFill>
                  <a:schemeClr val="bg1"/>
                </a:solidFill>
                <a:latin typeface="Arial" panose="020B0604020202020204" pitchFamily="34" charset="0"/>
                <a:cs typeface="Arial" panose="020B0604020202020204" pitchFamily="34" charset="0"/>
              </a:rPr>
              <a:t>(TN)</a:t>
            </a:r>
            <a:endParaRPr lang="en-IN" b="1" dirty="0">
              <a:solidFill>
                <a:schemeClr val="bg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7C2D85B8-BEC9-4CEB-81B2-347ADB695FCF}"/>
              </a:ext>
            </a:extLst>
          </p:cNvPr>
          <p:cNvSpPr txBox="1"/>
          <p:nvPr/>
        </p:nvSpPr>
        <p:spPr>
          <a:xfrm>
            <a:off x="9411019" y="2034374"/>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205</a:t>
            </a:r>
          </a:p>
          <a:p>
            <a:pPr algn="ctr"/>
            <a:r>
              <a:rPr lang="en-CA" b="1" dirty="0">
                <a:solidFill>
                  <a:schemeClr val="bg1"/>
                </a:solidFill>
                <a:latin typeface="Arial" panose="020B0604020202020204" pitchFamily="34" charset="0"/>
                <a:cs typeface="Arial" panose="020B0604020202020204" pitchFamily="34" charset="0"/>
              </a:rPr>
              <a:t>(FP)</a:t>
            </a:r>
            <a:endParaRPr lang="en-IN" b="1" dirty="0">
              <a:solidFill>
                <a:schemeClr val="bg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5053991-1250-4F95-BCE8-A2A0E1D2B1C0}"/>
              </a:ext>
            </a:extLst>
          </p:cNvPr>
          <p:cNvSpPr txBox="1"/>
          <p:nvPr/>
        </p:nvSpPr>
        <p:spPr>
          <a:xfrm>
            <a:off x="9411019" y="3341809"/>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2018</a:t>
            </a:r>
          </a:p>
          <a:p>
            <a:pPr algn="ctr"/>
            <a:r>
              <a:rPr lang="en-CA" b="1" dirty="0">
                <a:solidFill>
                  <a:schemeClr val="bg1"/>
                </a:solidFill>
                <a:latin typeface="Arial" panose="020B0604020202020204" pitchFamily="34" charset="0"/>
                <a:cs typeface="Arial" panose="020B0604020202020204" pitchFamily="34" charset="0"/>
              </a:rPr>
              <a:t>(TP)</a:t>
            </a:r>
            <a:endParaRPr lang="en-IN" b="1" dirty="0">
              <a:solidFill>
                <a:schemeClr val="bg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5AA64ED-F6F5-4D6B-B4DE-33C6E505F676}"/>
              </a:ext>
            </a:extLst>
          </p:cNvPr>
          <p:cNvSpPr txBox="1"/>
          <p:nvPr/>
        </p:nvSpPr>
        <p:spPr>
          <a:xfrm>
            <a:off x="7741123" y="3341810"/>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410</a:t>
            </a:r>
          </a:p>
          <a:p>
            <a:pPr algn="ctr"/>
            <a:r>
              <a:rPr lang="en-CA" b="1" dirty="0">
                <a:solidFill>
                  <a:schemeClr val="bg1"/>
                </a:solidFill>
                <a:latin typeface="Arial" panose="020B0604020202020204" pitchFamily="34" charset="0"/>
                <a:cs typeface="Arial" panose="020B0604020202020204" pitchFamily="34" charset="0"/>
              </a:rPr>
              <a:t>(FN)</a:t>
            </a:r>
            <a:endParaRPr lang="en-IN"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62A1E44-5540-4419-BE90-1D0D40F1D20E}"/>
              </a:ext>
            </a:extLst>
          </p:cNvPr>
          <p:cNvSpPr txBox="1"/>
          <p:nvPr/>
        </p:nvSpPr>
        <p:spPr>
          <a:xfrm>
            <a:off x="7623313" y="1394247"/>
            <a:ext cx="2721983" cy="276999"/>
          </a:xfrm>
          <a:prstGeom prst="rect">
            <a:avLst/>
          </a:prstGeom>
          <a:noFill/>
        </p:spPr>
        <p:txBody>
          <a:bodyPr wrap="square" rtlCol="0">
            <a:spAutoFit/>
          </a:bodyPr>
          <a:lstStyle/>
          <a:p>
            <a:pPr algn="ctr"/>
            <a:r>
              <a:rPr lang="en-CA" sz="1200" b="1" dirty="0">
                <a:latin typeface="+mj-lt"/>
                <a:cs typeface="Arial" panose="020B0604020202020204" pitchFamily="34" charset="0"/>
              </a:rPr>
              <a:t>Confusion Matrix</a:t>
            </a:r>
            <a:endParaRPr lang="en-IN" sz="1200" b="1" dirty="0">
              <a:latin typeface="+mj-lt"/>
              <a:cs typeface="Arial" panose="020B0604020202020204" pitchFamily="34" charset="0"/>
            </a:endParaRPr>
          </a:p>
        </p:txBody>
      </p:sp>
      <p:sp>
        <p:nvSpPr>
          <p:cNvPr id="62" name="TextBox 61">
            <a:extLst>
              <a:ext uri="{FF2B5EF4-FFF2-40B4-BE49-F238E27FC236}">
                <a16:creationId xmlns:a16="http://schemas.microsoft.com/office/drawing/2014/main" id="{EC221D58-BF38-4745-9DB0-D4C42A70FDBD}"/>
              </a:ext>
            </a:extLst>
          </p:cNvPr>
          <p:cNvSpPr txBox="1"/>
          <p:nvPr/>
        </p:nvSpPr>
        <p:spPr>
          <a:xfrm>
            <a:off x="6801850" y="5052516"/>
            <a:ext cx="4601164" cy="830997"/>
          </a:xfrm>
          <a:prstGeom prst="rect">
            <a:avLst/>
          </a:prstGeom>
          <a:noFill/>
        </p:spPr>
        <p:txBody>
          <a:bodyPr wrap="square" lIns="0" tIns="0" rIns="0" bIns="0" rtlCol="0">
            <a:spAutoFit/>
          </a:bodyPr>
          <a:lstStyle/>
          <a:p>
            <a:r>
              <a:rPr lang="en-US" b="1" dirty="0">
                <a:solidFill>
                  <a:schemeClr val="bg1"/>
                </a:solidFill>
                <a:latin typeface="Arial" panose="020B0604020202020204" pitchFamily="34" charset="0"/>
                <a:cs typeface="Arial" panose="020B0604020202020204" pitchFamily="34" charset="0"/>
              </a:rPr>
              <a:t>Precision = 90.8%</a:t>
            </a:r>
          </a:p>
          <a:p>
            <a:r>
              <a:rPr lang="en-US" b="1" dirty="0">
                <a:solidFill>
                  <a:schemeClr val="bg1"/>
                </a:solidFill>
                <a:latin typeface="Arial" panose="020B0604020202020204" pitchFamily="34" charset="0"/>
                <a:cs typeface="Arial" panose="020B0604020202020204" pitchFamily="34" charset="0"/>
              </a:rPr>
              <a:t>Recall = 83.1%</a:t>
            </a:r>
          </a:p>
          <a:p>
            <a:r>
              <a:rPr lang="en-US" b="1" dirty="0">
                <a:solidFill>
                  <a:schemeClr val="bg1"/>
                </a:solidFill>
                <a:latin typeface="Arial" panose="020B0604020202020204" pitchFamily="34" charset="0"/>
                <a:cs typeface="Arial" panose="020B0604020202020204" pitchFamily="34" charset="0"/>
              </a:rPr>
              <a:t>F-score = 86.8%</a:t>
            </a:r>
          </a:p>
        </p:txBody>
      </p:sp>
      <p:pic>
        <p:nvPicPr>
          <p:cNvPr id="4" name="Picture 3">
            <a:extLst>
              <a:ext uri="{FF2B5EF4-FFF2-40B4-BE49-F238E27FC236}">
                <a16:creationId xmlns:a16="http://schemas.microsoft.com/office/drawing/2014/main" id="{318F1D26-93F4-4376-A436-C367AAE9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12" y="1629113"/>
            <a:ext cx="4637245" cy="2753139"/>
          </a:xfrm>
          <a:prstGeom prst="rect">
            <a:avLst/>
          </a:prstGeom>
        </p:spPr>
      </p:pic>
    </p:spTree>
    <p:extLst>
      <p:ext uri="{BB962C8B-B14F-4D97-AF65-F5344CB8AC3E}">
        <p14:creationId xmlns:p14="http://schemas.microsoft.com/office/powerpoint/2010/main" val="281959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1"/>
            <a:ext cx="12192000" cy="6877878"/>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 name="TextBox 102"/>
          <p:cNvSpPr txBox="1"/>
          <p:nvPr/>
        </p:nvSpPr>
        <p:spPr>
          <a:xfrm>
            <a:off x="399496" y="180081"/>
            <a:ext cx="11324170" cy="492443"/>
          </a:xfrm>
          <a:prstGeom prst="rect">
            <a:avLst/>
          </a:prstGeom>
          <a:noFill/>
        </p:spPr>
        <p:txBody>
          <a:bodyPr wrap="square" lIns="0" tIns="0" rIns="0" bIns="0" rtlCol="0">
            <a:spAutoFit/>
          </a:bodyPr>
          <a:lstStyle/>
          <a:p>
            <a:pPr algn="ctr">
              <a:tabLst>
                <a:tab pos="347663" algn="l"/>
              </a:tabLst>
            </a:pPr>
            <a:r>
              <a:rPr lang="en-US" sz="3200" b="1" dirty="0">
                <a:solidFill>
                  <a:srgbClr val="FFFFFF"/>
                </a:solidFill>
                <a:latin typeface="+mj-lt"/>
              </a:rPr>
              <a:t>MODEL METRICS OF TEST DATASET (Sensitivity-Specificity)</a:t>
            </a:r>
          </a:p>
        </p:txBody>
      </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cxnSp>
        <p:nvCxnSpPr>
          <p:cNvPr id="37" name="Straight Connector 36">
            <a:extLst>
              <a:ext uri="{FF2B5EF4-FFF2-40B4-BE49-F238E27FC236}">
                <a16:creationId xmlns:a16="http://schemas.microsoft.com/office/drawing/2014/main" id="{93B9C6FB-C561-4097-90A0-B9FF86D5E38D}"/>
              </a:ext>
              <a:ext uri="{C183D7F6-B498-43B3-948B-1728B52AA6E4}">
                <adec:decorative xmlns:adec="http://schemas.microsoft.com/office/drawing/2017/decorative" val="1"/>
              </a:ext>
            </a:extLst>
          </p:cNvPr>
          <p:cNvCxnSpPr/>
          <p:nvPr/>
        </p:nvCxnSpPr>
        <p:spPr>
          <a:xfrm>
            <a:off x="576786" y="809763"/>
            <a:ext cx="1098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C30E2D8-F06F-42B2-913F-EA6D2B97D414}"/>
              </a:ext>
            </a:extLst>
          </p:cNvPr>
          <p:cNvPicPr>
            <a:picLocks noChangeAspect="1"/>
          </p:cNvPicPr>
          <p:nvPr/>
        </p:nvPicPr>
        <p:blipFill>
          <a:blip r:embed="rId2"/>
          <a:stretch>
            <a:fillRect/>
          </a:stretch>
        </p:blipFill>
        <p:spPr>
          <a:xfrm>
            <a:off x="771321" y="1532746"/>
            <a:ext cx="5127180" cy="3310415"/>
          </a:xfrm>
          <a:prstGeom prst="rect">
            <a:avLst/>
          </a:prstGeom>
        </p:spPr>
      </p:pic>
      <p:sp>
        <p:nvSpPr>
          <p:cNvPr id="19" name="Rectangle: Rounded Corners 18">
            <a:extLst>
              <a:ext uri="{FF2B5EF4-FFF2-40B4-BE49-F238E27FC236}">
                <a16:creationId xmlns:a16="http://schemas.microsoft.com/office/drawing/2014/main" id="{CFA4DFA2-D4CC-4227-8E7F-80A485BF42F9}"/>
              </a:ext>
            </a:extLst>
          </p:cNvPr>
          <p:cNvSpPr/>
          <p:nvPr/>
        </p:nvSpPr>
        <p:spPr>
          <a:xfrm>
            <a:off x="1693599" y="1951915"/>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DC469598-F0F5-4967-89EC-883A4666675F}"/>
              </a:ext>
            </a:extLst>
          </p:cNvPr>
          <p:cNvSpPr/>
          <p:nvPr/>
        </p:nvSpPr>
        <p:spPr>
          <a:xfrm>
            <a:off x="3328911" y="1929533"/>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Rounded Corners 49">
            <a:extLst>
              <a:ext uri="{FF2B5EF4-FFF2-40B4-BE49-F238E27FC236}">
                <a16:creationId xmlns:a16="http://schemas.microsoft.com/office/drawing/2014/main" id="{76C250CD-BCCC-4EFF-9976-F1DC952D892B}"/>
              </a:ext>
            </a:extLst>
          </p:cNvPr>
          <p:cNvSpPr/>
          <p:nvPr/>
        </p:nvSpPr>
        <p:spPr>
          <a:xfrm>
            <a:off x="1706011" y="3267821"/>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Rectangle: Rounded Corners 50">
            <a:extLst>
              <a:ext uri="{FF2B5EF4-FFF2-40B4-BE49-F238E27FC236}">
                <a16:creationId xmlns:a16="http://schemas.microsoft.com/office/drawing/2014/main" id="{79059285-4683-47FF-9252-6E0667F349C9}"/>
              </a:ext>
            </a:extLst>
          </p:cNvPr>
          <p:cNvSpPr/>
          <p:nvPr/>
        </p:nvSpPr>
        <p:spPr>
          <a:xfrm>
            <a:off x="3335877" y="3267821"/>
            <a:ext cx="1440000" cy="1152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63777ED4-80CA-46BE-94A6-60EDA0A81712}"/>
              </a:ext>
            </a:extLst>
          </p:cNvPr>
          <p:cNvSpPr txBox="1"/>
          <p:nvPr/>
        </p:nvSpPr>
        <p:spPr>
          <a:xfrm>
            <a:off x="1943701" y="2182367"/>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1500</a:t>
            </a:r>
          </a:p>
          <a:p>
            <a:pPr algn="ctr"/>
            <a:r>
              <a:rPr lang="en-CA" b="1" dirty="0">
                <a:solidFill>
                  <a:schemeClr val="bg1"/>
                </a:solidFill>
                <a:latin typeface="Arial" panose="020B0604020202020204" pitchFamily="34" charset="0"/>
                <a:cs typeface="Arial" panose="020B0604020202020204" pitchFamily="34" charset="0"/>
              </a:rPr>
              <a:t>(TN)</a:t>
            </a:r>
            <a:endParaRPr lang="en-IN" b="1" dirty="0">
              <a:solidFill>
                <a:schemeClr val="bg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7C2D85B8-BEC9-4CEB-81B2-347ADB695FCF}"/>
              </a:ext>
            </a:extLst>
          </p:cNvPr>
          <p:cNvSpPr txBox="1"/>
          <p:nvPr/>
        </p:nvSpPr>
        <p:spPr>
          <a:xfrm>
            <a:off x="3588738" y="2180812"/>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160</a:t>
            </a:r>
          </a:p>
          <a:p>
            <a:pPr algn="ctr"/>
            <a:r>
              <a:rPr lang="en-CA" b="1" dirty="0">
                <a:solidFill>
                  <a:schemeClr val="bg1"/>
                </a:solidFill>
                <a:latin typeface="Arial" panose="020B0604020202020204" pitchFamily="34" charset="0"/>
                <a:cs typeface="Arial" panose="020B0604020202020204" pitchFamily="34" charset="0"/>
              </a:rPr>
              <a:t>(FP)</a:t>
            </a:r>
            <a:endParaRPr lang="en-IN" b="1" dirty="0">
              <a:solidFill>
                <a:schemeClr val="bg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5053991-1250-4F95-BCE8-A2A0E1D2B1C0}"/>
              </a:ext>
            </a:extLst>
          </p:cNvPr>
          <p:cNvSpPr txBox="1"/>
          <p:nvPr/>
        </p:nvSpPr>
        <p:spPr>
          <a:xfrm>
            <a:off x="3581772" y="3471188"/>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953</a:t>
            </a:r>
          </a:p>
          <a:p>
            <a:pPr algn="ctr"/>
            <a:r>
              <a:rPr lang="en-CA" b="1" dirty="0">
                <a:solidFill>
                  <a:schemeClr val="bg1"/>
                </a:solidFill>
                <a:latin typeface="Arial" panose="020B0604020202020204" pitchFamily="34" charset="0"/>
                <a:cs typeface="Arial" panose="020B0604020202020204" pitchFamily="34" charset="0"/>
              </a:rPr>
              <a:t>(TP)</a:t>
            </a:r>
            <a:endParaRPr lang="en-IN" b="1" dirty="0">
              <a:solidFill>
                <a:schemeClr val="bg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5AA64ED-F6F5-4D6B-B4DE-33C6E505F676}"/>
              </a:ext>
            </a:extLst>
          </p:cNvPr>
          <p:cNvSpPr txBox="1"/>
          <p:nvPr/>
        </p:nvSpPr>
        <p:spPr>
          <a:xfrm>
            <a:off x="1958872" y="3474942"/>
            <a:ext cx="934278" cy="646331"/>
          </a:xfrm>
          <a:prstGeom prst="rect">
            <a:avLst/>
          </a:prstGeom>
          <a:noFill/>
        </p:spPr>
        <p:txBody>
          <a:bodyPr wrap="square" rtlCol="0">
            <a:spAutoFit/>
          </a:bodyPr>
          <a:lstStyle/>
          <a:p>
            <a:pPr algn="ctr"/>
            <a:r>
              <a:rPr lang="en-CA" b="1" dirty="0">
                <a:solidFill>
                  <a:schemeClr val="bg1"/>
                </a:solidFill>
                <a:latin typeface="Arial" panose="020B0604020202020204" pitchFamily="34" charset="0"/>
                <a:cs typeface="Arial" panose="020B0604020202020204" pitchFamily="34" charset="0"/>
              </a:rPr>
              <a:t>114</a:t>
            </a:r>
          </a:p>
          <a:p>
            <a:pPr algn="ctr"/>
            <a:r>
              <a:rPr lang="en-CA" b="1" dirty="0">
                <a:solidFill>
                  <a:schemeClr val="bg1"/>
                </a:solidFill>
                <a:latin typeface="Arial" panose="020B0604020202020204" pitchFamily="34" charset="0"/>
                <a:cs typeface="Arial" panose="020B0604020202020204" pitchFamily="34" charset="0"/>
              </a:rPr>
              <a:t>(FN)</a:t>
            </a:r>
            <a:endParaRPr lang="en-IN" b="1"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62A1E44-5540-4419-BE90-1D0D40F1D20E}"/>
              </a:ext>
            </a:extLst>
          </p:cNvPr>
          <p:cNvSpPr txBox="1"/>
          <p:nvPr/>
        </p:nvSpPr>
        <p:spPr>
          <a:xfrm>
            <a:off x="1973918" y="1562848"/>
            <a:ext cx="2721983" cy="276999"/>
          </a:xfrm>
          <a:prstGeom prst="rect">
            <a:avLst/>
          </a:prstGeom>
          <a:noFill/>
        </p:spPr>
        <p:txBody>
          <a:bodyPr wrap="square" rtlCol="0">
            <a:spAutoFit/>
          </a:bodyPr>
          <a:lstStyle/>
          <a:p>
            <a:pPr algn="ctr"/>
            <a:r>
              <a:rPr lang="en-CA" sz="1200" b="1" dirty="0">
                <a:latin typeface="+mj-lt"/>
                <a:cs typeface="Arial" panose="020B0604020202020204" pitchFamily="34" charset="0"/>
              </a:rPr>
              <a:t>Confusion Matrix</a:t>
            </a:r>
            <a:endParaRPr lang="en-IN" sz="1200" b="1" dirty="0">
              <a:latin typeface="+mj-lt"/>
              <a:cs typeface="Arial" panose="020B0604020202020204" pitchFamily="34" charset="0"/>
            </a:endParaRPr>
          </a:p>
        </p:txBody>
      </p:sp>
      <p:sp>
        <p:nvSpPr>
          <p:cNvPr id="62" name="TextBox 61">
            <a:extLst>
              <a:ext uri="{FF2B5EF4-FFF2-40B4-BE49-F238E27FC236}">
                <a16:creationId xmlns:a16="http://schemas.microsoft.com/office/drawing/2014/main" id="{EC221D58-BF38-4745-9DB0-D4C42A70FDBD}"/>
              </a:ext>
            </a:extLst>
          </p:cNvPr>
          <p:cNvSpPr txBox="1"/>
          <p:nvPr/>
        </p:nvSpPr>
        <p:spPr>
          <a:xfrm>
            <a:off x="7419948" y="2717516"/>
            <a:ext cx="2072286" cy="1107996"/>
          </a:xfrm>
          <a:prstGeom prst="rect">
            <a:avLst/>
          </a:prstGeom>
          <a:noFill/>
        </p:spPr>
        <p:txBody>
          <a:bodyPr wrap="square" lIns="0" tIns="0" rIns="0" bIns="0" rtlCol="0">
            <a:spAutoFit/>
          </a:bodyPr>
          <a:lstStyle/>
          <a:p>
            <a:r>
              <a:rPr lang="en-US" b="1" dirty="0">
                <a:solidFill>
                  <a:schemeClr val="bg1"/>
                </a:solidFill>
                <a:latin typeface="Arial" panose="020B0604020202020204" pitchFamily="34" charset="0"/>
                <a:cs typeface="Arial" panose="020B0604020202020204" pitchFamily="34" charset="0"/>
              </a:rPr>
              <a:t>Accuracy = 90.0%</a:t>
            </a:r>
          </a:p>
          <a:p>
            <a:r>
              <a:rPr lang="en-US" b="1" dirty="0">
                <a:solidFill>
                  <a:schemeClr val="bg1"/>
                </a:solidFill>
                <a:latin typeface="Arial" panose="020B0604020202020204" pitchFamily="34" charset="0"/>
                <a:cs typeface="Arial" panose="020B0604020202020204" pitchFamily="34" charset="0"/>
              </a:rPr>
              <a:t>Sensitivity = 89.3%</a:t>
            </a:r>
          </a:p>
          <a:p>
            <a:r>
              <a:rPr lang="en-US" b="1" dirty="0">
                <a:solidFill>
                  <a:schemeClr val="bg1"/>
                </a:solidFill>
                <a:latin typeface="Arial" panose="020B0604020202020204" pitchFamily="34" charset="0"/>
                <a:cs typeface="Arial" panose="020B0604020202020204" pitchFamily="34" charset="0"/>
              </a:rPr>
              <a:t>Specificity = 90.4%</a:t>
            </a:r>
          </a:p>
          <a:p>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67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tab pos="347663" algn="l"/>
              </a:tabLst>
              <a:defRPr/>
            </a:pPr>
            <a:endParaRPr kumimoji="0" lang="en-US" sz="3200" b="1" i="0" u="none" strike="noStrike" kern="1200" cap="none" spc="0" normalizeH="0" baseline="0" noProof="0" dirty="0">
              <a:ln>
                <a:noFill/>
              </a:ln>
              <a:solidFill>
                <a:srgbClr val="FFFFFF"/>
              </a:solidFill>
              <a:effectLst/>
              <a:uLnTx/>
              <a:uFillTx/>
              <a:latin typeface="Century Gothic"/>
              <a:ea typeface="+mn-ea"/>
              <a:cs typeface="+mn-cs"/>
            </a:endParaRPr>
          </a:p>
        </p:txBody>
      </p:sp>
      <p:sp>
        <p:nvSpPr>
          <p:cNvPr id="3" name="TextBox 2">
            <a:extLst>
              <a:ext uri="{FF2B5EF4-FFF2-40B4-BE49-F238E27FC236}">
                <a16:creationId xmlns:a16="http://schemas.microsoft.com/office/drawing/2014/main" id="{F309DE42-B9EE-4A3D-A74D-095A213A27B6}"/>
              </a:ext>
            </a:extLst>
          </p:cNvPr>
          <p:cNvSpPr txBox="1"/>
          <p:nvPr/>
        </p:nvSpPr>
        <p:spPr>
          <a:xfrm>
            <a:off x="267810" y="275207"/>
            <a:ext cx="116563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347663" algn="l"/>
              </a:tabLst>
              <a:defRPr/>
            </a:pPr>
            <a:r>
              <a:rPr lang="en-US" sz="3200" b="1" dirty="0">
                <a:solidFill>
                  <a:schemeClr val="bg2"/>
                </a:solidFill>
                <a:latin typeface="Century Gothic"/>
              </a:rPr>
              <a:t>CONCLUSION</a:t>
            </a:r>
            <a:endParaRPr kumimoji="0" lang="en-US" sz="3200" b="1" i="0" u="none" strike="noStrike" kern="1200" cap="none" spc="0" normalizeH="0" baseline="0" noProof="0" dirty="0">
              <a:ln>
                <a:noFill/>
              </a:ln>
              <a:solidFill>
                <a:schemeClr val="bg2"/>
              </a:solidFill>
              <a:effectLst/>
              <a:uLnTx/>
              <a:uFillTx/>
              <a:latin typeface="Century Gothic"/>
              <a:ea typeface="+mn-ea"/>
              <a:cs typeface="+mn-cs"/>
            </a:endParaRPr>
          </a:p>
        </p:txBody>
      </p:sp>
      <p:sp>
        <p:nvSpPr>
          <p:cNvPr id="4" name="TextBox 3">
            <a:extLst>
              <a:ext uri="{FF2B5EF4-FFF2-40B4-BE49-F238E27FC236}">
                <a16:creationId xmlns:a16="http://schemas.microsoft.com/office/drawing/2014/main" id="{8F9D91C9-2947-41BA-A980-5AC142EFBBDA}"/>
              </a:ext>
            </a:extLst>
          </p:cNvPr>
          <p:cNvSpPr txBox="1"/>
          <p:nvPr/>
        </p:nvSpPr>
        <p:spPr>
          <a:xfrm>
            <a:off x="267810" y="1458334"/>
            <a:ext cx="11656380" cy="4801314"/>
          </a:xfrm>
          <a:prstGeom prst="rect">
            <a:avLst/>
          </a:prstGeom>
          <a:noFill/>
        </p:spPr>
        <p:txBody>
          <a:bodyPr wrap="square" rtlCol="0">
            <a:spAutoFit/>
          </a:bodyPr>
          <a:lstStyle/>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While we have checked both Sensitivity-Specificity as well as Precision and Recall Metrics, we have considered the optimal cut off based on Sensitivity and Specificity for calculating the final prediction.</a:t>
            </a:r>
          </a:p>
          <a:p>
            <a:pPr marL="285750" indent="-285750">
              <a:buFont typeface="Wingdings" panose="05000000000000000000" pitchFamily="2" charset="2"/>
              <a:buChar char="§"/>
            </a:pPr>
            <a:endParaRPr lang="en-IN"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Accuracy, Sensitivity and Specificity values of test set are around 90.0%, 89.3% and 90.4% which are approximately closer to the respective values calculated using training dataset (89.6%, 89.2% and 89.8%).</a:t>
            </a:r>
          </a:p>
          <a:p>
            <a:endParaRPr lang="en-IN"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Also the lead score calculated in the training set of data shows the conversion rate on the final predicted model is around 92%.</a:t>
            </a:r>
          </a:p>
          <a:p>
            <a:pPr marL="285750" indent="-285750">
              <a:buFont typeface="Wingdings" panose="05000000000000000000" pitchFamily="2" charset="2"/>
              <a:buChar char="§"/>
            </a:pPr>
            <a:endParaRPr lang="en-IN"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Following are the categorical/dummy variables that should be focused the most in order to increase the probability of lead conversion:</a:t>
            </a:r>
          </a:p>
          <a:p>
            <a:r>
              <a:rPr lang="en-IN" b="1" dirty="0">
                <a:solidFill>
                  <a:schemeClr val="bg1"/>
                </a:solidFill>
                <a:latin typeface="Arial" panose="020B0604020202020204" pitchFamily="34" charset="0"/>
                <a:cs typeface="Arial" panose="020B0604020202020204" pitchFamily="34" charset="0"/>
              </a:rPr>
              <a:t>	a) </a:t>
            </a:r>
            <a:r>
              <a:rPr lang="en-IN" b="1" dirty="0" err="1">
                <a:solidFill>
                  <a:schemeClr val="bg1"/>
                </a:solidFill>
                <a:latin typeface="Arial" panose="020B0604020202020204" pitchFamily="34" charset="0"/>
                <a:cs typeface="Arial" panose="020B0604020202020204" pitchFamily="34" charset="0"/>
              </a:rPr>
              <a:t>Tags_Closed</a:t>
            </a:r>
            <a:r>
              <a:rPr lang="en-IN" b="1" dirty="0">
                <a:solidFill>
                  <a:schemeClr val="bg1"/>
                </a:solidFill>
                <a:latin typeface="Arial" panose="020B0604020202020204" pitchFamily="34" charset="0"/>
                <a:cs typeface="Arial" panose="020B0604020202020204" pitchFamily="34" charset="0"/>
              </a:rPr>
              <a:t> by </a:t>
            </a:r>
            <a:r>
              <a:rPr lang="en-IN" b="1" dirty="0" err="1">
                <a:solidFill>
                  <a:schemeClr val="bg1"/>
                </a:solidFill>
                <a:latin typeface="Arial" panose="020B0604020202020204" pitchFamily="34" charset="0"/>
                <a:cs typeface="Arial" panose="020B0604020202020204" pitchFamily="34" charset="0"/>
              </a:rPr>
              <a:t>Horizzon</a:t>
            </a:r>
            <a:r>
              <a:rPr lang="en-IN" b="1" dirty="0">
                <a:solidFill>
                  <a:schemeClr val="bg1"/>
                </a:solidFill>
                <a:latin typeface="Arial" panose="020B0604020202020204" pitchFamily="34" charset="0"/>
                <a:cs typeface="Arial" panose="020B0604020202020204" pitchFamily="34" charset="0"/>
              </a:rPr>
              <a:t> (from Tags)</a:t>
            </a:r>
          </a:p>
          <a:p>
            <a:r>
              <a:rPr lang="en-IN" b="1" dirty="0">
                <a:solidFill>
                  <a:schemeClr val="bg1"/>
                </a:solidFill>
                <a:latin typeface="Arial" panose="020B0604020202020204" pitchFamily="34" charset="0"/>
                <a:cs typeface="Arial" panose="020B0604020202020204" pitchFamily="34" charset="0"/>
              </a:rPr>
              <a:t>	b) </a:t>
            </a:r>
            <a:r>
              <a:rPr lang="en-IN" b="1" dirty="0" err="1">
                <a:solidFill>
                  <a:schemeClr val="bg1"/>
                </a:solidFill>
                <a:latin typeface="Arial" panose="020B0604020202020204" pitchFamily="34" charset="0"/>
                <a:cs typeface="Arial" panose="020B0604020202020204" pitchFamily="34" charset="0"/>
              </a:rPr>
              <a:t>Tags_Will</a:t>
            </a:r>
            <a:r>
              <a:rPr lang="en-IN" b="1" dirty="0">
                <a:solidFill>
                  <a:schemeClr val="bg1"/>
                </a:solidFill>
                <a:latin typeface="Arial" panose="020B0604020202020204" pitchFamily="34" charset="0"/>
                <a:cs typeface="Arial" panose="020B0604020202020204" pitchFamily="34" charset="0"/>
              </a:rPr>
              <a:t> revert after reading the email ( from Tags)</a:t>
            </a:r>
          </a:p>
          <a:p>
            <a:r>
              <a:rPr lang="en-IN" b="1" dirty="0">
                <a:solidFill>
                  <a:schemeClr val="bg1"/>
                </a:solidFill>
                <a:latin typeface="Arial" panose="020B0604020202020204" pitchFamily="34" charset="0"/>
                <a:cs typeface="Arial" panose="020B0604020202020204" pitchFamily="34" charset="0"/>
              </a:rPr>
              <a:t>	c) Lead </a:t>
            </a:r>
            <a:r>
              <a:rPr lang="en-IN" b="1" dirty="0" err="1">
                <a:solidFill>
                  <a:schemeClr val="bg1"/>
                </a:solidFill>
                <a:latin typeface="Arial" panose="020B0604020202020204" pitchFamily="34" charset="0"/>
                <a:cs typeface="Arial" panose="020B0604020202020204" pitchFamily="34" charset="0"/>
              </a:rPr>
              <a:t>Source_Welingak</a:t>
            </a:r>
            <a:r>
              <a:rPr lang="en-IN" b="1" dirty="0">
                <a:solidFill>
                  <a:schemeClr val="bg1"/>
                </a:solidFill>
                <a:latin typeface="Arial" panose="020B0604020202020204" pitchFamily="34" charset="0"/>
                <a:cs typeface="Arial" panose="020B0604020202020204" pitchFamily="34" charset="0"/>
              </a:rPr>
              <a:t> Website (from Lead Source)</a:t>
            </a:r>
          </a:p>
          <a:p>
            <a:endParaRPr lang="en-IN" b="1"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b="1" dirty="0">
                <a:solidFill>
                  <a:schemeClr val="bg1"/>
                </a:solidFill>
                <a:latin typeface="Arial" panose="020B0604020202020204" pitchFamily="34" charset="0"/>
                <a:cs typeface="Arial" panose="020B0604020202020204" pitchFamily="34" charset="0"/>
              </a:rPr>
              <a:t>Hence overall this model seems to be good.</a:t>
            </a:r>
          </a:p>
        </p:txBody>
      </p:sp>
      <p:pic>
        <p:nvPicPr>
          <p:cNvPr id="7" name="Picture 6">
            <a:extLst>
              <a:ext uri="{FF2B5EF4-FFF2-40B4-BE49-F238E27FC236}">
                <a16:creationId xmlns:a16="http://schemas.microsoft.com/office/drawing/2014/main" id="{C5E9FED4-CC0B-466F-AA9A-CCA66A1D6AB3}"/>
              </a:ext>
            </a:extLst>
          </p:cNvPr>
          <p:cNvPicPr>
            <a:picLocks noChangeAspect="1"/>
          </p:cNvPicPr>
          <p:nvPr/>
        </p:nvPicPr>
        <p:blipFill>
          <a:blip r:embed="rId3"/>
          <a:stretch>
            <a:fillRect/>
          </a:stretch>
        </p:blipFill>
        <p:spPr>
          <a:xfrm>
            <a:off x="599979" y="963789"/>
            <a:ext cx="10992041" cy="12193"/>
          </a:xfrm>
          <a:prstGeom prst="rect">
            <a:avLst/>
          </a:prstGeom>
        </p:spPr>
      </p:pic>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2168</TotalTime>
  <Words>843</Words>
  <Application>Microsoft Office PowerPoint</Application>
  <PresentationFormat>Widescreen</PresentationFormat>
  <Paragraphs>112</Paragraphs>
  <Slides>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Century Gothic</vt:lpstr>
      <vt:lpstr>Gill Sans MT</vt:lpstr>
      <vt:lpstr>Segoe UI Light</vt:lpstr>
      <vt:lpstr>Wingdings</vt:lpstr>
      <vt:lpstr>Wingdings 2</vt:lpstr>
      <vt:lpstr>Office Theme</vt:lpstr>
      <vt:lpstr>DividendVTI</vt:lpstr>
      <vt:lpstr>Slide 1</vt:lpstr>
      <vt:lpstr>Business Problem And GOAl </vt:lpstr>
      <vt:lpstr>PowerPoint Presentation</vt:lpstr>
      <vt:lpstr>Slide 7</vt:lpstr>
      <vt:lpstr>Slide 10</vt:lpstr>
      <vt:lpstr>Slide 10</vt:lpstr>
      <vt:lpstr>Slide 10</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Shashank Sacamuri</dc:creator>
  <cp:lastModifiedBy>Shashank Sacamuri</cp:lastModifiedBy>
  <cp:revision>48</cp:revision>
  <dcterms:created xsi:type="dcterms:W3CDTF">2021-04-10T20:01:53Z</dcterms:created>
  <dcterms:modified xsi:type="dcterms:W3CDTF">2021-11-22T09:11:31Z</dcterms:modified>
</cp:coreProperties>
</file>