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7" r:id="rId2"/>
    <p:sldId id="258" r:id="rId3"/>
    <p:sldId id="259" r:id="rId4"/>
    <p:sldId id="260" r:id="rId5"/>
    <p:sldId id="324" r:id="rId6"/>
    <p:sldId id="318" r:id="rId7"/>
    <p:sldId id="319" r:id="rId8"/>
    <p:sldId id="308" r:id="rId9"/>
    <p:sldId id="309" r:id="rId10"/>
    <p:sldId id="310" r:id="rId11"/>
    <p:sldId id="312" r:id="rId12"/>
    <p:sldId id="313" r:id="rId13"/>
    <p:sldId id="314" r:id="rId14"/>
    <p:sldId id="315" r:id="rId15"/>
    <p:sldId id="320" r:id="rId16"/>
    <p:sldId id="321" r:id="rId17"/>
    <p:sldId id="322" r:id="rId18"/>
    <p:sldId id="323" r:id="rId19"/>
    <p:sldId id="326" r:id="rId20"/>
    <p:sldId id="327" r:id="rId21"/>
    <p:sldId id="328" r:id="rId22"/>
    <p:sldId id="325" r:id="rId23"/>
    <p:sldId id="261" r:id="rId24"/>
    <p:sldId id="262" r:id="rId25"/>
    <p:sldId id="329" r:id="rId26"/>
    <p:sldId id="263" r:id="rId27"/>
    <p:sldId id="265" r:id="rId28"/>
    <p:sldId id="266" r:id="rId29"/>
    <p:sldId id="267" r:id="rId30"/>
    <p:sldId id="268" r:id="rId31"/>
    <p:sldId id="270" r:id="rId32"/>
    <p:sldId id="271" r:id="rId33"/>
    <p:sldId id="330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9" r:id="rId43"/>
    <p:sldId id="290" r:id="rId44"/>
    <p:sldId id="291" r:id="rId45"/>
    <p:sldId id="292" r:id="rId46"/>
    <p:sldId id="293" r:id="rId47"/>
    <p:sldId id="295" r:id="rId48"/>
    <p:sldId id="299" r:id="rId49"/>
    <p:sldId id="297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-2176" y="-7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Relationship Id="rId3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Relationship Id="rId2" Type="http://schemas.openxmlformats.org/officeDocument/2006/relationships/image" Target="../media/image4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DFF5C-DDDE-B646-832A-07593A94D8EC}" type="datetimeFigureOut">
              <a:rPr lang="en-US" smtClean="0"/>
              <a:t>14/07/17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2B2BA-E9FE-9243-9144-8925FCD93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4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all AI</a:t>
            </a:r>
            <a:r>
              <a:rPr lang="en-US" baseline="0" dirty="0" smtClean="0"/>
              <a:t> is inspired by human intelligence.</a:t>
            </a:r>
          </a:p>
          <a:p>
            <a:r>
              <a:rPr lang="en-US" baseline="0" dirty="0" smtClean="0"/>
              <a:t>There are many examples of intelligent </a:t>
            </a:r>
            <a:r>
              <a:rPr lang="en-US" baseline="0" dirty="0" err="1" smtClean="0"/>
              <a:t>behaviour</a:t>
            </a:r>
            <a:r>
              <a:rPr lang="en-US" baseline="0" dirty="0" smtClean="0"/>
              <a:t> in other natural systems: the flocking </a:t>
            </a:r>
            <a:r>
              <a:rPr lang="en-US" baseline="0" dirty="0" err="1" smtClean="0"/>
              <a:t>behaviour</a:t>
            </a:r>
            <a:r>
              <a:rPr lang="en-US" baseline="0" dirty="0" smtClean="0"/>
              <a:t> of birds allows huge numbers of individuals to navigate accurately on long journeys only a few of them have ever made; insect colonies are able to construct vast intricate nests no individual could conceive and bridge obstacles no individual could surmount; slime </a:t>
            </a:r>
            <a:r>
              <a:rPr lang="en-US" baseline="0" dirty="0" err="1" smtClean="0"/>
              <a:t>moulds</a:t>
            </a:r>
            <a:r>
              <a:rPr lang="en-US" baseline="0" dirty="0" smtClean="0"/>
              <a:t> can solve mazes; and genetics produces the vast diversity of life we observe on the planet ranging from bacteria to blue whales, with habitats as diverse as ocean vents, </a:t>
            </a:r>
            <a:r>
              <a:rPr lang="en-US" baseline="0" dirty="0" err="1" smtClean="0"/>
              <a:t>mouldy</a:t>
            </a:r>
            <a:r>
              <a:rPr lang="en-US" baseline="0" dirty="0" smtClean="0"/>
              <a:t> bread, deserts and cities. Nature is a highly versatile and effective problem solver. The aim of naturally inspired computing is to develop algorithms that solve problems in ways inspired by natural </a:t>
            </a:r>
            <a:r>
              <a:rPr lang="en-US" baseline="0" dirty="0" smtClean="0"/>
              <a:t>systems as a metaphor. How far we take the metaphor is a matter for academic </a:t>
            </a:r>
            <a:r>
              <a:rPr lang="en-US" baseline="0" dirty="0" err="1" smtClean="0"/>
              <a:t>judgement</a:t>
            </a:r>
            <a:r>
              <a:rPr lang="en-US" baseline="0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2D49-D69C-2F41-868D-02237D99F9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29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07719-FDF9-E547-9F45-AEF4BD7C6D07}" type="datetimeFigureOut">
              <a:rPr lang="en-US" smtClean="0"/>
              <a:t>14/07/17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8D9D6-81CE-DE47-A92C-26465613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0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07719-FDF9-E547-9F45-AEF4BD7C6D07}" type="datetimeFigureOut">
              <a:rPr lang="en-US" smtClean="0"/>
              <a:t>14/07/17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8D9D6-81CE-DE47-A92C-26465613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16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07719-FDF9-E547-9F45-AEF4BD7C6D07}" type="datetimeFigureOut">
              <a:rPr lang="en-US" smtClean="0"/>
              <a:t>14/07/17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8D9D6-81CE-DE47-A92C-26465613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2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07719-FDF9-E547-9F45-AEF4BD7C6D07}" type="datetimeFigureOut">
              <a:rPr lang="en-US" smtClean="0"/>
              <a:t>14/07/17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8D9D6-81CE-DE47-A92C-26465613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1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07719-FDF9-E547-9F45-AEF4BD7C6D07}" type="datetimeFigureOut">
              <a:rPr lang="en-US" smtClean="0"/>
              <a:t>14/07/17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8D9D6-81CE-DE47-A92C-26465613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4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07719-FDF9-E547-9F45-AEF4BD7C6D07}" type="datetimeFigureOut">
              <a:rPr lang="en-US" smtClean="0"/>
              <a:t>14/07/17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8D9D6-81CE-DE47-A92C-26465613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07719-FDF9-E547-9F45-AEF4BD7C6D07}" type="datetimeFigureOut">
              <a:rPr lang="en-US" smtClean="0"/>
              <a:t>14/07/17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8D9D6-81CE-DE47-A92C-26465613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2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07719-FDF9-E547-9F45-AEF4BD7C6D07}" type="datetimeFigureOut">
              <a:rPr lang="en-US" smtClean="0"/>
              <a:t>14/07/17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8D9D6-81CE-DE47-A92C-26465613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8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07719-FDF9-E547-9F45-AEF4BD7C6D07}" type="datetimeFigureOut">
              <a:rPr lang="en-US" smtClean="0"/>
              <a:t>14/07/17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8D9D6-81CE-DE47-A92C-26465613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9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07719-FDF9-E547-9F45-AEF4BD7C6D07}" type="datetimeFigureOut">
              <a:rPr lang="en-US" smtClean="0"/>
              <a:t>14/07/17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8D9D6-81CE-DE47-A92C-26465613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9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07719-FDF9-E547-9F45-AEF4BD7C6D07}" type="datetimeFigureOut">
              <a:rPr lang="en-US" smtClean="0"/>
              <a:t>14/07/17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8D9D6-81CE-DE47-A92C-26465613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5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07719-FDF9-E547-9F45-AEF4BD7C6D07}" type="datetimeFigureOut">
              <a:rPr lang="en-US" smtClean="0"/>
              <a:t>14/07/17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8D9D6-81CE-DE47-A92C-26465613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7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7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18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9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20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21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22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2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24.emf"/><Relationship Id="rId5" Type="http://schemas.openxmlformats.org/officeDocument/2006/relationships/image" Target="../media/image25.tiff"/><Relationship Id="rId6" Type="http://schemas.openxmlformats.org/officeDocument/2006/relationships/image" Target="../media/image26.tif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tif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tif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tif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iff"/><Relationship Id="rId4" Type="http://schemas.openxmlformats.org/officeDocument/2006/relationships/image" Target="../media/image32.tiff"/><Relationship Id="rId5" Type="http://schemas.openxmlformats.org/officeDocument/2006/relationships/image" Target="../media/image33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tif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iff"/><Relationship Id="rId4" Type="http://schemas.openxmlformats.org/officeDocument/2006/relationships/image" Target="../media/image36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iff"/><Relationship Id="rId4" Type="http://schemas.openxmlformats.org/officeDocument/2006/relationships/image" Target="../media/image39.tif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tif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iff"/><Relationship Id="rId4" Type="http://schemas.openxmlformats.org/officeDocument/2006/relationships/image" Target="../media/image42.tif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0.tif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iff"/><Relationship Id="rId4" Type="http://schemas.openxmlformats.org/officeDocument/2006/relationships/image" Target="../media/image42.tif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tif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iff"/><Relationship Id="rId4" Type="http://schemas.openxmlformats.org/officeDocument/2006/relationships/image" Target="../media/image44.tif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3.tif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iff"/><Relationship Id="rId4" Type="http://schemas.openxmlformats.org/officeDocument/2006/relationships/image" Target="../media/image48.tif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45.emf"/><Relationship Id="rId7" Type="http://schemas.openxmlformats.org/officeDocument/2006/relationships/image" Target="../media/image49.tif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46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jpg"/><Relationship Id="rId12" Type="http://schemas.openxmlformats.org/officeDocument/2006/relationships/image" Target="../media/image13.jpeg"/><Relationship Id="rId13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png"/><Relationship Id="rId7" Type="http://schemas.openxmlformats.org/officeDocument/2006/relationships/image" Target="../media/image8.jpg"/><Relationship Id="rId8" Type="http://schemas.openxmlformats.org/officeDocument/2006/relationships/image" Target="../media/image9.jpg"/><Relationship Id="rId9" Type="http://schemas.openxmlformats.org/officeDocument/2006/relationships/image" Target="../media/image10.jpeg"/><Relationship Id="rId10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ne-tree-stencil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692" y="1346200"/>
            <a:ext cx="3572366" cy="5435600"/>
          </a:xfrm>
          <a:prstGeom prst="rect">
            <a:avLst/>
          </a:prstGeom>
        </p:spPr>
      </p:pic>
      <p:pic>
        <p:nvPicPr>
          <p:cNvPr id="4" name="Picture 3" descr="oa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021" y="4495800"/>
            <a:ext cx="2540000" cy="2286000"/>
          </a:xfrm>
          <a:prstGeom prst="rect">
            <a:avLst/>
          </a:prstGeom>
        </p:spPr>
      </p:pic>
      <p:pic>
        <p:nvPicPr>
          <p:cNvPr id="6" name="Picture 5" descr="drawingcloudtree2010_07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6212"/>
            <a:ext cx="2424021" cy="2211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2475" y="1395412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Algorithm and Problem </a:t>
            </a:r>
            <a:r>
              <a:rPr lang="en-US" dirty="0" smtClean="0"/>
              <a:t>Classes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SIGEVO Summer School 2017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09900"/>
            <a:ext cx="6400800" cy="1752600"/>
          </a:xfrm>
        </p:spPr>
        <p:txBody>
          <a:bodyPr/>
          <a:lstStyle/>
          <a:p>
            <a:r>
              <a:rPr lang="en-US" dirty="0" smtClean="0"/>
              <a:t>John McCall</a:t>
            </a:r>
          </a:p>
          <a:p>
            <a:r>
              <a:rPr lang="en-US" dirty="0" smtClean="0"/>
              <a:t>Robert Gordon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28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5076825" y="2133600"/>
          <a:ext cx="25908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name="Equation" r:id="rId3" imgW="927000" imgH="228600" progId="Equation.3">
                  <p:embed/>
                </p:oleObj>
              </mc:Choice>
              <mc:Fallback>
                <p:oleObj name="Equation" r:id="rId3" imgW="927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133600"/>
                        <a:ext cx="25908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probabilistic models</a:t>
            </a: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/>
              <a:t>solution x a collection of random variables</a:t>
            </a:r>
          </a:p>
          <a:p>
            <a:endParaRPr lang="en-GB"/>
          </a:p>
          <a:p>
            <a:r>
              <a:rPr lang="en-GB"/>
              <a:t>model distribution of x as a j.p.d.</a:t>
            </a:r>
          </a:p>
          <a:p>
            <a:endParaRPr lang="en-GB"/>
          </a:p>
          <a:p>
            <a:r>
              <a:rPr lang="en-GB"/>
              <a:t>model factorises if all variables are independent </a:t>
            </a:r>
            <a:endParaRPr lang="en-US"/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5003800" y="3021013"/>
          <a:ext cx="3671888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8" name="Equation" r:id="rId5" imgW="1346040" imgH="228600" progId="Equation.3">
                  <p:embed/>
                </p:oleObj>
              </mc:Choice>
              <mc:Fallback>
                <p:oleObj name="Equation" r:id="rId5" imgW="1346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021013"/>
                        <a:ext cx="3671888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5003800" y="4221163"/>
          <a:ext cx="2808288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9" name="Equation" r:id="rId7" imgW="1015920" imgH="431640" progId="Equation.3">
                  <p:embed/>
                </p:oleObj>
              </mc:Choice>
              <mc:Fallback>
                <p:oleObj name="Equation" r:id="rId7" imgW="10159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221163"/>
                        <a:ext cx="2808288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5149850" y="1773238"/>
            <a:ext cx="35877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x</a:t>
            </a:r>
            <a:r>
              <a:rPr lang="en-GB" baseline="-25000"/>
              <a:t>1</a:t>
            </a:r>
            <a:endParaRPr lang="en-US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5583238" y="1773238"/>
            <a:ext cx="35877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x</a:t>
            </a:r>
            <a:r>
              <a:rPr lang="en-GB" baseline="-25000"/>
              <a:t>2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6015038" y="1773238"/>
            <a:ext cx="35877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x</a:t>
            </a:r>
            <a:r>
              <a:rPr lang="en-GB" baseline="-25000"/>
              <a:t>3</a:t>
            </a:r>
            <a:endParaRPr lang="en-US" baseline="-25000"/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6446838" y="1773238"/>
            <a:ext cx="35877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x</a:t>
            </a:r>
            <a:r>
              <a:rPr lang="en-GB" baseline="-25000"/>
              <a:t>4</a:t>
            </a:r>
            <a:endParaRPr lang="en-US" baseline="-25000"/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6878638" y="1773238"/>
            <a:ext cx="35877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x</a:t>
            </a:r>
            <a:r>
              <a:rPr lang="en-GB" baseline="-25000"/>
              <a:t>5</a:t>
            </a:r>
            <a:endParaRPr lang="en-US" baseline="-25000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7308850" y="1773238"/>
            <a:ext cx="35877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x</a:t>
            </a:r>
            <a:r>
              <a:rPr lang="en-GB" baseline="-25000"/>
              <a:t>6</a:t>
            </a:r>
            <a:endParaRPr lang="en-US" baseline="-25000"/>
          </a:p>
        </p:txBody>
      </p:sp>
    </p:spTree>
    <p:extLst>
      <p:ext uri="{BB962C8B-B14F-4D97-AF65-F5344CB8AC3E}">
        <p14:creationId xmlns:p14="http://schemas.microsoft.com/office/powerpoint/2010/main" val="2328559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sz="4000"/>
              <a:t>Univariate Marginal Distribution Algorithm (UMDA)</a:t>
            </a:r>
            <a:endParaRPr lang="en-US" sz="400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5510213" y="1700213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0.5</a:t>
            </a:r>
            <a:endParaRPr 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943600" y="1700213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0.5</a:t>
            </a:r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6375400" y="1700213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0.5</a:t>
            </a:r>
            <a:endParaRPr lang="en-U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07200" y="1700213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0.5</a:t>
            </a:r>
            <a:endParaRPr lang="en-US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7239000" y="1700213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0.5</a:t>
            </a:r>
            <a:endParaRPr lang="en-US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7669213" y="1700213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0.5</a:t>
            </a:r>
            <a:endParaRPr lang="en-US"/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5508625" y="2276475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5942013" y="2276475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6373813" y="2276475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6805613" y="2276475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7237413" y="2276475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7667625" y="2276475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5508625" y="26368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5942013" y="26368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6373813" y="26368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6805613" y="26368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7237413" y="26368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7667625" y="26368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12309" name="Rectangle 21"/>
          <p:cNvSpPr>
            <a:spLocks noChangeArrowheads="1"/>
          </p:cNvSpPr>
          <p:nvPr/>
        </p:nvSpPr>
        <p:spPr bwMode="auto">
          <a:xfrm>
            <a:off x="5508625" y="2995613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12310" name="Rectangle 22"/>
          <p:cNvSpPr>
            <a:spLocks noChangeArrowheads="1"/>
          </p:cNvSpPr>
          <p:nvPr/>
        </p:nvSpPr>
        <p:spPr bwMode="auto">
          <a:xfrm>
            <a:off x="5942013" y="2995613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6373813" y="2995613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6805613" y="2995613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7237413" y="2995613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7667625" y="2995613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5508625" y="3355975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5942013" y="3355975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6373813" y="3355975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12318" name="Rectangle 30"/>
          <p:cNvSpPr>
            <a:spLocks noChangeArrowheads="1"/>
          </p:cNvSpPr>
          <p:nvPr/>
        </p:nvSpPr>
        <p:spPr bwMode="auto">
          <a:xfrm>
            <a:off x="6805613" y="3355975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7237413" y="3355975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12320" name="Rectangle 32"/>
          <p:cNvSpPr>
            <a:spLocks noChangeArrowheads="1"/>
          </p:cNvSpPr>
          <p:nvPr/>
        </p:nvSpPr>
        <p:spPr bwMode="auto">
          <a:xfrm>
            <a:off x="7667625" y="3355975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12321" name="Rectangle 33"/>
          <p:cNvSpPr>
            <a:spLocks noChangeArrowheads="1"/>
          </p:cNvSpPr>
          <p:nvPr/>
        </p:nvSpPr>
        <p:spPr bwMode="auto">
          <a:xfrm>
            <a:off x="5508625" y="37163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12322" name="Rectangle 34"/>
          <p:cNvSpPr>
            <a:spLocks noChangeArrowheads="1"/>
          </p:cNvSpPr>
          <p:nvPr/>
        </p:nvSpPr>
        <p:spPr bwMode="auto">
          <a:xfrm>
            <a:off x="5942013" y="37163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12323" name="Rectangle 35"/>
          <p:cNvSpPr>
            <a:spLocks noChangeArrowheads="1"/>
          </p:cNvSpPr>
          <p:nvPr/>
        </p:nvSpPr>
        <p:spPr bwMode="auto">
          <a:xfrm>
            <a:off x="6373813" y="37163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12324" name="Rectangle 36"/>
          <p:cNvSpPr>
            <a:spLocks noChangeArrowheads="1"/>
          </p:cNvSpPr>
          <p:nvPr/>
        </p:nvSpPr>
        <p:spPr bwMode="auto">
          <a:xfrm>
            <a:off x="6805613" y="37163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12325" name="Rectangle 37"/>
          <p:cNvSpPr>
            <a:spLocks noChangeArrowheads="1"/>
          </p:cNvSpPr>
          <p:nvPr/>
        </p:nvSpPr>
        <p:spPr bwMode="auto">
          <a:xfrm>
            <a:off x="7237413" y="37163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12326" name="Rectangle 38"/>
          <p:cNvSpPr>
            <a:spLocks noChangeArrowheads="1"/>
          </p:cNvSpPr>
          <p:nvPr/>
        </p:nvSpPr>
        <p:spPr bwMode="auto">
          <a:xfrm>
            <a:off x="7667625" y="37163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12327" name="Rectangle 39"/>
          <p:cNvSpPr>
            <a:spLocks noChangeArrowheads="1"/>
          </p:cNvSpPr>
          <p:nvPr/>
        </p:nvSpPr>
        <p:spPr bwMode="auto">
          <a:xfrm>
            <a:off x="5508625" y="4076700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12328" name="Rectangle 40"/>
          <p:cNvSpPr>
            <a:spLocks noChangeArrowheads="1"/>
          </p:cNvSpPr>
          <p:nvPr/>
        </p:nvSpPr>
        <p:spPr bwMode="auto">
          <a:xfrm>
            <a:off x="5942013" y="4076700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12329" name="Rectangle 41"/>
          <p:cNvSpPr>
            <a:spLocks noChangeArrowheads="1"/>
          </p:cNvSpPr>
          <p:nvPr/>
        </p:nvSpPr>
        <p:spPr bwMode="auto">
          <a:xfrm>
            <a:off x="6373813" y="4076700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12330" name="Rectangle 42"/>
          <p:cNvSpPr>
            <a:spLocks noChangeArrowheads="1"/>
          </p:cNvSpPr>
          <p:nvPr/>
        </p:nvSpPr>
        <p:spPr bwMode="auto">
          <a:xfrm>
            <a:off x="6805613" y="4076700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12331" name="Rectangle 43"/>
          <p:cNvSpPr>
            <a:spLocks noChangeArrowheads="1"/>
          </p:cNvSpPr>
          <p:nvPr/>
        </p:nvSpPr>
        <p:spPr bwMode="auto">
          <a:xfrm>
            <a:off x="7237413" y="4076700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12332" name="Rectangle 44"/>
          <p:cNvSpPr>
            <a:spLocks noChangeArrowheads="1"/>
          </p:cNvSpPr>
          <p:nvPr/>
        </p:nvSpPr>
        <p:spPr bwMode="auto">
          <a:xfrm>
            <a:off x="7667625" y="4076700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12333" name="Rectangle 45"/>
          <p:cNvSpPr>
            <a:spLocks noChangeArrowheads="1"/>
          </p:cNvSpPr>
          <p:nvPr/>
        </p:nvSpPr>
        <p:spPr bwMode="auto">
          <a:xfrm>
            <a:off x="5510213" y="41481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1400"/>
              <a:t>0.25</a:t>
            </a:r>
            <a:endParaRPr lang="en-US" sz="1400"/>
          </a:p>
        </p:txBody>
      </p:sp>
      <p:sp>
        <p:nvSpPr>
          <p:cNvPr id="12334" name="Rectangle 46"/>
          <p:cNvSpPr>
            <a:spLocks noChangeArrowheads="1"/>
          </p:cNvSpPr>
          <p:nvPr/>
        </p:nvSpPr>
        <p:spPr bwMode="auto">
          <a:xfrm>
            <a:off x="5943600" y="41481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1400"/>
              <a:t>0.5</a:t>
            </a:r>
            <a:endParaRPr lang="en-US" sz="1400"/>
          </a:p>
        </p:txBody>
      </p:sp>
      <p:sp>
        <p:nvSpPr>
          <p:cNvPr id="12335" name="Rectangle 47"/>
          <p:cNvSpPr>
            <a:spLocks noChangeArrowheads="1"/>
          </p:cNvSpPr>
          <p:nvPr/>
        </p:nvSpPr>
        <p:spPr bwMode="auto">
          <a:xfrm>
            <a:off x="6375400" y="41481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1400"/>
              <a:t>1</a:t>
            </a:r>
            <a:endParaRPr lang="en-US" sz="1400"/>
          </a:p>
        </p:txBody>
      </p:sp>
      <p:sp>
        <p:nvSpPr>
          <p:cNvPr id="12336" name="Rectangle 48"/>
          <p:cNvSpPr>
            <a:spLocks noChangeArrowheads="1"/>
          </p:cNvSpPr>
          <p:nvPr/>
        </p:nvSpPr>
        <p:spPr bwMode="auto">
          <a:xfrm>
            <a:off x="6807200" y="41481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1400"/>
              <a:t>0.75</a:t>
            </a:r>
            <a:endParaRPr lang="en-US" sz="1400"/>
          </a:p>
        </p:txBody>
      </p:sp>
      <p:sp>
        <p:nvSpPr>
          <p:cNvPr id="12337" name="Rectangle 49"/>
          <p:cNvSpPr>
            <a:spLocks noChangeArrowheads="1"/>
          </p:cNvSpPr>
          <p:nvPr/>
        </p:nvSpPr>
        <p:spPr bwMode="auto">
          <a:xfrm>
            <a:off x="7239000" y="41481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1400"/>
              <a:t>0.25</a:t>
            </a:r>
            <a:endParaRPr lang="en-US" sz="1400"/>
          </a:p>
        </p:txBody>
      </p:sp>
      <p:sp>
        <p:nvSpPr>
          <p:cNvPr id="12338" name="Rectangle 50"/>
          <p:cNvSpPr>
            <a:spLocks noChangeArrowheads="1"/>
          </p:cNvSpPr>
          <p:nvPr/>
        </p:nvSpPr>
        <p:spPr bwMode="auto">
          <a:xfrm>
            <a:off x="7669213" y="41481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1400"/>
              <a:t>0.25</a:t>
            </a:r>
            <a:endParaRPr lang="en-US" sz="1400"/>
          </a:p>
        </p:txBody>
      </p:sp>
      <p:sp>
        <p:nvSpPr>
          <p:cNvPr id="12339" name="Rectangle 51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600200"/>
            <a:ext cx="4681538" cy="4525963"/>
          </a:xfrm>
          <a:noFill/>
          <a:ln/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GB"/>
              <a:t>initialise probabilistic model</a:t>
            </a:r>
          </a:p>
          <a:p>
            <a:pPr marL="533400" indent="-533400">
              <a:buFontTx/>
              <a:buAutoNum type="arabicPeriod"/>
            </a:pPr>
            <a:r>
              <a:rPr lang="en-GB"/>
              <a:t>generate M solutions from the model</a:t>
            </a:r>
          </a:p>
          <a:p>
            <a:pPr marL="533400" indent="-533400">
              <a:buFontTx/>
              <a:buAutoNum type="arabicPeriod"/>
            </a:pPr>
            <a:r>
              <a:rPr lang="en-GB"/>
              <a:t>select N best solutions</a:t>
            </a:r>
          </a:p>
          <a:p>
            <a:pPr marL="533400" indent="-533400">
              <a:buFontTx/>
              <a:buAutoNum type="arabicPeriod"/>
            </a:pPr>
            <a:r>
              <a:rPr lang="en-GB"/>
              <a:t>calculate probabilities</a:t>
            </a:r>
          </a:p>
          <a:p>
            <a:pPr marL="533400" indent="-533400">
              <a:buFontTx/>
              <a:buAutoNum type="arabicPeriod"/>
            </a:pPr>
            <a:r>
              <a:rPr lang="en-GB"/>
              <a:t>re-set the model</a:t>
            </a:r>
          </a:p>
          <a:p>
            <a:pPr marL="533400" indent="-533400">
              <a:buFontTx/>
              <a:buAutoNum type="arabicPeriod"/>
            </a:pPr>
            <a:r>
              <a:rPr lang="en-GB"/>
              <a:t>stop or return to 2.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13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6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9" dur="500"/>
                                        <p:tgtEl>
                                          <p:spTgt spid="12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2" dur="500"/>
                                        <p:tgtEl>
                                          <p:spTgt spid="12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5" dur="500"/>
                                        <p:tgtEl>
                                          <p:spTgt spid="12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8" dur="5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1" dur="500"/>
                                        <p:tgtEl>
                                          <p:spTgt spid="12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4" dur="500"/>
                                        <p:tgtEl>
                                          <p:spTgt spid="12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7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0" dur="500"/>
                                        <p:tgtEl>
                                          <p:spTgt spid="12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3" dur="500"/>
                                        <p:tgtEl>
                                          <p:spTgt spid="12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6" dur="500"/>
                                        <p:tgtEl>
                                          <p:spTgt spid="12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9" dur="500"/>
                                        <p:tgtEl>
                                          <p:spTgt spid="12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1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1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12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1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12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1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7" grpId="0" animBg="1"/>
      <p:bldP spid="12298" grpId="0" animBg="1"/>
      <p:bldP spid="12299" grpId="0" animBg="1"/>
      <p:bldP spid="12300" grpId="0" animBg="1"/>
      <p:bldP spid="12301" grpId="0" animBg="1"/>
      <p:bldP spid="12302" grpId="0" animBg="1"/>
      <p:bldP spid="12303" grpId="0" animBg="1"/>
      <p:bldP spid="12304" grpId="0" animBg="1"/>
      <p:bldP spid="12305" grpId="0" animBg="1"/>
      <p:bldP spid="12306" grpId="0" animBg="1"/>
      <p:bldP spid="12307" grpId="0" animBg="1"/>
      <p:bldP spid="12308" grpId="0" animBg="1"/>
      <p:bldP spid="12309" grpId="0" animBg="1"/>
      <p:bldP spid="12310" grpId="0" animBg="1"/>
      <p:bldP spid="12311" grpId="0" animBg="1"/>
      <p:bldP spid="12312" grpId="0" animBg="1"/>
      <p:bldP spid="12313" grpId="0" animBg="1"/>
      <p:bldP spid="12314" grpId="0" animBg="1"/>
      <p:bldP spid="12315" grpId="0" animBg="1"/>
      <p:bldP spid="12316" grpId="0" animBg="1"/>
      <p:bldP spid="12317" grpId="0" animBg="1"/>
      <p:bldP spid="12318" grpId="0" animBg="1"/>
      <p:bldP spid="12319" grpId="0" animBg="1"/>
      <p:bldP spid="12320" grpId="0" animBg="1"/>
      <p:bldP spid="12321" grpId="0" animBg="1"/>
      <p:bldP spid="12322" grpId="0" animBg="1"/>
      <p:bldP spid="12323" grpId="0" animBg="1"/>
      <p:bldP spid="12324" grpId="0" animBg="1"/>
      <p:bldP spid="12325" grpId="0" animBg="1"/>
      <p:bldP spid="12326" grpId="0" animBg="1"/>
      <p:bldP spid="12327" grpId="0" animBg="1"/>
      <p:bldP spid="12328" grpId="0" animBg="1"/>
      <p:bldP spid="12329" grpId="0" animBg="1"/>
      <p:bldP spid="12330" grpId="0" animBg="1"/>
      <p:bldP spid="12331" grpId="0" animBg="1"/>
      <p:bldP spid="12332" grpId="0" animBg="1"/>
      <p:bldP spid="12333" grpId="0" animBg="1"/>
      <p:bldP spid="12334" grpId="0" animBg="1"/>
      <p:bldP spid="12335" grpId="0" animBg="1"/>
      <p:bldP spid="12336" grpId="0" animBg="1"/>
      <p:bldP spid="12337" grpId="0" animBg="1"/>
      <p:bldP spid="123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sz="4000"/>
              <a:t>Univariate Marginal Distribution Algorithm (UMDA)</a:t>
            </a:r>
            <a:endParaRPr lang="en-US" sz="400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600200"/>
            <a:ext cx="4330700" cy="4525963"/>
          </a:xfrm>
        </p:spPr>
        <p:txBody>
          <a:bodyPr/>
          <a:lstStyle/>
          <a:p>
            <a:pPr marL="533400" indent="-533400">
              <a:buFontTx/>
              <a:buAutoNum type="arabicPeriod" startAt="2"/>
            </a:pPr>
            <a:endParaRPr lang="en-GB"/>
          </a:p>
          <a:p>
            <a:pPr marL="533400" indent="-533400">
              <a:buFontTx/>
              <a:buAutoNum type="arabicPeriod" startAt="2"/>
            </a:pPr>
            <a:r>
              <a:rPr lang="en-GB"/>
              <a:t>generate M solutions from the model</a:t>
            </a:r>
          </a:p>
          <a:p>
            <a:pPr marL="533400" indent="-533400">
              <a:buFontTx/>
              <a:buAutoNum type="arabicPeriod" startAt="2"/>
            </a:pPr>
            <a:r>
              <a:rPr lang="en-GB"/>
              <a:t>select N best solutions</a:t>
            </a:r>
          </a:p>
          <a:p>
            <a:pPr marL="533400" indent="-533400">
              <a:buFontTx/>
              <a:buAutoNum type="arabicPeriod" startAt="2"/>
            </a:pPr>
            <a:r>
              <a:rPr lang="en-GB"/>
              <a:t>calculate probabilities</a:t>
            </a:r>
          </a:p>
          <a:p>
            <a:pPr marL="533400" indent="-533400">
              <a:buFontTx/>
              <a:buAutoNum type="arabicPeriod" startAt="2"/>
            </a:pPr>
            <a:r>
              <a:rPr lang="en-GB"/>
              <a:t>re-set the model</a:t>
            </a:r>
          </a:p>
          <a:p>
            <a:pPr marL="533400" indent="-533400">
              <a:buFontTx/>
              <a:buAutoNum type="arabicPeriod" startAt="2"/>
            </a:pPr>
            <a:r>
              <a:rPr lang="en-GB"/>
              <a:t>stop or return to 2.</a:t>
            </a:r>
            <a:endParaRPr lang="en-US"/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5508625" y="2276475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942013" y="2276475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6373813" y="2276475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6805613" y="2276475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7237413" y="2276475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7667625" y="2276475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5508625" y="26368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5942013" y="26368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6373813" y="26368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6805613" y="26368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7237413" y="26368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7667625" y="26368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5508625" y="2995613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5942013" y="2995613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6373813" y="2995613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13337" name="Rectangle 25"/>
          <p:cNvSpPr>
            <a:spLocks noChangeArrowheads="1"/>
          </p:cNvSpPr>
          <p:nvPr/>
        </p:nvSpPr>
        <p:spPr bwMode="auto">
          <a:xfrm>
            <a:off x="6805613" y="2995613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13338" name="Rectangle 26"/>
          <p:cNvSpPr>
            <a:spLocks noChangeArrowheads="1"/>
          </p:cNvSpPr>
          <p:nvPr/>
        </p:nvSpPr>
        <p:spPr bwMode="auto">
          <a:xfrm>
            <a:off x="7237413" y="2995613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7667625" y="2995613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13340" name="Rectangle 28"/>
          <p:cNvSpPr>
            <a:spLocks noChangeArrowheads="1"/>
          </p:cNvSpPr>
          <p:nvPr/>
        </p:nvSpPr>
        <p:spPr bwMode="auto">
          <a:xfrm>
            <a:off x="5508625" y="3355975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5942013" y="3355975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13342" name="Rectangle 30"/>
          <p:cNvSpPr>
            <a:spLocks noChangeArrowheads="1"/>
          </p:cNvSpPr>
          <p:nvPr/>
        </p:nvSpPr>
        <p:spPr bwMode="auto">
          <a:xfrm>
            <a:off x="6373813" y="3355975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13343" name="Rectangle 31"/>
          <p:cNvSpPr>
            <a:spLocks noChangeArrowheads="1"/>
          </p:cNvSpPr>
          <p:nvPr/>
        </p:nvSpPr>
        <p:spPr bwMode="auto">
          <a:xfrm>
            <a:off x="6805613" y="3355975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13344" name="Rectangle 32"/>
          <p:cNvSpPr>
            <a:spLocks noChangeArrowheads="1"/>
          </p:cNvSpPr>
          <p:nvPr/>
        </p:nvSpPr>
        <p:spPr bwMode="auto">
          <a:xfrm>
            <a:off x="7237413" y="3355975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13345" name="Rectangle 33"/>
          <p:cNvSpPr>
            <a:spLocks noChangeArrowheads="1"/>
          </p:cNvSpPr>
          <p:nvPr/>
        </p:nvSpPr>
        <p:spPr bwMode="auto">
          <a:xfrm>
            <a:off x="7667625" y="3355975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5508625" y="37163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13347" name="Rectangle 35"/>
          <p:cNvSpPr>
            <a:spLocks noChangeArrowheads="1"/>
          </p:cNvSpPr>
          <p:nvPr/>
        </p:nvSpPr>
        <p:spPr bwMode="auto">
          <a:xfrm>
            <a:off x="5942013" y="37163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13348" name="Rectangle 36"/>
          <p:cNvSpPr>
            <a:spLocks noChangeArrowheads="1"/>
          </p:cNvSpPr>
          <p:nvPr/>
        </p:nvSpPr>
        <p:spPr bwMode="auto">
          <a:xfrm>
            <a:off x="6373813" y="37163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13349" name="Rectangle 37"/>
          <p:cNvSpPr>
            <a:spLocks noChangeArrowheads="1"/>
          </p:cNvSpPr>
          <p:nvPr/>
        </p:nvSpPr>
        <p:spPr bwMode="auto">
          <a:xfrm>
            <a:off x="6805613" y="37163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13350" name="Rectangle 38"/>
          <p:cNvSpPr>
            <a:spLocks noChangeArrowheads="1"/>
          </p:cNvSpPr>
          <p:nvPr/>
        </p:nvSpPr>
        <p:spPr bwMode="auto">
          <a:xfrm>
            <a:off x="7237413" y="37163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13351" name="Rectangle 39"/>
          <p:cNvSpPr>
            <a:spLocks noChangeArrowheads="1"/>
          </p:cNvSpPr>
          <p:nvPr/>
        </p:nvSpPr>
        <p:spPr bwMode="auto">
          <a:xfrm>
            <a:off x="7667625" y="37163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13352" name="Rectangle 40"/>
          <p:cNvSpPr>
            <a:spLocks noChangeArrowheads="1"/>
          </p:cNvSpPr>
          <p:nvPr/>
        </p:nvSpPr>
        <p:spPr bwMode="auto">
          <a:xfrm>
            <a:off x="5508625" y="4076700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13353" name="Rectangle 41"/>
          <p:cNvSpPr>
            <a:spLocks noChangeArrowheads="1"/>
          </p:cNvSpPr>
          <p:nvPr/>
        </p:nvSpPr>
        <p:spPr bwMode="auto">
          <a:xfrm>
            <a:off x="5942013" y="4076700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13354" name="Rectangle 42"/>
          <p:cNvSpPr>
            <a:spLocks noChangeArrowheads="1"/>
          </p:cNvSpPr>
          <p:nvPr/>
        </p:nvSpPr>
        <p:spPr bwMode="auto">
          <a:xfrm>
            <a:off x="6373813" y="4076700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13355" name="Rectangle 43"/>
          <p:cNvSpPr>
            <a:spLocks noChangeArrowheads="1"/>
          </p:cNvSpPr>
          <p:nvPr/>
        </p:nvSpPr>
        <p:spPr bwMode="auto">
          <a:xfrm>
            <a:off x="6805613" y="4076700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13356" name="Rectangle 44"/>
          <p:cNvSpPr>
            <a:spLocks noChangeArrowheads="1"/>
          </p:cNvSpPr>
          <p:nvPr/>
        </p:nvSpPr>
        <p:spPr bwMode="auto">
          <a:xfrm>
            <a:off x="7237413" y="4076700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13357" name="Rectangle 45"/>
          <p:cNvSpPr>
            <a:spLocks noChangeArrowheads="1"/>
          </p:cNvSpPr>
          <p:nvPr/>
        </p:nvSpPr>
        <p:spPr bwMode="auto">
          <a:xfrm>
            <a:off x="7667625" y="4076700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13358" name="Rectangle 46"/>
          <p:cNvSpPr>
            <a:spLocks noChangeArrowheads="1"/>
          </p:cNvSpPr>
          <p:nvPr/>
        </p:nvSpPr>
        <p:spPr bwMode="auto">
          <a:xfrm>
            <a:off x="5510213" y="17732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1400"/>
              <a:t>0.25</a:t>
            </a:r>
            <a:endParaRPr lang="en-US" sz="1400"/>
          </a:p>
        </p:txBody>
      </p:sp>
      <p:sp>
        <p:nvSpPr>
          <p:cNvPr id="13359" name="Rectangle 47"/>
          <p:cNvSpPr>
            <a:spLocks noChangeArrowheads="1"/>
          </p:cNvSpPr>
          <p:nvPr/>
        </p:nvSpPr>
        <p:spPr bwMode="auto">
          <a:xfrm>
            <a:off x="5943600" y="17732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1400"/>
              <a:t>0.5</a:t>
            </a:r>
            <a:endParaRPr lang="en-US" sz="1400"/>
          </a:p>
        </p:txBody>
      </p:sp>
      <p:sp>
        <p:nvSpPr>
          <p:cNvPr id="13360" name="Rectangle 48"/>
          <p:cNvSpPr>
            <a:spLocks noChangeArrowheads="1"/>
          </p:cNvSpPr>
          <p:nvPr/>
        </p:nvSpPr>
        <p:spPr bwMode="auto">
          <a:xfrm>
            <a:off x="6375400" y="17732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1400"/>
              <a:t>1</a:t>
            </a:r>
            <a:endParaRPr lang="en-US" sz="1400"/>
          </a:p>
        </p:txBody>
      </p:sp>
      <p:sp>
        <p:nvSpPr>
          <p:cNvPr id="13361" name="Rectangle 49"/>
          <p:cNvSpPr>
            <a:spLocks noChangeArrowheads="1"/>
          </p:cNvSpPr>
          <p:nvPr/>
        </p:nvSpPr>
        <p:spPr bwMode="auto">
          <a:xfrm>
            <a:off x="6807200" y="17732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1400"/>
              <a:t>0.75</a:t>
            </a:r>
            <a:endParaRPr lang="en-US" sz="1400"/>
          </a:p>
        </p:txBody>
      </p:sp>
      <p:sp>
        <p:nvSpPr>
          <p:cNvPr id="13362" name="Rectangle 50"/>
          <p:cNvSpPr>
            <a:spLocks noChangeArrowheads="1"/>
          </p:cNvSpPr>
          <p:nvPr/>
        </p:nvSpPr>
        <p:spPr bwMode="auto">
          <a:xfrm>
            <a:off x="7239000" y="17732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1400"/>
              <a:t>0.25</a:t>
            </a:r>
            <a:endParaRPr lang="en-US" sz="1400"/>
          </a:p>
        </p:txBody>
      </p:sp>
      <p:sp>
        <p:nvSpPr>
          <p:cNvPr id="13363" name="Rectangle 51"/>
          <p:cNvSpPr>
            <a:spLocks noChangeArrowheads="1"/>
          </p:cNvSpPr>
          <p:nvPr/>
        </p:nvSpPr>
        <p:spPr bwMode="auto">
          <a:xfrm>
            <a:off x="7669213" y="17732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1400"/>
              <a:t>0.25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678809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2" grpId="0" animBg="1"/>
      <p:bldP spid="13323" grpId="0" animBg="1"/>
      <p:bldP spid="13324" grpId="0" animBg="1"/>
      <p:bldP spid="13325" grpId="0" animBg="1"/>
      <p:bldP spid="13326" grpId="0" animBg="1"/>
      <p:bldP spid="13327" grpId="0" animBg="1"/>
      <p:bldP spid="13328" grpId="0" animBg="1"/>
      <p:bldP spid="13329" grpId="0" animBg="1"/>
      <p:bldP spid="13330" grpId="0" animBg="1"/>
      <p:bldP spid="13331" grpId="0" animBg="1"/>
      <p:bldP spid="13332" grpId="0" animBg="1"/>
      <p:bldP spid="13333" grpId="0" animBg="1"/>
      <p:bldP spid="13334" grpId="0" animBg="1"/>
      <p:bldP spid="13335" grpId="0" animBg="1"/>
      <p:bldP spid="13336" grpId="0" animBg="1"/>
      <p:bldP spid="13337" grpId="0" animBg="1"/>
      <p:bldP spid="13338" grpId="0" animBg="1"/>
      <p:bldP spid="13339" grpId="0" animBg="1"/>
      <p:bldP spid="13340" grpId="0" animBg="1"/>
      <p:bldP spid="13341" grpId="0" animBg="1"/>
      <p:bldP spid="13342" grpId="0" animBg="1"/>
      <p:bldP spid="13343" grpId="0" animBg="1"/>
      <p:bldP spid="13344" grpId="0" animBg="1"/>
      <p:bldP spid="13345" grpId="0" animBg="1"/>
      <p:bldP spid="13346" grpId="0" animBg="1"/>
      <p:bldP spid="13347" grpId="0" animBg="1"/>
      <p:bldP spid="13348" grpId="0" animBg="1"/>
      <p:bldP spid="13349" grpId="0" animBg="1"/>
      <p:bldP spid="13350" grpId="0" animBg="1"/>
      <p:bldP spid="13351" grpId="0" animBg="1"/>
      <p:bldP spid="13352" grpId="0" animBg="1"/>
      <p:bldP spid="13353" grpId="0" animBg="1"/>
      <p:bldP spid="13354" grpId="0" animBg="1"/>
      <p:bldP spid="13355" grpId="0" animBg="1"/>
      <p:bldP spid="13356" grpId="0" animBg="1"/>
      <p:bldP spid="1335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sz="4000"/>
              <a:t>Population Based Incremental Learning (PBIL)</a:t>
            </a:r>
            <a:endParaRPr lang="en-US" sz="4000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5510213" y="1700213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0.5</a:t>
            </a:r>
            <a:endParaRPr lang="en-US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5943600" y="1700213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0.5</a:t>
            </a:r>
            <a:endParaRPr 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6375400" y="1700213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0.5</a:t>
            </a:r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6807200" y="1700213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0.5</a:t>
            </a:r>
            <a:endParaRPr 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7239000" y="1700213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0.5</a:t>
            </a:r>
            <a:endParaRPr lang="en-US"/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7669213" y="1700213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0.5</a:t>
            </a:r>
            <a:endParaRPr lang="en-US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5508625" y="2276475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5942013" y="2276475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6373813" y="2276475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6805613" y="2276475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7237413" y="2276475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7667625" y="2276475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5508625" y="26368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5942013" y="26368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6373813" y="26368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6805613" y="26368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7237413" y="26368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7667625" y="26368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5508625" y="2995613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5942013" y="2995613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6373813" y="2995613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6805613" y="2995613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7237413" y="2995613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7667625" y="2995613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5508625" y="3355975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5942013" y="3355975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6373813" y="3355975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6805613" y="3355975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7237413" y="3355975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7667625" y="3355975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5508625" y="37163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5942013" y="37163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6373813" y="37163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29732" name="Rectangle 36"/>
          <p:cNvSpPr>
            <a:spLocks noChangeArrowheads="1"/>
          </p:cNvSpPr>
          <p:nvPr/>
        </p:nvSpPr>
        <p:spPr bwMode="auto">
          <a:xfrm>
            <a:off x="6805613" y="37163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29733" name="Rectangle 37"/>
          <p:cNvSpPr>
            <a:spLocks noChangeArrowheads="1"/>
          </p:cNvSpPr>
          <p:nvPr/>
        </p:nvSpPr>
        <p:spPr bwMode="auto">
          <a:xfrm>
            <a:off x="7237413" y="37163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29734" name="Rectangle 38"/>
          <p:cNvSpPr>
            <a:spLocks noChangeArrowheads="1"/>
          </p:cNvSpPr>
          <p:nvPr/>
        </p:nvSpPr>
        <p:spPr bwMode="auto">
          <a:xfrm>
            <a:off x="7667625" y="37163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29735" name="Rectangle 39"/>
          <p:cNvSpPr>
            <a:spLocks noChangeArrowheads="1"/>
          </p:cNvSpPr>
          <p:nvPr/>
        </p:nvSpPr>
        <p:spPr bwMode="auto">
          <a:xfrm>
            <a:off x="5508625" y="4076700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29736" name="Rectangle 40"/>
          <p:cNvSpPr>
            <a:spLocks noChangeArrowheads="1"/>
          </p:cNvSpPr>
          <p:nvPr/>
        </p:nvSpPr>
        <p:spPr bwMode="auto">
          <a:xfrm>
            <a:off x="5942013" y="4076700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29737" name="Rectangle 41"/>
          <p:cNvSpPr>
            <a:spLocks noChangeArrowheads="1"/>
          </p:cNvSpPr>
          <p:nvPr/>
        </p:nvSpPr>
        <p:spPr bwMode="auto">
          <a:xfrm>
            <a:off x="6373813" y="4076700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29738" name="Rectangle 42"/>
          <p:cNvSpPr>
            <a:spLocks noChangeArrowheads="1"/>
          </p:cNvSpPr>
          <p:nvPr/>
        </p:nvSpPr>
        <p:spPr bwMode="auto">
          <a:xfrm>
            <a:off x="6805613" y="4076700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29739" name="Rectangle 43"/>
          <p:cNvSpPr>
            <a:spLocks noChangeArrowheads="1"/>
          </p:cNvSpPr>
          <p:nvPr/>
        </p:nvSpPr>
        <p:spPr bwMode="auto">
          <a:xfrm>
            <a:off x="7237413" y="4076700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29740" name="Rectangle 44"/>
          <p:cNvSpPr>
            <a:spLocks noChangeArrowheads="1"/>
          </p:cNvSpPr>
          <p:nvPr/>
        </p:nvSpPr>
        <p:spPr bwMode="auto">
          <a:xfrm>
            <a:off x="7667625" y="4076700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29741" name="Rectangle 45"/>
          <p:cNvSpPr>
            <a:spLocks noChangeArrowheads="1"/>
          </p:cNvSpPr>
          <p:nvPr/>
        </p:nvSpPr>
        <p:spPr bwMode="auto">
          <a:xfrm>
            <a:off x="5510213" y="37163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1400"/>
              <a:t>0.25</a:t>
            </a:r>
            <a:endParaRPr lang="en-US" sz="1400"/>
          </a:p>
        </p:txBody>
      </p:sp>
      <p:sp>
        <p:nvSpPr>
          <p:cNvPr id="29742" name="Rectangle 46"/>
          <p:cNvSpPr>
            <a:spLocks noChangeArrowheads="1"/>
          </p:cNvSpPr>
          <p:nvPr/>
        </p:nvSpPr>
        <p:spPr bwMode="auto">
          <a:xfrm>
            <a:off x="5943600" y="37163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1400"/>
              <a:t>0.5</a:t>
            </a:r>
            <a:endParaRPr lang="en-US" sz="1400"/>
          </a:p>
        </p:txBody>
      </p:sp>
      <p:sp>
        <p:nvSpPr>
          <p:cNvPr id="29743" name="Rectangle 47"/>
          <p:cNvSpPr>
            <a:spLocks noChangeArrowheads="1"/>
          </p:cNvSpPr>
          <p:nvPr/>
        </p:nvSpPr>
        <p:spPr bwMode="auto">
          <a:xfrm>
            <a:off x="6375400" y="37163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1400"/>
              <a:t>1</a:t>
            </a:r>
            <a:endParaRPr lang="en-US" sz="1400"/>
          </a:p>
        </p:txBody>
      </p:sp>
      <p:sp>
        <p:nvSpPr>
          <p:cNvPr id="29744" name="Rectangle 48"/>
          <p:cNvSpPr>
            <a:spLocks noChangeArrowheads="1"/>
          </p:cNvSpPr>
          <p:nvPr/>
        </p:nvSpPr>
        <p:spPr bwMode="auto">
          <a:xfrm>
            <a:off x="6807200" y="37163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1400"/>
              <a:t>0.75</a:t>
            </a:r>
            <a:endParaRPr lang="en-US" sz="1400"/>
          </a:p>
        </p:txBody>
      </p:sp>
      <p:sp>
        <p:nvSpPr>
          <p:cNvPr id="29745" name="Rectangle 49"/>
          <p:cNvSpPr>
            <a:spLocks noChangeArrowheads="1"/>
          </p:cNvSpPr>
          <p:nvPr/>
        </p:nvSpPr>
        <p:spPr bwMode="auto">
          <a:xfrm>
            <a:off x="7239000" y="37163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1400"/>
              <a:t>0.25</a:t>
            </a:r>
            <a:endParaRPr lang="en-US" sz="1400"/>
          </a:p>
        </p:txBody>
      </p:sp>
      <p:sp>
        <p:nvSpPr>
          <p:cNvPr id="29746" name="Rectangle 50"/>
          <p:cNvSpPr>
            <a:spLocks noChangeArrowheads="1"/>
          </p:cNvSpPr>
          <p:nvPr/>
        </p:nvSpPr>
        <p:spPr bwMode="auto">
          <a:xfrm>
            <a:off x="7669213" y="37163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1400"/>
              <a:t>0.25</a:t>
            </a:r>
            <a:endParaRPr lang="en-US" sz="1400"/>
          </a:p>
        </p:txBody>
      </p:sp>
      <p:sp>
        <p:nvSpPr>
          <p:cNvPr id="29747" name="Rectangle 51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600200"/>
            <a:ext cx="5113338" cy="4525963"/>
          </a:xfrm>
          <a:noFill/>
          <a:ln/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GB"/>
              <a:t>initialise probabilistic model</a:t>
            </a:r>
          </a:p>
          <a:p>
            <a:pPr marL="533400" indent="-533400">
              <a:buFontTx/>
              <a:buAutoNum type="arabicPeriod"/>
            </a:pPr>
            <a:r>
              <a:rPr lang="en-GB"/>
              <a:t>generate M solutions from the model</a:t>
            </a:r>
          </a:p>
          <a:p>
            <a:pPr marL="533400" indent="-533400">
              <a:buFontTx/>
              <a:buAutoNum type="arabicPeriod"/>
            </a:pPr>
            <a:r>
              <a:rPr lang="en-GB"/>
              <a:t>select N best solutions</a:t>
            </a:r>
          </a:p>
          <a:p>
            <a:pPr marL="533400" indent="-533400">
              <a:buFontTx/>
              <a:buAutoNum type="arabicPeriod"/>
            </a:pPr>
            <a:r>
              <a:rPr lang="en-GB"/>
              <a:t>calculate probabilities</a:t>
            </a:r>
          </a:p>
          <a:p>
            <a:pPr marL="533400" indent="-533400">
              <a:buFontTx/>
              <a:buAutoNum type="arabicPeriod"/>
            </a:pPr>
            <a:r>
              <a:rPr lang="en-GB"/>
              <a:t>increment the model</a:t>
            </a:r>
          </a:p>
          <a:p>
            <a:pPr marL="533400" indent="-533400">
              <a:buFontTx/>
              <a:buAutoNum type="arabicPeriod"/>
            </a:pPr>
            <a:r>
              <a:rPr lang="en-GB"/>
              <a:t>stop or return to 2.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00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2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2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9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6" dur="500"/>
                                        <p:tgtEl>
                                          <p:spTgt spid="29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9" dur="500"/>
                                        <p:tgtEl>
                                          <p:spTgt spid="297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2" dur="500"/>
                                        <p:tgtEl>
                                          <p:spTgt spid="297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5" dur="500"/>
                                        <p:tgtEl>
                                          <p:spTgt spid="297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8" dur="500"/>
                                        <p:tgtEl>
                                          <p:spTgt spid="297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1" dur="500"/>
                                        <p:tgtEl>
                                          <p:spTgt spid="29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4" dur="500"/>
                                        <p:tgtEl>
                                          <p:spTgt spid="297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7" dur="500"/>
                                        <p:tgtEl>
                                          <p:spTgt spid="297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0" dur="500"/>
                                        <p:tgtEl>
                                          <p:spTgt spid="297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3" dur="500"/>
                                        <p:tgtEl>
                                          <p:spTgt spid="297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6" dur="500"/>
                                        <p:tgtEl>
                                          <p:spTgt spid="297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9" dur="500"/>
                                        <p:tgtEl>
                                          <p:spTgt spid="297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2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29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29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29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2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2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5" grpId="0" animBg="1"/>
      <p:bldP spid="29706" grpId="0" animBg="1"/>
      <p:bldP spid="29707" grpId="0" animBg="1"/>
      <p:bldP spid="29708" grpId="0" animBg="1"/>
      <p:bldP spid="29709" grpId="0" animBg="1"/>
      <p:bldP spid="29710" grpId="0" animBg="1"/>
      <p:bldP spid="29711" grpId="0" animBg="1"/>
      <p:bldP spid="29712" grpId="0" animBg="1"/>
      <p:bldP spid="29713" grpId="0" animBg="1"/>
      <p:bldP spid="29714" grpId="0" animBg="1"/>
      <p:bldP spid="29715" grpId="0" animBg="1"/>
      <p:bldP spid="29716" grpId="0" animBg="1"/>
      <p:bldP spid="29717" grpId="0" animBg="1"/>
      <p:bldP spid="29718" grpId="0" animBg="1"/>
      <p:bldP spid="29719" grpId="0" animBg="1"/>
      <p:bldP spid="29720" grpId="0" animBg="1"/>
      <p:bldP spid="29721" grpId="0" animBg="1"/>
      <p:bldP spid="29722" grpId="0" animBg="1"/>
      <p:bldP spid="29723" grpId="0" animBg="1"/>
      <p:bldP spid="29724" grpId="0" animBg="1"/>
      <p:bldP spid="29725" grpId="0" animBg="1"/>
      <p:bldP spid="29726" grpId="0" animBg="1"/>
      <p:bldP spid="29727" grpId="0" animBg="1"/>
      <p:bldP spid="29728" grpId="0" animBg="1"/>
      <p:bldP spid="29729" grpId="0" animBg="1"/>
      <p:bldP spid="29730" grpId="0" animBg="1"/>
      <p:bldP spid="29731" grpId="0" animBg="1"/>
      <p:bldP spid="29732" grpId="0" animBg="1"/>
      <p:bldP spid="29733" grpId="0" animBg="1"/>
      <p:bldP spid="29734" grpId="0" animBg="1"/>
      <p:bldP spid="29735" grpId="0" animBg="1"/>
      <p:bldP spid="29736" grpId="0" animBg="1"/>
      <p:bldP spid="29737" grpId="0" animBg="1"/>
      <p:bldP spid="29738" grpId="0" animBg="1"/>
      <p:bldP spid="29739" grpId="0" animBg="1"/>
      <p:bldP spid="29740" grpId="0" animBg="1"/>
      <p:bldP spid="29741" grpId="0" animBg="1"/>
      <p:bldP spid="29742" grpId="0" animBg="1"/>
      <p:bldP spid="29743" grpId="0" animBg="1"/>
      <p:bldP spid="29744" grpId="0" animBg="1"/>
      <p:bldP spid="29745" grpId="0" animBg="1"/>
      <p:bldP spid="2974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sz="4000"/>
              <a:t>Population Based Incremental Learning (PBIL)</a:t>
            </a:r>
            <a:endParaRPr lang="en-US" sz="400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600200"/>
            <a:ext cx="4330700" cy="4525963"/>
          </a:xfrm>
        </p:spPr>
        <p:txBody>
          <a:bodyPr/>
          <a:lstStyle/>
          <a:p>
            <a:pPr marL="533400" indent="-533400">
              <a:buFontTx/>
              <a:buAutoNum type="arabicPeriod" startAt="2"/>
            </a:pPr>
            <a:endParaRPr lang="en-GB"/>
          </a:p>
          <a:p>
            <a:pPr marL="533400" indent="-533400">
              <a:buFontTx/>
              <a:buAutoNum type="arabicPeriod" startAt="2"/>
            </a:pPr>
            <a:r>
              <a:rPr lang="en-GB"/>
              <a:t>generate M solutions from the model</a:t>
            </a:r>
          </a:p>
          <a:p>
            <a:pPr marL="533400" indent="-533400">
              <a:buFontTx/>
              <a:buAutoNum type="arabicPeriod" startAt="2"/>
            </a:pPr>
            <a:r>
              <a:rPr lang="en-GB"/>
              <a:t>select N best solutions</a:t>
            </a:r>
          </a:p>
          <a:p>
            <a:pPr marL="533400" indent="-533400">
              <a:buFontTx/>
              <a:buAutoNum type="arabicPeriod" startAt="2"/>
            </a:pPr>
            <a:r>
              <a:rPr lang="en-GB"/>
              <a:t>calculate probabilities</a:t>
            </a:r>
          </a:p>
          <a:p>
            <a:pPr marL="533400" indent="-533400">
              <a:buFontTx/>
              <a:buAutoNum type="arabicPeriod" startAt="2"/>
            </a:pPr>
            <a:r>
              <a:rPr lang="en-GB"/>
              <a:t>increment the model</a:t>
            </a:r>
          </a:p>
          <a:p>
            <a:pPr marL="533400" indent="-533400">
              <a:buFontTx/>
              <a:buAutoNum type="arabicPeriod" startAt="2"/>
            </a:pPr>
            <a:r>
              <a:rPr lang="en-GB"/>
              <a:t>stop or return to 2.</a:t>
            </a:r>
            <a:endParaRPr 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510213" y="1700213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0.3</a:t>
            </a:r>
            <a:endParaRPr 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5943600" y="1700213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0.5</a:t>
            </a:r>
            <a:endParaRPr 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6375400" y="1700213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0.7</a:t>
            </a:r>
            <a:endParaRPr lang="en-US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6807200" y="1700213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0.6</a:t>
            </a:r>
            <a:endParaRPr lang="en-US"/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7239000" y="1700213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0.3</a:t>
            </a:r>
            <a:endParaRPr lang="en-US"/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7669213" y="1700213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0.3</a:t>
            </a:r>
            <a:endParaRPr lang="en-US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5508625" y="2276475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5942013" y="2276475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6373813" y="2276475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6805613" y="2276475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7237413" y="2276475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7667625" y="2276475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5508625" y="26368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5942013" y="26368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6373813" y="26368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6805613" y="26368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7237413" y="26368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7667625" y="26368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5508625" y="2995613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5942013" y="2995613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6373813" y="2995613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6805613" y="2995613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7237413" y="2995613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7667625" y="2995613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5508625" y="3355975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5942013" y="3355975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6373813" y="3355975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30751" name="Rectangle 31"/>
          <p:cNvSpPr>
            <a:spLocks noChangeArrowheads="1"/>
          </p:cNvSpPr>
          <p:nvPr/>
        </p:nvSpPr>
        <p:spPr bwMode="auto">
          <a:xfrm>
            <a:off x="6805613" y="3355975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30752" name="Rectangle 32"/>
          <p:cNvSpPr>
            <a:spLocks noChangeArrowheads="1"/>
          </p:cNvSpPr>
          <p:nvPr/>
        </p:nvSpPr>
        <p:spPr bwMode="auto">
          <a:xfrm>
            <a:off x="7237413" y="3355975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30753" name="Rectangle 33"/>
          <p:cNvSpPr>
            <a:spLocks noChangeArrowheads="1"/>
          </p:cNvSpPr>
          <p:nvPr/>
        </p:nvSpPr>
        <p:spPr bwMode="auto">
          <a:xfrm>
            <a:off x="7667625" y="3355975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30754" name="Rectangle 34"/>
          <p:cNvSpPr>
            <a:spLocks noChangeArrowheads="1"/>
          </p:cNvSpPr>
          <p:nvPr/>
        </p:nvSpPr>
        <p:spPr bwMode="auto">
          <a:xfrm>
            <a:off x="5508625" y="37163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30755" name="Rectangle 35"/>
          <p:cNvSpPr>
            <a:spLocks noChangeArrowheads="1"/>
          </p:cNvSpPr>
          <p:nvPr/>
        </p:nvSpPr>
        <p:spPr bwMode="auto">
          <a:xfrm>
            <a:off x="5942013" y="37163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30756" name="Rectangle 36"/>
          <p:cNvSpPr>
            <a:spLocks noChangeArrowheads="1"/>
          </p:cNvSpPr>
          <p:nvPr/>
        </p:nvSpPr>
        <p:spPr bwMode="auto">
          <a:xfrm>
            <a:off x="6373813" y="37163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30757" name="Rectangle 37"/>
          <p:cNvSpPr>
            <a:spLocks noChangeArrowheads="1"/>
          </p:cNvSpPr>
          <p:nvPr/>
        </p:nvSpPr>
        <p:spPr bwMode="auto">
          <a:xfrm>
            <a:off x="6805613" y="37163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30758" name="Rectangle 38"/>
          <p:cNvSpPr>
            <a:spLocks noChangeArrowheads="1"/>
          </p:cNvSpPr>
          <p:nvPr/>
        </p:nvSpPr>
        <p:spPr bwMode="auto">
          <a:xfrm>
            <a:off x="7237413" y="37163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30759" name="Rectangle 39"/>
          <p:cNvSpPr>
            <a:spLocks noChangeArrowheads="1"/>
          </p:cNvSpPr>
          <p:nvPr/>
        </p:nvSpPr>
        <p:spPr bwMode="auto">
          <a:xfrm>
            <a:off x="7667625" y="37163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1</a:t>
            </a:r>
            <a:endParaRPr lang="en-US"/>
          </a:p>
        </p:txBody>
      </p:sp>
      <p:sp>
        <p:nvSpPr>
          <p:cNvPr id="30760" name="Rectangle 40"/>
          <p:cNvSpPr>
            <a:spLocks noChangeArrowheads="1"/>
          </p:cNvSpPr>
          <p:nvPr/>
        </p:nvSpPr>
        <p:spPr bwMode="auto">
          <a:xfrm>
            <a:off x="5508625" y="4076700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30761" name="Rectangle 41"/>
          <p:cNvSpPr>
            <a:spLocks noChangeArrowheads="1"/>
          </p:cNvSpPr>
          <p:nvPr/>
        </p:nvSpPr>
        <p:spPr bwMode="auto">
          <a:xfrm>
            <a:off x="5942013" y="4076700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30762" name="Rectangle 42"/>
          <p:cNvSpPr>
            <a:spLocks noChangeArrowheads="1"/>
          </p:cNvSpPr>
          <p:nvPr/>
        </p:nvSpPr>
        <p:spPr bwMode="auto">
          <a:xfrm>
            <a:off x="6373813" y="4076700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30763" name="Rectangle 43"/>
          <p:cNvSpPr>
            <a:spLocks noChangeArrowheads="1"/>
          </p:cNvSpPr>
          <p:nvPr/>
        </p:nvSpPr>
        <p:spPr bwMode="auto">
          <a:xfrm>
            <a:off x="6805613" y="4076700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30764" name="Rectangle 44"/>
          <p:cNvSpPr>
            <a:spLocks noChangeArrowheads="1"/>
          </p:cNvSpPr>
          <p:nvPr/>
        </p:nvSpPr>
        <p:spPr bwMode="auto">
          <a:xfrm>
            <a:off x="7237413" y="4076700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30765" name="Rectangle 45"/>
          <p:cNvSpPr>
            <a:spLocks noChangeArrowheads="1"/>
          </p:cNvSpPr>
          <p:nvPr/>
        </p:nvSpPr>
        <p:spPr bwMode="auto">
          <a:xfrm>
            <a:off x="7667625" y="4076700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0</a:t>
            </a:r>
            <a:endParaRPr lang="en-US"/>
          </a:p>
        </p:txBody>
      </p:sp>
      <p:sp>
        <p:nvSpPr>
          <p:cNvPr id="30766" name="Rectangle 46"/>
          <p:cNvSpPr>
            <a:spLocks noChangeArrowheads="1"/>
          </p:cNvSpPr>
          <p:nvPr/>
        </p:nvSpPr>
        <p:spPr bwMode="auto">
          <a:xfrm>
            <a:off x="5510213" y="37163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1400"/>
              <a:t>0.25</a:t>
            </a:r>
            <a:endParaRPr lang="en-US" sz="1400"/>
          </a:p>
        </p:txBody>
      </p:sp>
      <p:sp>
        <p:nvSpPr>
          <p:cNvPr id="30767" name="Rectangle 47"/>
          <p:cNvSpPr>
            <a:spLocks noChangeArrowheads="1"/>
          </p:cNvSpPr>
          <p:nvPr/>
        </p:nvSpPr>
        <p:spPr bwMode="auto">
          <a:xfrm>
            <a:off x="5943600" y="37163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1400"/>
              <a:t>0.5</a:t>
            </a:r>
            <a:endParaRPr lang="en-US" sz="1400"/>
          </a:p>
        </p:txBody>
      </p:sp>
      <p:sp>
        <p:nvSpPr>
          <p:cNvPr id="30768" name="Rectangle 48"/>
          <p:cNvSpPr>
            <a:spLocks noChangeArrowheads="1"/>
          </p:cNvSpPr>
          <p:nvPr/>
        </p:nvSpPr>
        <p:spPr bwMode="auto">
          <a:xfrm>
            <a:off x="6375400" y="37163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1400"/>
              <a:t>1</a:t>
            </a:r>
            <a:endParaRPr lang="en-US" sz="1400"/>
          </a:p>
        </p:txBody>
      </p:sp>
      <p:sp>
        <p:nvSpPr>
          <p:cNvPr id="30769" name="Rectangle 49"/>
          <p:cNvSpPr>
            <a:spLocks noChangeArrowheads="1"/>
          </p:cNvSpPr>
          <p:nvPr/>
        </p:nvSpPr>
        <p:spPr bwMode="auto">
          <a:xfrm>
            <a:off x="6807200" y="37163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1400"/>
              <a:t>0.75</a:t>
            </a:r>
            <a:endParaRPr lang="en-US" sz="1400"/>
          </a:p>
        </p:txBody>
      </p:sp>
      <p:sp>
        <p:nvSpPr>
          <p:cNvPr id="30770" name="Rectangle 50"/>
          <p:cNvSpPr>
            <a:spLocks noChangeArrowheads="1"/>
          </p:cNvSpPr>
          <p:nvPr/>
        </p:nvSpPr>
        <p:spPr bwMode="auto">
          <a:xfrm>
            <a:off x="7239000" y="37163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1400"/>
              <a:t>0.25</a:t>
            </a:r>
            <a:endParaRPr lang="en-US" sz="1400"/>
          </a:p>
        </p:txBody>
      </p:sp>
      <p:sp>
        <p:nvSpPr>
          <p:cNvPr id="30771" name="Rectangle 51"/>
          <p:cNvSpPr>
            <a:spLocks noChangeArrowheads="1"/>
          </p:cNvSpPr>
          <p:nvPr/>
        </p:nvSpPr>
        <p:spPr bwMode="auto">
          <a:xfrm>
            <a:off x="7669213" y="3716338"/>
            <a:ext cx="3587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1400"/>
              <a:t>0.25</a:t>
            </a:r>
            <a:endParaRPr lang="en-US" sz="1400"/>
          </a:p>
        </p:txBody>
      </p:sp>
      <p:sp>
        <p:nvSpPr>
          <p:cNvPr id="52" name="TextBox 51"/>
          <p:cNvSpPr txBox="1"/>
          <p:nvPr/>
        </p:nvSpPr>
        <p:spPr>
          <a:xfrm>
            <a:off x="596452" y="5580694"/>
            <a:ext cx="7638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UMDA is PBIL with learning rate =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9488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07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30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307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307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307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307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0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3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30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30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3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3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30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0" grpId="0" animBg="1"/>
      <p:bldP spid="30731" grpId="0" animBg="1"/>
      <p:bldP spid="30732" grpId="0" animBg="1"/>
      <p:bldP spid="30733" grpId="0" animBg="1"/>
      <p:bldP spid="30734" grpId="0" animBg="1"/>
      <p:bldP spid="30735" grpId="0" animBg="1"/>
      <p:bldP spid="30736" grpId="0" animBg="1"/>
      <p:bldP spid="30737" grpId="0" animBg="1"/>
      <p:bldP spid="30738" grpId="0" animBg="1"/>
      <p:bldP spid="30739" grpId="0" animBg="1"/>
      <p:bldP spid="30740" grpId="0" animBg="1"/>
      <p:bldP spid="30741" grpId="0" animBg="1"/>
      <p:bldP spid="30742" grpId="0" animBg="1"/>
      <p:bldP spid="30743" grpId="0" animBg="1"/>
      <p:bldP spid="30744" grpId="0" animBg="1"/>
      <p:bldP spid="30745" grpId="0" animBg="1"/>
      <p:bldP spid="30746" grpId="0" animBg="1"/>
      <p:bldP spid="30747" grpId="0" animBg="1"/>
      <p:bldP spid="30748" grpId="0" animBg="1"/>
      <p:bldP spid="30749" grpId="0" animBg="1"/>
      <p:bldP spid="30750" grpId="0" animBg="1"/>
      <p:bldP spid="30751" grpId="0" animBg="1"/>
      <p:bldP spid="30752" grpId="0" animBg="1"/>
      <p:bldP spid="30753" grpId="0" animBg="1"/>
      <p:bldP spid="30754" grpId="0" animBg="1"/>
      <p:bldP spid="30755" grpId="0" animBg="1"/>
      <p:bldP spid="30756" grpId="0" animBg="1"/>
      <p:bldP spid="30757" grpId="0" animBg="1"/>
      <p:bldP spid="30758" grpId="0" animBg="1"/>
      <p:bldP spid="30759" grpId="0" animBg="1"/>
      <p:bldP spid="30760" grpId="0" animBg="1"/>
      <p:bldP spid="30761" grpId="0" animBg="1"/>
      <p:bldP spid="30762" grpId="0" animBg="1"/>
      <p:bldP spid="30763" grpId="0" animBg="1"/>
      <p:bldP spid="30764" grpId="0" animBg="1"/>
      <p:bldP spid="30765" grpId="0" animBg="1"/>
      <p:bldP spid="30766" grpId="0" animBg="1"/>
      <p:bldP spid="30767" grpId="0" animBg="1"/>
      <p:bldP spid="30768" grpId="0" animBg="1"/>
      <p:bldP spid="30769" grpId="0" animBg="1"/>
      <p:bldP spid="30770" grpId="0" animBg="1"/>
      <p:bldP spid="30771" grpId="0" animBg="1"/>
      <p:bldP spid="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>
                <a:cs typeface="+mj-cs"/>
              </a:rPr>
              <a:t>univariate model</a:t>
            </a:r>
            <a:endParaRPr lang="en-US" smtClean="0">
              <a:cs typeface="+mj-cs"/>
            </a:endParaRPr>
          </a:p>
        </p:txBody>
      </p:sp>
      <p:graphicFrame>
        <p:nvGraphicFramePr>
          <p:cNvPr id="181251" name="Object 3"/>
          <p:cNvGraphicFramePr>
            <a:graphicFrameLocks noChangeAspect="1"/>
          </p:cNvGraphicFramePr>
          <p:nvPr/>
        </p:nvGraphicFramePr>
        <p:xfrm>
          <a:off x="2484438" y="5229225"/>
          <a:ext cx="44577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Equation" r:id="rId3" imgW="1612900" imgH="228600" progId="Equation.3">
                  <p:embed/>
                </p:oleObj>
              </mc:Choice>
              <mc:Fallback>
                <p:oleObj name="Equation" r:id="rId3" imgW="1612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229225"/>
                        <a:ext cx="44577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2" name="Oval 4"/>
          <p:cNvSpPr>
            <a:spLocks noChangeArrowheads="1"/>
          </p:cNvSpPr>
          <p:nvPr/>
        </p:nvSpPr>
        <p:spPr bwMode="auto">
          <a:xfrm>
            <a:off x="2555875" y="2855913"/>
            <a:ext cx="649288" cy="574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sz="2400">
                <a:cs typeface="+mn-cs"/>
              </a:rPr>
              <a:t>x</a:t>
            </a:r>
            <a:r>
              <a:rPr lang="en-GB" sz="2400" baseline="-25000">
                <a:cs typeface="+mn-cs"/>
              </a:rPr>
              <a:t>6</a:t>
            </a:r>
            <a:endParaRPr lang="en-US" sz="2400" baseline="-25000">
              <a:cs typeface="+mn-cs"/>
            </a:endParaRPr>
          </a:p>
        </p:txBody>
      </p:sp>
      <p:sp>
        <p:nvSpPr>
          <p:cNvPr id="181253" name="Oval 5"/>
          <p:cNvSpPr>
            <a:spLocks noChangeArrowheads="1"/>
          </p:cNvSpPr>
          <p:nvPr/>
        </p:nvSpPr>
        <p:spPr bwMode="auto">
          <a:xfrm>
            <a:off x="3419475" y="1557338"/>
            <a:ext cx="649288" cy="574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sz="2400">
                <a:cs typeface="+mn-cs"/>
              </a:rPr>
              <a:t>x</a:t>
            </a:r>
            <a:r>
              <a:rPr lang="en-GB" sz="2400" baseline="-25000">
                <a:cs typeface="+mn-cs"/>
              </a:rPr>
              <a:t>1</a:t>
            </a:r>
            <a:endParaRPr lang="en-US" sz="2400" baseline="-25000">
              <a:cs typeface="+mn-cs"/>
            </a:endParaRPr>
          </a:p>
        </p:txBody>
      </p:sp>
      <p:sp>
        <p:nvSpPr>
          <p:cNvPr id="181254" name="Oval 6"/>
          <p:cNvSpPr>
            <a:spLocks noChangeArrowheads="1"/>
          </p:cNvSpPr>
          <p:nvPr/>
        </p:nvSpPr>
        <p:spPr bwMode="auto">
          <a:xfrm>
            <a:off x="5148263" y="1557338"/>
            <a:ext cx="649287" cy="574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sz="2400">
                <a:cs typeface="+mn-cs"/>
              </a:rPr>
              <a:t>x</a:t>
            </a:r>
            <a:r>
              <a:rPr lang="en-GB" sz="2400" baseline="-25000">
                <a:cs typeface="+mn-cs"/>
              </a:rPr>
              <a:t>2</a:t>
            </a:r>
            <a:endParaRPr lang="en-US" sz="2400" baseline="-25000">
              <a:cs typeface="+mn-cs"/>
            </a:endParaRPr>
          </a:p>
        </p:txBody>
      </p:sp>
      <p:sp>
        <p:nvSpPr>
          <p:cNvPr id="181255" name="Oval 7"/>
          <p:cNvSpPr>
            <a:spLocks noChangeArrowheads="1"/>
          </p:cNvSpPr>
          <p:nvPr/>
        </p:nvSpPr>
        <p:spPr bwMode="auto">
          <a:xfrm>
            <a:off x="6083300" y="2927350"/>
            <a:ext cx="649288" cy="574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sz="2400">
                <a:cs typeface="+mn-cs"/>
              </a:rPr>
              <a:t>x</a:t>
            </a:r>
            <a:r>
              <a:rPr lang="en-GB" sz="2400" baseline="-25000">
                <a:cs typeface="+mn-cs"/>
              </a:rPr>
              <a:t>3</a:t>
            </a:r>
            <a:endParaRPr lang="en-US" sz="2400" baseline="-25000">
              <a:cs typeface="+mn-cs"/>
            </a:endParaRPr>
          </a:p>
        </p:txBody>
      </p:sp>
      <p:sp>
        <p:nvSpPr>
          <p:cNvPr id="181256" name="Oval 8"/>
          <p:cNvSpPr>
            <a:spLocks noChangeArrowheads="1"/>
          </p:cNvSpPr>
          <p:nvPr/>
        </p:nvSpPr>
        <p:spPr bwMode="auto">
          <a:xfrm>
            <a:off x="5148263" y="4222750"/>
            <a:ext cx="649287" cy="574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sz="2400">
                <a:cs typeface="+mn-cs"/>
              </a:rPr>
              <a:t>x</a:t>
            </a:r>
            <a:r>
              <a:rPr lang="en-GB" sz="2400" baseline="-25000">
                <a:cs typeface="+mn-cs"/>
              </a:rPr>
              <a:t>4</a:t>
            </a:r>
            <a:endParaRPr lang="en-US" sz="2400" baseline="-25000">
              <a:cs typeface="+mn-cs"/>
            </a:endParaRPr>
          </a:p>
        </p:txBody>
      </p:sp>
      <p:sp>
        <p:nvSpPr>
          <p:cNvPr id="181257" name="Oval 9"/>
          <p:cNvSpPr>
            <a:spLocks noChangeArrowheads="1"/>
          </p:cNvSpPr>
          <p:nvPr/>
        </p:nvSpPr>
        <p:spPr bwMode="auto">
          <a:xfrm>
            <a:off x="3419475" y="4222750"/>
            <a:ext cx="649288" cy="574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sz="2400">
                <a:cs typeface="+mn-cs"/>
              </a:rPr>
              <a:t>x</a:t>
            </a:r>
            <a:r>
              <a:rPr lang="en-GB" sz="2400" baseline="-25000">
                <a:cs typeface="+mn-cs"/>
              </a:rPr>
              <a:t>5</a:t>
            </a:r>
            <a:endParaRPr lang="en-US" sz="2400" baseline="-2500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1783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>
                <a:cs typeface="+mj-cs"/>
              </a:rPr>
              <a:t>bivariate model</a:t>
            </a:r>
            <a:endParaRPr lang="en-US" smtClean="0">
              <a:cs typeface="+mj-cs"/>
            </a:endParaRPr>
          </a:p>
        </p:txBody>
      </p:sp>
      <p:sp>
        <p:nvSpPr>
          <p:cNvPr id="182275" name="Oval 3"/>
          <p:cNvSpPr>
            <a:spLocks noChangeArrowheads="1"/>
          </p:cNvSpPr>
          <p:nvPr/>
        </p:nvSpPr>
        <p:spPr bwMode="auto">
          <a:xfrm>
            <a:off x="2555875" y="2855913"/>
            <a:ext cx="649288" cy="574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sz="2400">
                <a:cs typeface="+mn-cs"/>
              </a:rPr>
              <a:t>x</a:t>
            </a:r>
            <a:r>
              <a:rPr lang="en-GB" sz="2400" baseline="-25000">
                <a:cs typeface="+mn-cs"/>
              </a:rPr>
              <a:t>6</a:t>
            </a:r>
            <a:endParaRPr lang="en-US" sz="2400" baseline="-25000">
              <a:cs typeface="+mn-cs"/>
            </a:endParaRPr>
          </a:p>
        </p:txBody>
      </p:sp>
      <p:sp>
        <p:nvSpPr>
          <p:cNvPr id="182276" name="Oval 4"/>
          <p:cNvSpPr>
            <a:spLocks noChangeArrowheads="1"/>
          </p:cNvSpPr>
          <p:nvPr/>
        </p:nvSpPr>
        <p:spPr bwMode="auto">
          <a:xfrm>
            <a:off x="3419475" y="1557338"/>
            <a:ext cx="649288" cy="574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sz="2400">
                <a:cs typeface="+mn-cs"/>
              </a:rPr>
              <a:t>x</a:t>
            </a:r>
            <a:r>
              <a:rPr lang="en-GB" sz="2400" baseline="-25000">
                <a:cs typeface="+mn-cs"/>
              </a:rPr>
              <a:t>1</a:t>
            </a:r>
            <a:endParaRPr lang="en-US" sz="2400" baseline="-25000">
              <a:cs typeface="+mn-cs"/>
            </a:endParaRPr>
          </a:p>
        </p:txBody>
      </p:sp>
      <p:sp>
        <p:nvSpPr>
          <p:cNvPr id="182277" name="Oval 5"/>
          <p:cNvSpPr>
            <a:spLocks noChangeArrowheads="1"/>
          </p:cNvSpPr>
          <p:nvPr/>
        </p:nvSpPr>
        <p:spPr bwMode="auto">
          <a:xfrm>
            <a:off x="5148263" y="1557338"/>
            <a:ext cx="649287" cy="574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sz="2400">
                <a:cs typeface="+mn-cs"/>
              </a:rPr>
              <a:t>x</a:t>
            </a:r>
            <a:r>
              <a:rPr lang="en-GB" sz="2400" baseline="-25000">
                <a:cs typeface="+mn-cs"/>
              </a:rPr>
              <a:t>2</a:t>
            </a:r>
            <a:endParaRPr lang="en-US" sz="2400" baseline="-25000">
              <a:cs typeface="+mn-cs"/>
            </a:endParaRPr>
          </a:p>
        </p:txBody>
      </p:sp>
      <p:sp>
        <p:nvSpPr>
          <p:cNvPr id="182278" name="Oval 6"/>
          <p:cNvSpPr>
            <a:spLocks noChangeArrowheads="1"/>
          </p:cNvSpPr>
          <p:nvPr/>
        </p:nvSpPr>
        <p:spPr bwMode="auto">
          <a:xfrm>
            <a:off x="6083300" y="2927350"/>
            <a:ext cx="649288" cy="574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sz="2400">
                <a:cs typeface="+mn-cs"/>
              </a:rPr>
              <a:t>x</a:t>
            </a:r>
            <a:r>
              <a:rPr lang="en-GB" sz="2400" baseline="-25000">
                <a:cs typeface="+mn-cs"/>
              </a:rPr>
              <a:t>3</a:t>
            </a:r>
            <a:endParaRPr lang="en-US" sz="2400" baseline="-25000">
              <a:cs typeface="+mn-cs"/>
            </a:endParaRPr>
          </a:p>
        </p:txBody>
      </p:sp>
      <p:sp>
        <p:nvSpPr>
          <p:cNvPr id="182279" name="Oval 7"/>
          <p:cNvSpPr>
            <a:spLocks noChangeArrowheads="1"/>
          </p:cNvSpPr>
          <p:nvPr/>
        </p:nvSpPr>
        <p:spPr bwMode="auto">
          <a:xfrm>
            <a:off x="5148263" y="4222750"/>
            <a:ext cx="649287" cy="574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sz="2400">
                <a:cs typeface="+mn-cs"/>
              </a:rPr>
              <a:t>x</a:t>
            </a:r>
            <a:r>
              <a:rPr lang="en-GB" sz="2400" baseline="-25000">
                <a:cs typeface="+mn-cs"/>
              </a:rPr>
              <a:t>4</a:t>
            </a:r>
            <a:endParaRPr lang="en-US" sz="2400" baseline="-25000">
              <a:cs typeface="+mn-cs"/>
            </a:endParaRPr>
          </a:p>
        </p:txBody>
      </p:sp>
      <p:sp>
        <p:nvSpPr>
          <p:cNvPr id="182280" name="Oval 8"/>
          <p:cNvSpPr>
            <a:spLocks noChangeArrowheads="1"/>
          </p:cNvSpPr>
          <p:nvPr/>
        </p:nvSpPr>
        <p:spPr bwMode="auto">
          <a:xfrm>
            <a:off x="3419475" y="4222750"/>
            <a:ext cx="649288" cy="574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sz="2400">
                <a:cs typeface="+mn-cs"/>
              </a:rPr>
              <a:t>x</a:t>
            </a:r>
            <a:r>
              <a:rPr lang="en-GB" sz="2400" baseline="-25000">
                <a:cs typeface="+mn-cs"/>
              </a:rPr>
              <a:t>5</a:t>
            </a:r>
            <a:endParaRPr lang="en-US" sz="2400" baseline="-25000">
              <a:cs typeface="+mn-cs"/>
            </a:endParaRPr>
          </a:p>
        </p:txBody>
      </p:sp>
      <p:graphicFrame>
        <p:nvGraphicFramePr>
          <p:cNvPr id="182281" name="Object 9"/>
          <p:cNvGraphicFramePr>
            <a:graphicFrameLocks noChangeAspect="1"/>
          </p:cNvGraphicFramePr>
          <p:nvPr/>
        </p:nvGraphicFramePr>
        <p:xfrm>
          <a:off x="539750" y="5300663"/>
          <a:ext cx="820896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Equation" r:id="rId3" imgW="3619500" imgH="228600" progId="Equation.3">
                  <p:embed/>
                </p:oleObj>
              </mc:Choice>
              <mc:Fallback>
                <p:oleObj name="Equation" r:id="rId3" imgW="3619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300663"/>
                        <a:ext cx="8208963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82" name="Line 10"/>
          <p:cNvSpPr>
            <a:spLocks noChangeShapeType="1"/>
          </p:cNvSpPr>
          <p:nvPr/>
        </p:nvSpPr>
        <p:spPr bwMode="auto">
          <a:xfrm>
            <a:off x="4068763" y="1844675"/>
            <a:ext cx="1079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82283" name="Line 11"/>
          <p:cNvSpPr>
            <a:spLocks noChangeShapeType="1"/>
          </p:cNvSpPr>
          <p:nvPr/>
        </p:nvSpPr>
        <p:spPr bwMode="auto">
          <a:xfrm flipH="1">
            <a:off x="3924300" y="2060575"/>
            <a:ext cx="1368425" cy="2232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82284" name="Line 12"/>
          <p:cNvSpPr>
            <a:spLocks noChangeShapeType="1"/>
          </p:cNvSpPr>
          <p:nvPr/>
        </p:nvSpPr>
        <p:spPr bwMode="auto">
          <a:xfrm>
            <a:off x="5724525" y="2060575"/>
            <a:ext cx="576263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82285" name="Line 13"/>
          <p:cNvSpPr>
            <a:spLocks noChangeShapeType="1"/>
          </p:cNvSpPr>
          <p:nvPr/>
        </p:nvSpPr>
        <p:spPr bwMode="auto">
          <a:xfrm flipH="1">
            <a:off x="5580063" y="3429000"/>
            <a:ext cx="647700" cy="7921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82286" name="Line 14"/>
          <p:cNvSpPr>
            <a:spLocks noChangeShapeType="1"/>
          </p:cNvSpPr>
          <p:nvPr/>
        </p:nvSpPr>
        <p:spPr bwMode="auto">
          <a:xfrm flipH="1" flipV="1">
            <a:off x="2989263" y="3429000"/>
            <a:ext cx="574675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9943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>
                <a:cs typeface="+mj-cs"/>
              </a:rPr>
              <a:t>multivariate model</a:t>
            </a:r>
            <a:endParaRPr lang="en-US" smtClean="0">
              <a:cs typeface="+mj-cs"/>
            </a:endParaRPr>
          </a:p>
        </p:txBody>
      </p:sp>
      <p:sp>
        <p:nvSpPr>
          <p:cNvPr id="183299" name="Oval 3"/>
          <p:cNvSpPr>
            <a:spLocks noChangeArrowheads="1"/>
          </p:cNvSpPr>
          <p:nvPr/>
        </p:nvSpPr>
        <p:spPr bwMode="auto">
          <a:xfrm>
            <a:off x="2555875" y="2855913"/>
            <a:ext cx="649288" cy="574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sz="2400">
                <a:cs typeface="+mn-cs"/>
              </a:rPr>
              <a:t>x</a:t>
            </a:r>
            <a:r>
              <a:rPr lang="en-GB" sz="2400" baseline="-25000">
                <a:cs typeface="+mn-cs"/>
              </a:rPr>
              <a:t>6</a:t>
            </a:r>
            <a:endParaRPr lang="en-US" sz="2400" baseline="-25000">
              <a:cs typeface="+mn-cs"/>
            </a:endParaRPr>
          </a:p>
        </p:txBody>
      </p:sp>
      <p:sp>
        <p:nvSpPr>
          <p:cNvPr id="183300" name="Oval 4"/>
          <p:cNvSpPr>
            <a:spLocks noChangeArrowheads="1"/>
          </p:cNvSpPr>
          <p:nvPr/>
        </p:nvSpPr>
        <p:spPr bwMode="auto">
          <a:xfrm>
            <a:off x="3419475" y="1557338"/>
            <a:ext cx="649288" cy="574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sz="2400">
                <a:cs typeface="+mn-cs"/>
              </a:rPr>
              <a:t>x</a:t>
            </a:r>
            <a:r>
              <a:rPr lang="en-GB" sz="2400" baseline="-25000">
                <a:cs typeface="+mn-cs"/>
              </a:rPr>
              <a:t>1</a:t>
            </a:r>
            <a:endParaRPr lang="en-US" sz="2400" baseline="-25000">
              <a:cs typeface="+mn-cs"/>
            </a:endParaRPr>
          </a:p>
        </p:txBody>
      </p:sp>
      <p:sp>
        <p:nvSpPr>
          <p:cNvPr id="183301" name="Oval 5"/>
          <p:cNvSpPr>
            <a:spLocks noChangeArrowheads="1"/>
          </p:cNvSpPr>
          <p:nvPr/>
        </p:nvSpPr>
        <p:spPr bwMode="auto">
          <a:xfrm>
            <a:off x="5148263" y="1557338"/>
            <a:ext cx="649287" cy="574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sz="2400">
                <a:cs typeface="+mn-cs"/>
              </a:rPr>
              <a:t>x</a:t>
            </a:r>
            <a:r>
              <a:rPr lang="en-GB" sz="2400" baseline="-25000">
                <a:cs typeface="+mn-cs"/>
              </a:rPr>
              <a:t>2</a:t>
            </a:r>
            <a:endParaRPr lang="en-US" sz="2400" baseline="-25000">
              <a:cs typeface="+mn-cs"/>
            </a:endParaRPr>
          </a:p>
        </p:txBody>
      </p:sp>
      <p:sp>
        <p:nvSpPr>
          <p:cNvPr id="183302" name="Oval 6"/>
          <p:cNvSpPr>
            <a:spLocks noChangeArrowheads="1"/>
          </p:cNvSpPr>
          <p:nvPr/>
        </p:nvSpPr>
        <p:spPr bwMode="auto">
          <a:xfrm>
            <a:off x="6083300" y="2927350"/>
            <a:ext cx="649288" cy="574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sz="2400">
                <a:cs typeface="+mn-cs"/>
              </a:rPr>
              <a:t>x</a:t>
            </a:r>
            <a:r>
              <a:rPr lang="en-GB" sz="2400" baseline="-25000">
                <a:cs typeface="+mn-cs"/>
              </a:rPr>
              <a:t>3</a:t>
            </a:r>
            <a:endParaRPr lang="en-US" sz="2400" baseline="-25000">
              <a:cs typeface="+mn-cs"/>
            </a:endParaRPr>
          </a:p>
        </p:txBody>
      </p:sp>
      <p:sp>
        <p:nvSpPr>
          <p:cNvPr id="183303" name="Oval 7"/>
          <p:cNvSpPr>
            <a:spLocks noChangeArrowheads="1"/>
          </p:cNvSpPr>
          <p:nvPr/>
        </p:nvSpPr>
        <p:spPr bwMode="auto">
          <a:xfrm>
            <a:off x="5148263" y="4222750"/>
            <a:ext cx="649287" cy="574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sz="2400">
                <a:cs typeface="+mn-cs"/>
              </a:rPr>
              <a:t>x</a:t>
            </a:r>
            <a:r>
              <a:rPr lang="en-GB" sz="2400" baseline="-25000">
                <a:cs typeface="+mn-cs"/>
              </a:rPr>
              <a:t>4</a:t>
            </a:r>
            <a:endParaRPr lang="en-US" sz="2400" baseline="-25000">
              <a:cs typeface="+mn-cs"/>
            </a:endParaRPr>
          </a:p>
        </p:txBody>
      </p:sp>
      <p:sp>
        <p:nvSpPr>
          <p:cNvPr id="183304" name="Oval 8"/>
          <p:cNvSpPr>
            <a:spLocks noChangeArrowheads="1"/>
          </p:cNvSpPr>
          <p:nvPr/>
        </p:nvSpPr>
        <p:spPr bwMode="auto">
          <a:xfrm>
            <a:off x="3419475" y="4222750"/>
            <a:ext cx="649288" cy="574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sz="2400">
                <a:cs typeface="+mn-cs"/>
              </a:rPr>
              <a:t>x</a:t>
            </a:r>
            <a:r>
              <a:rPr lang="en-GB" sz="2400" baseline="-25000">
                <a:cs typeface="+mn-cs"/>
              </a:rPr>
              <a:t>5</a:t>
            </a:r>
            <a:endParaRPr lang="en-US" sz="2400" baseline="-25000">
              <a:cs typeface="+mn-cs"/>
            </a:endParaRPr>
          </a:p>
        </p:txBody>
      </p:sp>
      <p:graphicFrame>
        <p:nvGraphicFramePr>
          <p:cNvPr id="183305" name="Object 9"/>
          <p:cNvGraphicFramePr>
            <a:graphicFrameLocks noChangeAspect="1"/>
          </p:cNvGraphicFramePr>
          <p:nvPr/>
        </p:nvGraphicFramePr>
        <p:xfrm>
          <a:off x="293688" y="5300663"/>
          <a:ext cx="855503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Equation" r:id="rId3" imgW="3771900" imgH="228600" progId="Equation.3">
                  <p:embed/>
                </p:oleObj>
              </mc:Choice>
              <mc:Fallback>
                <p:oleObj name="Equation" r:id="rId3" imgW="3771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8" y="5300663"/>
                        <a:ext cx="8555037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6" name="Line 10"/>
          <p:cNvSpPr>
            <a:spLocks noChangeShapeType="1"/>
          </p:cNvSpPr>
          <p:nvPr/>
        </p:nvSpPr>
        <p:spPr bwMode="auto">
          <a:xfrm>
            <a:off x="4068763" y="1844675"/>
            <a:ext cx="1079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83307" name="Line 11"/>
          <p:cNvSpPr>
            <a:spLocks noChangeShapeType="1"/>
          </p:cNvSpPr>
          <p:nvPr/>
        </p:nvSpPr>
        <p:spPr bwMode="auto">
          <a:xfrm flipH="1">
            <a:off x="3924300" y="2060575"/>
            <a:ext cx="1368425" cy="2232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83308" name="Line 12"/>
          <p:cNvSpPr>
            <a:spLocks noChangeShapeType="1"/>
          </p:cNvSpPr>
          <p:nvPr/>
        </p:nvSpPr>
        <p:spPr bwMode="auto">
          <a:xfrm>
            <a:off x="5651500" y="2060575"/>
            <a:ext cx="576263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83309" name="Line 13"/>
          <p:cNvSpPr>
            <a:spLocks noChangeShapeType="1"/>
          </p:cNvSpPr>
          <p:nvPr/>
        </p:nvSpPr>
        <p:spPr bwMode="auto">
          <a:xfrm flipH="1" flipV="1">
            <a:off x="2989263" y="3429000"/>
            <a:ext cx="574675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83310" name="Line 14"/>
          <p:cNvSpPr>
            <a:spLocks noChangeShapeType="1"/>
          </p:cNvSpPr>
          <p:nvPr/>
        </p:nvSpPr>
        <p:spPr bwMode="auto">
          <a:xfrm flipH="1" flipV="1">
            <a:off x="4067175" y="4508500"/>
            <a:ext cx="10810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83311" name="Line 15"/>
          <p:cNvSpPr>
            <a:spLocks noChangeShapeType="1"/>
          </p:cNvSpPr>
          <p:nvPr/>
        </p:nvSpPr>
        <p:spPr bwMode="auto">
          <a:xfrm flipH="1" flipV="1">
            <a:off x="3203575" y="3141663"/>
            <a:ext cx="2881313" cy="714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1972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>
                <a:cs typeface="+mj-cs"/>
              </a:rPr>
              <a:t>classification of EDAs</a:t>
            </a:r>
            <a:endParaRPr lang="en-US" smtClean="0">
              <a:cs typeface="+mj-cs"/>
            </a:endParaRP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600200"/>
            <a:ext cx="8547307" cy="494268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GB" dirty="0" smtClean="0">
                <a:cs typeface="+mn-cs"/>
              </a:rPr>
              <a:t>classified by the level of dependency in the probabilistic model</a:t>
            </a:r>
            <a:endParaRPr lang="en-GB" b="1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GB" dirty="0" err="1" smtClean="0">
                <a:cs typeface="+mn-cs"/>
              </a:rPr>
              <a:t>univariate</a:t>
            </a:r>
            <a:endParaRPr lang="en-GB" dirty="0" smtClean="0">
              <a:cs typeface="+mn-cs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dirty="0" smtClean="0"/>
              <a:t>fully factorised </a:t>
            </a:r>
            <a:r>
              <a:rPr lang="en-GB" dirty="0" err="1" smtClean="0"/>
              <a:t>jpd</a:t>
            </a:r>
            <a:endParaRPr lang="en-GB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GB" dirty="0" smtClean="0">
                <a:cs typeface="+mn-cs"/>
              </a:rPr>
              <a:t>bivariate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dirty="0" err="1" smtClean="0"/>
              <a:t>jpd</a:t>
            </a:r>
            <a:r>
              <a:rPr lang="en-GB" dirty="0" smtClean="0"/>
              <a:t> factorises up to pairwise dependencies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dirty="0" smtClean="0">
                <a:cs typeface="+mn-cs"/>
              </a:rPr>
              <a:t>multivariate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dirty="0" smtClean="0"/>
              <a:t>higher-order dependencies in the </a:t>
            </a:r>
            <a:r>
              <a:rPr lang="en-GB" dirty="0" err="1" smtClean="0"/>
              <a:t>j.p.d</a:t>
            </a:r>
            <a:r>
              <a:rPr lang="en-GB" dirty="0" smtClean="0"/>
              <a:t>.</a:t>
            </a:r>
          </a:p>
          <a:p>
            <a:pPr>
              <a:lnSpc>
                <a:spcPct val="90000"/>
              </a:lnSpc>
              <a:defRPr/>
            </a:pPr>
            <a:r>
              <a:rPr lang="en-GB" dirty="0" smtClean="0"/>
              <a:t>Intended that multivariate EDAs more suitable for problems with many variable dependencies in fitness function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1162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31865" cy="4525963"/>
          </a:xfrm>
        </p:spPr>
        <p:txBody>
          <a:bodyPr/>
          <a:lstStyle/>
          <a:p>
            <a:r>
              <a:rPr lang="en-US" dirty="0" err="1" smtClean="0"/>
              <a:t>Hybridisation</a:t>
            </a:r>
            <a:endParaRPr lang="en-US" dirty="0" smtClean="0"/>
          </a:p>
          <a:p>
            <a:r>
              <a:rPr lang="en-US" dirty="0" err="1" smtClean="0"/>
              <a:t>Hyperheuristics</a:t>
            </a:r>
            <a:endParaRPr lang="en-US" dirty="0" smtClean="0"/>
          </a:p>
          <a:p>
            <a:pPr lvl="1"/>
            <a:r>
              <a:rPr lang="en-US" dirty="0" smtClean="0"/>
              <a:t>Base algorithms controlled by hyper-level algorithm</a:t>
            </a:r>
          </a:p>
          <a:p>
            <a:r>
              <a:rPr lang="en-US" dirty="0" smtClean="0"/>
              <a:t>Automated algorithm construction</a:t>
            </a:r>
          </a:p>
          <a:p>
            <a:pPr lvl="1"/>
            <a:r>
              <a:rPr lang="en-US" dirty="0" smtClean="0"/>
              <a:t>Recombine algorithm configurations</a:t>
            </a:r>
          </a:p>
          <a:p>
            <a:pPr lvl="1"/>
            <a:r>
              <a:rPr lang="en-US" dirty="0" smtClean="0"/>
              <a:t>Explore parameter space</a:t>
            </a:r>
          </a:p>
          <a:p>
            <a:r>
              <a:rPr lang="en-US" dirty="0" smtClean="0"/>
              <a:t>Operator-free algorithm representations</a:t>
            </a:r>
          </a:p>
          <a:p>
            <a:pPr lvl="1"/>
            <a:r>
              <a:rPr lang="en-US" dirty="0" smtClean="0"/>
              <a:t>Search as a Markov chain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10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a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875" y="1866900"/>
            <a:ext cx="2540000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55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Key Questions</a:t>
            </a:r>
          </a:p>
          <a:p>
            <a:r>
              <a:rPr lang="en-US" dirty="0" smtClean="0"/>
              <a:t>Algorithm Classes</a:t>
            </a:r>
          </a:p>
          <a:p>
            <a:r>
              <a:rPr lang="en-US" dirty="0" smtClean="0"/>
              <a:t>Problem Classes</a:t>
            </a:r>
          </a:p>
          <a:p>
            <a:r>
              <a:rPr lang="en-US" dirty="0" smtClean="0"/>
              <a:t>Coherent Problems</a:t>
            </a:r>
            <a:endParaRPr lang="en-US" dirty="0" smtClean="0"/>
          </a:p>
          <a:p>
            <a:r>
              <a:rPr lang="en-US" dirty="0" smtClean="0"/>
              <a:t>Problem Structure</a:t>
            </a:r>
            <a:endParaRPr lang="en-US" dirty="0"/>
          </a:p>
          <a:p>
            <a:r>
              <a:rPr lang="en-US" dirty="0" smtClean="0"/>
              <a:t>Monotonicity-Invariant Function Classes</a:t>
            </a:r>
          </a:p>
          <a:p>
            <a:r>
              <a:rPr lang="en-US" dirty="0" smtClean="0"/>
              <a:t>Structural Coherence for </a:t>
            </a:r>
            <a:r>
              <a:rPr lang="en-US" dirty="0" smtClean="0"/>
              <a:t>EDAs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63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Population Simplex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35938" cy="45259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Vose</a:t>
            </a:r>
            <a:r>
              <a:rPr lang="en-US" dirty="0" smtClean="0"/>
              <a:t>: population-based search </a:t>
            </a:r>
            <a:r>
              <a:rPr lang="en-US" dirty="0" smtClean="0"/>
              <a:t>is a trajectory </a:t>
            </a:r>
            <a:r>
              <a:rPr lang="en-US" dirty="0" smtClean="0"/>
              <a:t>in the </a:t>
            </a:r>
            <a:r>
              <a:rPr lang="en-US" b="1" dirty="0" smtClean="0"/>
              <a:t>population simplex </a:t>
            </a:r>
            <a:r>
              <a:rPr lang="en-US" dirty="0" smtClean="0"/>
              <a:t>defined by </a:t>
            </a:r>
            <a:r>
              <a:rPr lang="en-US" b="1" dirty="0" smtClean="0"/>
              <a:t>transition </a:t>
            </a:r>
            <a:r>
              <a:rPr lang="en-US" b="1" dirty="0" smtClean="0"/>
              <a:t>matrix</a:t>
            </a:r>
          </a:p>
          <a:p>
            <a:r>
              <a:rPr lang="en-US" dirty="0" smtClean="0"/>
              <a:t>Each vertex is a solution</a:t>
            </a:r>
          </a:p>
          <a:p>
            <a:r>
              <a:rPr lang="en-US" dirty="0" smtClean="0"/>
              <a:t>Each point is a population</a:t>
            </a:r>
          </a:p>
          <a:p>
            <a:r>
              <a:rPr lang="en-US" dirty="0" smtClean="0"/>
              <a:t>Theoretically interesting, practically impossible</a:t>
            </a:r>
          </a:p>
          <a:p>
            <a:r>
              <a:rPr lang="en-US" dirty="0" smtClean="0"/>
              <a:t>EDAs have an explicit model controlling the transition</a:t>
            </a:r>
            <a:endParaRPr lang="en-US" dirty="0" smtClean="0"/>
          </a:p>
        </p:txBody>
      </p:sp>
      <p:grpSp>
        <p:nvGrpSpPr>
          <p:cNvPr id="26" name="Group 25"/>
          <p:cNvGrpSpPr/>
          <p:nvPr/>
        </p:nvGrpSpPr>
        <p:grpSpPr>
          <a:xfrm>
            <a:off x="5293138" y="2067235"/>
            <a:ext cx="2476500" cy="2443163"/>
            <a:chOff x="2819400" y="3797300"/>
            <a:chExt cx="2476500" cy="2443163"/>
          </a:xfrm>
        </p:grpSpPr>
        <p:sp>
          <p:nvSpPr>
            <p:cNvPr id="4" name="Oval 3"/>
            <p:cNvSpPr/>
            <p:nvPr/>
          </p:nvSpPr>
          <p:spPr>
            <a:xfrm>
              <a:off x="2819400" y="5689600"/>
              <a:ext cx="241300" cy="17780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054600" y="5118100"/>
              <a:ext cx="241300" cy="17780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054600" y="6062663"/>
              <a:ext cx="241300" cy="17780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318000" y="3797300"/>
              <a:ext cx="241300" cy="17780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4" idx="0"/>
            </p:cNvCxnSpPr>
            <p:nvPr/>
          </p:nvCxnSpPr>
          <p:spPr>
            <a:xfrm flipV="1">
              <a:off x="2940050" y="3949062"/>
              <a:ext cx="1438688" cy="17405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5"/>
              <a:endCxn id="5" idx="0"/>
            </p:cNvCxnSpPr>
            <p:nvPr/>
          </p:nvCxnSpPr>
          <p:spPr>
            <a:xfrm>
              <a:off x="4523962" y="3949062"/>
              <a:ext cx="651288" cy="11690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" idx="5"/>
              <a:endCxn id="6" idx="2"/>
            </p:cNvCxnSpPr>
            <p:nvPr/>
          </p:nvCxnSpPr>
          <p:spPr>
            <a:xfrm>
              <a:off x="3025362" y="5841362"/>
              <a:ext cx="2029238" cy="31020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5" idx="4"/>
              <a:endCxn id="6" idx="0"/>
            </p:cNvCxnSpPr>
            <p:nvPr/>
          </p:nvCxnSpPr>
          <p:spPr>
            <a:xfrm>
              <a:off x="5175250" y="5295900"/>
              <a:ext cx="0" cy="7667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" idx="4"/>
              <a:endCxn id="6" idx="1"/>
            </p:cNvCxnSpPr>
            <p:nvPr/>
          </p:nvCxnSpPr>
          <p:spPr>
            <a:xfrm>
              <a:off x="4438650" y="3975100"/>
              <a:ext cx="651288" cy="211360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4" idx="6"/>
              <a:endCxn id="5" idx="3"/>
            </p:cNvCxnSpPr>
            <p:nvPr/>
          </p:nvCxnSpPr>
          <p:spPr>
            <a:xfrm flipV="1">
              <a:off x="3060700" y="5269862"/>
              <a:ext cx="2029238" cy="508638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urved Right Arrow 22"/>
            <p:cNvSpPr/>
            <p:nvPr/>
          </p:nvSpPr>
          <p:spPr>
            <a:xfrm>
              <a:off x="3803650" y="4940300"/>
              <a:ext cx="422688" cy="838200"/>
            </a:xfrm>
            <a:prstGeom prst="curvedRightArrow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5-Point Star 23"/>
            <p:cNvSpPr/>
            <p:nvPr/>
          </p:nvSpPr>
          <p:spPr>
            <a:xfrm>
              <a:off x="4298950" y="4883150"/>
              <a:ext cx="205962" cy="177800"/>
            </a:xfrm>
            <a:prstGeom prst="star5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5-Point Star 24"/>
            <p:cNvSpPr/>
            <p:nvPr/>
          </p:nvSpPr>
          <p:spPr>
            <a:xfrm>
              <a:off x="4295362" y="5663562"/>
              <a:ext cx="205962" cy="177800"/>
            </a:xfrm>
            <a:prstGeom prst="star5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7648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ln w="38100" cap="rnd">
            <a:solidFill>
              <a:srgbClr val="008000"/>
            </a:solidFill>
          </a:ln>
        </p:spPr>
        <p:txBody>
          <a:bodyPr/>
          <a:lstStyle/>
          <a:p>
            <a:r>
              <a:rPr lang="en-US" dirty="0" smtClean="0"/>
              <a:t>Assignment 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different approaches used by the community to classify algorithms as represented at </a:t>
            </a:r>
            <a:r>
              <a:rPr lang="en-US" dirty="0" smtClean="0"/>
              <a:t>GECCO.</a:t>
            </a:r>
          </a:p>
          <a:p>
            <a:r>
              <a:rPr lang="en-US" dirty="0" smtClean="0"/>
              <a:t>Compare </a:t>
            </a:r>
            <a:r>
              <a:rPr lang="en-US" dirty="0"/>
              <a:t>and contrast two or more algorithm classes of your </a:t>
            </a:r>
            <a:r>
              <a:rPr lang="en-US" dirty="0" smtClean="0"/>
              <a:t>choice.</a:t>
            </a:r>
          </a:p>
          <a:p>
            <a:r>
              <a:rPr lang="en-US" dirty="0" smtClean="0"/>
              <a:t>Do </a:t>
            </a:r>
            <a:r>
              <a:rPr lang="en-US" dirty="0"/>
              <a:t>algorithms in each class perform consistently over monotonicity-invariant function classes?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472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ine-tree-stencil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574" y="673100"/>
            <a:ext cx="4048125" cy="6159500"/>
          </a:xfrm>
          <a:prstGeom prst="rect">
            <a:avLst/>
          </a:prstGeom>
        </p:spPr>
      </p:pic>
      <p:pic>
        <p:nvPicPr>
          <p:cNvPr id="7" name="Picture 6" descr="oa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575" y="4287837"/>
            <a:ext cx="2540000" cy="2286000"/>
          </a:xfrm>
          <a:prstGeom prst="rect">
            <a:avLst/>
          </a:prstGeom>
        </p:spPr>
      </p:pic>
      <p:pic>
        <p:nvPicPr>
          <p:cNvPr id="8" name="Picture 7" descr="drawingcloudtree2010_07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812"/>
            <a:ext cx="2895600" cy="26416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Classes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37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Classes of problem</a:t>
            </a:r>
          </a:p>
          <a:p>
            <a:pPr lvl="1"/>
            <a:r>
              <a:rPr lang="en-US" dirty="0" smtClean="0"/>
              <a:t>Benchmark sets</a:t>
            </a:r>
          </a:p>
          <a:p>
            <a:pPr lvl="2"/>
            <a:r>
              <a:rPr lang="en-US" dirty="0" smtClean="0"/>
              <a:t>Schaffer</a:t>
            </a:r>
          </a:p>
          <a:p>
            <a:pPr lvl="2"/>
            <a:r>
              <a:rPr lang="en-US" dirty="0" err="1" smtClean="0"/>
              <a:t>Rastrigin</a:t>
            </a:r>
            <a:r>
              <a:rPr lang="en-US" dirty="0" smtClean="0"/>
              <a:t>, </a:t>
            </a:r>
            <a:r>
              <a:rPr lang="en-US" dirty="0" err="1"/>
              <a:t>G</a:t>
            </a:r>
            <a:r>
              <a:rPr lang="en-US" dirty="0" err="1" smtClean="0"/>
              <a:t>riewank</a:t>
            </a:r>
            <a:r>
              <a:rPr lang="en-US" dirty="0" smtClean="0"/>
              <a:t>, …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Problem types</a:t>
            </a:r>
          </a:p>
          <a:p>
            <a:pPr lvl="2"/>
            <a:r>
              <a:rPr lang="en-US" dirty="0" smtClean="0"/>
              <a:t>TSP, FSSP, LOP, QAP, RCPSP, ….</a:t>
            </a:r>
          </a:p>
          <a:p>
            <a:pPr lvl="2"/>
            <a:r>
              <a:rPr lang="en-US" dirty="0" smtClean="0"/>
              <a:t>Bin-packing, multiple knapsack, NK landscapes</a:t>
            </a:r>
          </a:p>
          <a:p>
            <a:pPr lvl="1"/>
            <a:r>
              <a:rPr lang="en-US" dirty="0" smtClean="0"/>
              <a:t>Application defined</a:t>
            </a:r>
          </a:p>
          <a:p>
            <a:pPr lvl="2"/>
            <a:r>
              <a:rPr lang="en-US" dirty="0" smtClean="0"/>
              <a:t>BN learning benchmarks</a:t>
            </a:r>
          </a:p>
          <a:p>
            <a:pPr lvl="2"/>
            <a:r>
              <a:rPr lang="en-US" dirty="0" smtClean="0"/>
              <a:t>Various competition sets</a:t>
            </a:r>
          </a:p>
          <a:p>
            <a:pPr lvl="2"/>
            <a:r>
              <a:rPr lang="en-US" dirty="0" err="1" smtClean="0"/>
              <a:t>Kaggle</a:t>
            </a:r>
            <a:r>
              <a:rPr lang="en-US" dirty="0" smtClean="0"/>
              <a:t> and other public challenges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287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Desirable Problem Class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All</a:t>
            </a:r>
            <a:r>
              <a:rPr lang="en-US" dirty="0" smtClean="0"/>
              <a:t> </a:t>
            </a:r>
            <a:r>
              <a:rPr lang="en-US" b="1" dirty="0" smtClean="0"/>
              <a:t>problems</a:t>
            </a:r>
            <a:r>
              <a:rPr lang="en-US" dirty="0" smtClean="0"/>
              <a:t> should be classifiable</a:t>
            </a:r>
          </a:p>
          <a:p>
            <a:r>
              <a:rPr lang="en-US" dirty="0" smtClean="0"/>
              <a:t>Class should be well-defined</a:t>
            </a:r>
          </a:p>
          <a:p>
            <a:pPr lvl="1"/>
            <a:r>
              <a:rPr lang="en-US" dirty="0" smtClean="0"/>
              <a:t>In a mathematical sense</a:t>
            </a:r>
          </a:p>
          <a:p>
            <a:pPr lvl="1"/>
            <a:r>
              <a:rPr lang="en-US" dirty="0" smtClean="0"/>
              <a:t>Notation: class of P denoted as  [P]</a:t>
            </a:r>
          </a:p>
          <a:p>
            <a:r>
              <a:rPr lang="en-US" dirty="0" smtClean="0"/>
              <a:t>Class should closely correlate with problem difficulty / algorithm performance</a:t>
            </a:r>
          </a:p>
          <a:p>
            <a:pPr lvl="1"/>
            <a:r>
              <a:rPr lang="en-US" dirty="0" smtClean="0"/>
              <a:t>Notation: performance of A on P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274414"/>
              </p:ext>
            </p:extLst>
          </p:nvPr>
        </p:nvGraphicFramePr>
        <p:xfrm>
          <a:off x="6394148" y="4948768"/>
          <a:ext cx="1190171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3" imgW="520700" imgH="177800" progId="Equation.3">
                  <p:embed/>
                </p:oleObj>
              </mc:Choice>
              <mc:Fallback>
                <p:oleObj name="Equation" r:id="rId3" imgW="5207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94148" y="4948768"/>
                        <a:ext cx="1190171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193374"/>
              </p:ext>
            </p:extLst>
          </p:nvPr>
        </p:nvGraphicFramePr>
        <p:xfrm>
          <a:off x="1682750" y="5797550"/>
          <a:ext cx="55324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5" imgW="2159000" imgH="190500" progId="Equation.3">
                  <p:embed/>
                </p:oleObj>
              </mc:Choice>
              <mc:Fallback>
                <p:oleObj name="Equation" r:id="rId5" imgW="21590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2750" y="5797550"/>
                        <a:ext cx="5532438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0879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ln w="38100" cap="rnd">
            <a:solidFill>
              <a:srgbClr val="008000"/>
            </a:solidFill>
          </a:ln>
        </p:spPr>
        <p:txBody>
          <a:bodyPr/>
          <a:lstStyle/>
          <a:p>
            <a:r>
              <a:rPr lang="en-US" dirty="0" smtClean="0"/>
              <a:t>Assignment 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the community mean by problem classes? </a:t>
            </a:r>
            <a:endParaRPr lang="en-US" dirty="0" smtClean="0"/>
          </a:p>
          <a:p>
            <a:r>
              <a:rPr lang="en-US" dirty="0" smtClean="0"/>
              <a:t>Review </a:t>
            </a:r>
            <a:r>
              <a:rPr lang="en-US" dirty="0"/>
              <a:t>different approaches to defining problem classes as evidenced at GECCO.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what extent do those problem classes have features or structure that are relevant to algorithm performance?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53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ine-tree-stencil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574" y="673100"/>
            <a:ext cx="4048125" cy="6159500"/>
          </a:xfrm>
          <a:prstGeom prst="rect">
            <a:avLst/>
          </a:prstGeom>
        </p:spPr>
      </p:pic>
      <p:pic>
        <p:nvPicPr>
          <p:cNvPr id="7" name="Picture 6" descr="oa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575" y="4287837"/>
            <a:ext cx="2540000" cy="2286000"/>
          </a:xfrm>
          <a:prstGeom prst="rect">
            <a:avLst/>
          </a:prstGeom>
        </p:spPr>
      </p:pic>
      <p:pic>
        <p:nvPicPr>
          <p:cNvPr id="8" name="Picture 7" descr="drawingcloudtree2010_07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812"/>
            <a:ext cx="2895600" cy="26416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Coherent Problems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18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Coherence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8130021" y="1609725"/>
            <a:ext cx="1" cy="368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050521" y="5133975"/>
            <a:ext cx="1047750" cy="31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050521" y="4683125"/>
            <a:ext cx="1047750" cy="31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050521" y="4232275"/>
            <a:ext cx="1047750" cy="31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50521" y="3908425"/>
            <a:ext cx="1047750" cy="31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50521" y="3330575"/>
            <a:ext cx="1047750" cy="31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066396" y="2514600"/>
            <a:ext cx="1047750" cy="31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76022" y="1065768"/>
            <a:ext cx="50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</a:t>
            </a:r>
            <a:endParaRPr lang="en-US" sz="2800" dirty="0"/>
          </a:p>
        </p:txBody>
      </p:sp>
      <p:sp>
        <p:nvSpPr>
          <p:cNvPr id="19" name="Oval 18"/>
          <p:cNvSpPr/>
          <p:nvPr/>
        </p:nvSpPr>
        <p:spPr>
          <a:xfrm>
            <a:off x="7213601" y="2454275"/>
            <a:ext cx="101600" cy="1206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518401" y="2463800"/>
            <a:ext cx="101600" cy="1206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825222" y="2473325"/>
            <a:ext cx="101600" cy="1206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518401" y="3279775"/>
            <a:ext cx="101600" cy="1206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315201" y="3860800"/>
            <a:ext cx="101600" cy="1206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496176" y="4171950"/>
            <a:ext cx="101600" cy="1206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670801" y="3867150"/>
            <a:ext cx="101600" cy="1206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496176" y="4635500"/>
            <a:ext cx="101600" cy="1206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496176" y="5086350"/>
            <a:ext cx="101600" cy="1206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962150" y="2708275"/>
            <a:ext cx="0" cy="14541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736850" y="2708275"/>
            <a:ext cx="0" cy="1454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736850" y="2720975"/>
            <a:ext cx="0" cy="14541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511550" y="2720975"/>
            <a:ext cx="0" cy="14541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962150" y="2708275"/>
            <a:ext cx="1549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962150" y="4156075"/>
            <a:ext cx="1549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962150" y="3444875"/>
            <a:ext cx="1549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263650" y="4737100"/>
            <a:ext cx="698500" cy="12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263650" y="4114800"/>
            <a:ext cx="0" cy="622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911350" y="2654300"/>
            <a:ext cx="101600" cy="1206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686050" y="2657475"/>
            <a:ext cx="101600" cy="1206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460750" y="2657475"/>
            <a:ext cx="101600" cy="1206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911350" y="3381375"/>
            <a:ext cx="101600" cy="1206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686050" y="3381375"/>
            <a:ext cx="101600" cy="1206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60750" y="3384550"/>
            <a:ext cx="101600" cy="1206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911350" y="4095750"/>
            <a:ext cx="101600" cy="1206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686050" y="4095750"/>
            <a:ext cx="101600" cy="1206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460750" y="4095750"/>
            <a:ext cx="101600" cy="1206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524000" y="5422900"/>
            <a:ext cx="246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Decision Space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6388100" y="5422900"/>
            <a:ext cx="2603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Objective Space</a:t>
            </a:r>
            <a:endParaRPr lang="en-US" sz="2800" dirty="0"/>
          </a:p>
        </p:txBody>
      </p:sp>
      <p:sp>
        <p:nvSpPr>
          <p:cNvPr id="55" name="TextBox 54"/>
          <p:cNvSpPr txBox="1"/>
          <p:nvPr/>
        </p:nvSpPr>
        <p:spPr>
          <a:xfrm>
            <a:off x="2044700" y="4432300"/>
            <a:ext cx="51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x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1006475" y="3461405"/>
            <a:ext cx="51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x</a:t>
            </a:r>
            <a:r>
              <a:rPr lang="en-US" sz="2800" baseline="-25000" dirty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536700" y="5918200"/>
            <a:ext cx="246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(Algorithm)</a:t>
            </a:r>
            <a:endParaRPr lang="en-US" sz="2800" dirty="0"/>
          </a:p>
        </p:txBody>
      </p:sp>
      <p:sp>
        <p:nvSpPr>
          <p:cNvPr id="58" name="TextBox 57"/>
          <p:cNvSpPr txBox="1"/>
          <p:nvPr/>
        </p:nvSpPr>
        <p:spPr>
          <a:xfrm>
            <a:off x="6438901" y="5918200"/>
            <a:ext cx="246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(Problem)</a:t>
            </a:r>
            <a:endParaRPr lang="en-US" sz="2800" dirty="0"/>
          </a:p>
        </p:txBody>
      </p:sp>
      <p:cxnSp>
        <p:nvCxnSpPr>
          <p:cNvPr id="60" name="Curved Connector 59"/>
          <p:cNvCxnSpPr/>
          <p:nvPr/>
        </p:nvCxnSpPr>
        <p:spPr>
          <a:xfrm>
            <a:off x="3759200" y="3111500"/>
            <a:ext cx="2997200" cy="82867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308600" y="2839105"/>
            <a:ext cx="49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5303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Coherence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8130021" y="1609725"/>
            <a:ext cx="1" cy="368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050521" y="5133975"/>
            <a:ext cx="1047750" cy="31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050521" y="4683125"/>
            <a:ext cx="1047750" cy="31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050521" y="4232275"/>
            <a:ext cx="1047750" cy="31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50521" y="3908425"/>
            <a:ext cx="1047750" cy="31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50521" y="3330575"/>
            <a:ext cx="1047750" cy="31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066396" y="2514600"/>
            <a:ext cx="1047750" cy="31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76022" y="1065768"/>
            <a:ext cx="50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</a:t>
            </a:r>
            <a:endParaRPr lang="en-US" sz="2800" dirty="0"/>
          </a:p>
        </p:txBody>
      </p:sp>
      <p:sp>
        <p:nvSpPr>
          <p:cNvPr id="19" name="Oval 18"/>
          <p:cNvSpPr/>
          <p:nvPr/>
        </p:nvSpPr>
        <p:spPr>
          <a:xfrm>
            <a:off x="7213601" y="2454275"/>
            <a:ext cx="101600" cy="1206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518401" y="2463800"/>
            <a:ext cx="101600" cy="1206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825222" y="2473325"/>
            <a:ext cx="101600" cy="1206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518401" y="3279775"/>
            <a:ext cx="101600" cy="12065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315201" y="3860800"/>
            <a:ext cx="101600" cy="12065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496176" y="4171950"/>
            <a:ext cx="101600" cy="12065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670801" y="3867150"/>
            <a:ext cx="101600" cy="12065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496176" y="4635500"/>
            <a:ext cx="101600" cy="12065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496176" y="5086350"/>
            <a:ext cx="101600" cy="12065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962150" y="2708275"/>
            <a:ext cx="0" cy="14541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736850" y="2708275"/>
            <a:ext cx="0" cy="1454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736850" y="2720975"/>
            <a:ext cx="0" cy="14541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511550" y="2720975"/>
            <a:ext cx="0" cy="14541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962150" y="2708275"/>
            <a:ext cx="1549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962150" y="4156075"/>
            <a:ext cx="1549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962150" y="3444875"/>
            <a:ext cx="1549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263650" y="4737100"/>
            <a:ext cx="698500" cy="12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263650" y="4114800"/>
            <a:ext cx="0" cy="622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911350" y="2654300"/>
            <a:ext cx="101600" cy="12065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686050" y="2657475"/>
            <a:ext cx="101600" cy="1206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460750" y="2657475"/>
            <a:ext cx="101600" cy="1206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911350" y="3381375"/>
            <a:ext cx="101600" cy="12065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686050" y="3381375"/>
            <a:ext cx="101600" cy="12065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60750" y="3384550"/>
            <a:ext cx="101600" cy="1206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911350" y="4095750"/>
            <a:ext cx="101600" cy="12065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686050" y="4095750"/>
            <a:ext cx="101600" cy="12065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460750" y="4095750"/>
            <a:ext cx="101600" cy="12065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524000" y="5422900"/>
            <a:ext cx="246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Decision Space</a:t>
            </a:r>
            <a:endParaRPr lang="en-US" sz="2800" dirty="0"/>
          </a:p>
        </p:txBody>
      </p:sp>
      <p:sp>
        <p:nvSpPr>
          <p:cNvPr id="55" name="TextBox 54"/>
          <p:cNvSpPr txBox="1"/>
          <p:nvPr/>
        </p:nvSpPr>
        <p:spPr>
          <a:xfrm>
            <a:off x="2044700" y="4432300"/>
            <a:ext cx="51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x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1006475" y="3461405"/>
            <a:ext cx="51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x</a:t>
            </a:r>
            <a:r>
              <a:rPr lang="en-US" sz="2800" baseline="-25000" dirty="0"/>
              <a:t>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536700" y="5918200"/>
            <a:ext cx="246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(Algorithm)</a:t>
            </a:r>
            <a:endParaRPr lang="en-US" sz="2800" dirty="0"/>
          </a:p>
        </p:txBody>
      </p:sp>
      <p:sp>
        <p:nvSpPr>
          <p:cNvPr id="52" name="TextBox 51"/>
          <p:cNvSpPr txBox="1"/>
          <p:nvPr/>
        </p:nvSpPr>
        <p:spPr>
          <a:xfrm>
            <a:off x="6438901" y="5918200"/>
            <a:ext cx="246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(Problem)</a:t>
            </a:r>
            <a:endParaRPr lang="en-US" sz="2800" dirty="0"/>
          </a:p>
        </p:txBody>
      </p:sp>
      <p:sp>
        <p:nvSpPr>
          <p:cNvPr id="57" name="TextBox 56"/>
          <p:cNvSpPr txBox="1"/>
          <p:nvPr/>
        </p:nvSpPr>
        <p:spPr>
          <a:xfrm>
            <a:off x="6388100" y="5422900"/>
            <a:ext cx="2603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Objective Space</a:t>
            </a:r>
            <a:endParaRPr lang="en-US" sz="2800" dirty="0"/>
          </a:p>
        </p:txBody>
      </p:sp>
      <p:cxnSp>
        <p:nvCxnSpPr>
          <p:cNvPr id="58" name="Curved Connector 57"/>
          <p:cNvCxnSpPr/>
          <p:nvPr/>
        </p:nvCxnSpPr>
        <p:spPr>
          <a:xfrm>
            <a:off x="3759200" y="3111500"/>
            <a:ext cx="2997200" cy="82867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308600" y="2839105"/>
            <a:ext cx="49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7217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Coherence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8130021" y="1609725"/>
            <a:ext cx="1" cy="368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050521" y="5133975"/>
            <a:ext cx="1047750" cy="31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050521" y="4683125"/>
            <a:ext cx="1047750" cy="31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050521" y="4232275"/>
            <a:ext cx="1047750" cy="31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50521" y="3908425"/>
            <a:ext cx="1047750" cy="31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50521" y="3330575"/>
            <a:ext cx="1047750" cy="31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066396" y="2514600"/>
            <a:ext cx="1047750" cy="31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76022" y="1065768"/>
            <a:ext cx="50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</a:t>
            </a:r>
            <a:endParaRPr lang="en-US" sz="2800" dirty="0"/>
          </a:p>
        </p:txBody>
      </p:sp>
      <p:sp>
        <p:nvSpPr>
          <p:cNvPr id="19" name="Oval 18"/>
          <p:cNvSpPr/>
          <p:nvPr/>
        </p:nvSpPr>
        <p:spPr>
          <a:xfrm>
            <a:off x="7213601" y="2454275"/>
            <a:ext cx="101600" cy="1206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518401" y="2463800"/>
            <a:ext cx="101600" cy="1206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825222" y="2473325"/>
            <a:ext cx="101600" cy="1206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518401" y="3279775"/>
            <a:ext cx="101600" cy="12065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315201" y="3860800"/>
            <a:ext cx="101600" cy="12065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496176" y="4171950"/>
            <a:ext cx="101600" cy="12065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670801" y="3867150"/>
            <a:ext cx="101600" cy="12065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496176" y="4635500"/>
            <a:ext cx="101600" cy="12065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496176" y="5086350"/>
            <a:ext cx="101600" cy="12065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962150" y="2708275"/>
            <a:ext cx="0" cy="14541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736850" y="2708275"/>
            <a:ext cx="0" cy="1454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736850" y="2720975"/>
            <a:ext cx="0" cy="14541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511550" y="2720975"/>
            <a:ext cx="0" cy="14541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962150" y="2708275"/>
            <a:ext cx="1549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962150" y="4156075"/>
            <a:ext cx="1549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962150" y="3444875"/>
            <a:ext cx="1549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263650" y="4737100"/>
            <a:ext cx="698500" cy="12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263650" y="4114800"/>
            <a:ext cx="0" cy="622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911350" y="2654300"/>
            <a:ext cx="101600" cy="12065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686050" y="2657475"/>
            <a:ext cx="101600" cy="1206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460750" y="2657475"/>
            <a:ext cx="101600" cy="12065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911350" y="3381375"/>
            <a:ext cx="101600" cy="1206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686050" y="3381375"/>
            <a:ext cx="101600" cy="12065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60750" y="3384550"/>
            <a:ext cx="101600" cy="12065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911350" y="4095750"/>
            <a:ext cx="101600" cy="12065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686050" y="4095750"/>
            <a:ext cx="101600" cy="12065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460750" y="4095750"/>
            <a:ext cx="101600" cy="1206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524000" y="5422900"/>
            <a:ext cx="246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Decision Space</a:t>
            </a:r>
            <a:endParaRPr lang="en-US" sz="2800" dirty="0"/>
          </a:p>
        </p:txBody>
      </p:sp>
      <p:sp>
        <p:nvSpPr>
          <p:cNvPr id="55" name="TextBox 54"/>
          <p:cNvSpPr txBox="1"/>
          <p:nvPr/>
        </p:nvSpPr>
        <p:spPr>
          <a:xfrm>
            <a:off x="2044700" y="4432300"/>
            <a:ext cx="51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x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1006475" y="3461405"/>
            <a:ext cx="51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x</a:t>
            </a:r>
            <a:r>
              <a:rPr lang="en-US" sz="2800" baseline="-25000" dirty="0"/>
              <a:t>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536700" y="5918200"/>
            <a:ext cx="246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(Algorithm)</a:t>
            </a:r>
            <a:endParaRPr lang="en-US" sz="2800" dirty="0"/>
          </a:p>
        </p:txBody>
      </p:sp>
      <p:sp>
        <p:nvSpPr>
          <p:cNvPr id="52" name="TextBox 51"/>
          <p:cNvSpPr txBox="1"/>
          <p:nvPr/>
        </p:nvSpPr>
        <p:spPr>
          <a:xfrm>
            <a:off x="6438901" y="5918200"/>
            <a:ext cx="246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(Problem)</a:t>
            </a:r>
            <a:endParaRPr lang="en-US" sz="2800" dirty="0"/>
          </a:p>
        </p:txBody>
      </p:sp>
      <p:sp>
        <p:nvSpPr>
          <p:cNvPr id="57" name="TextBox 56"/>
          <p:cNvSpPr txBox="1"/>
          <p:nvPr/>
        </p:nvSpPr>
        <p:spPr>
          <a:xfrm>
            <a:off x="6388100" y="5422900"/>
            <a:ext cx="2603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Objective Space</a:t>
            </a:r>
            <a:endParaRPr lang="en-US" sz="2800" dirty="0"/>
          </a:p>
        </p:txBody>
      </p:sp>
      <p:cxnSp>
        <p:nvCxnSpPr>
          <p:cNvPr id="58" name="Curved Connector 57"/>
          <p:cNvCxnSpPr/>
          <p:nvPr/>
        </p:nvCxnSpPr>
        <p:spPr>
          <a:xfrm>
            <a:off x="3759200" y="3111500"/>
            <a:ext cx="2997200" cy="82867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308600" y="2839105"/>
            <a:ext cx="49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0528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ine-tree-stencil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574" y="673100"/>
            <a:ext cx="4048125" cy="6159500"/>
          </a:xfrm>
          <a:prstGeom prst="rect">
            <a:avLst/>
          </a:prstGeom>
        </p:spPr>
      </p:pic>
      <p:pic>
        <p:nvPicPr>
          <p:cNvPr id="7" name="Picture 6" descr="oa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575" y="4287837"/>
            <a:ext cx="2540000" cy="2286000"/>
          </a:xfrm>
          <a:prstGeom prst="rect">
            <a:avLst/>
          </a:prstGeom>
        </p:spPr>
      </p:pic>
      <p:pic>
        <p:nvPicPr>
          <p:cNvPr id="8" name="Picture 7" descr="drawingcloudtree2010_07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265112"/>
            <a:ext cx="2895600" cy="26416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 Questions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21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317916" y="130092"/>
            <a:ext cx="8520583" cy="6631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dirty="0" smtClean="0"/>
              <a:t>Coherence</a:t>
            </a:r>
            <a:endParaRPr lang="en-US" sz="4800" dirty="0"/>
          </a:p>
        </p:txBody>
      </p:sp>
      <p:sp>
        <p:nvSpPr>
          <p:cNvPr id="7" name="Oval 6"/>
          <p:cNvSpPr/>
          <p:nvPr/>
        </p:nvSpPr>
        <p:spPr>
          <a:xfrm>
            <a:off x="1305360" y="1375626"/>
            <a:ext cx="2400300" cy="2006600"/>
          </a:xfrm>
          <a:prstGeom prst="ellipse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499160" y="3571357"/>
            <a:ext cx="6350" cy="1028700"/>
          </a:xfrm>
          <a:prstGeom prst="straightConnector1">
            <a:avLst/>
          </a:prstGeom>
          <a:ln w="38100"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00760" y="3907559"/>
            <a:ext cx="39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152960" y="5223726"/>
            <a:ext cx="2552700" cy="12700"/>
          </a:xfrm>
          <a:prstGeom prst="straightConnector1">
            <a:avLst/>
          </a:prstGeom>
          <a:ln w="38100"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91360" y="4967493"/>
            <a:ext cx="73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</a:t>
            </a:r>
            <a:endParaRPr lang="en-US" sz="2400" b="1" dirty="0"/>
          </a:p>
        </p:txBody>
      </p:sp>
      <p:sp>
        <p:nvSpPr>
          <p:cNvPr id="12" name="Oval 11"/>
          <p:cNvSpPr/>
          <p:nvPr/>
        </p:nvSpPr>
        <p:spPr>
          <a:xfrm>
            <a:off x="2410260" y="5179277"/>
            <a:ext cx="95250" cy="869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16585" y="5179277"/>
            <a:ext cx="95250" cy="869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19810" y="5179277"/>
            <a:ext cx="95250" cy="869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62760" y="5179277"/>
            <a:ext cx="95250" cy="869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305360" y="5186897"/>
            <a:ext cx="95250" cy="869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nut 16"/>
          <p:cNvSpPr/>
          <p:nvPr/>
        </p:nvSpPr>
        <p:spPr>
          <a:xfrm>
            <a:off x="2156260" y="4967493"/>
            <a:ext cx="625475" cy="546100"/>
          </a:xfrm>
          <a:prstGeom prst="donut">
            <a:avLst>
              <a:gd name="adj" fmla="val 4070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15010" y="5180734"/>
            <a:ext cx="28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s</a:t>
            </a:r>
            <a:endParaRPr lang="en-US" sz="1800" dirty="0"/>
          </a:p>
        </p:txBody>
      </p:sp>
      <p:sp>
        <p:nvSpPr>
          <p:cNvPr id="19" name="Oval 18"/>
          <p:cNvSpPr/>
          <p:nvPr/>
        </p:nvSpPr>
        <p:spPr>
          <a:xfrm>
            <a:off x="1813360" y="1935697"/>
            <a:ext cx="95250" cy="869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918135" y="2811997"/>
            <a:ext cx="95250" cy="869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78043" y="2955930"/>
            <a:ext cx="95250" cy="869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99210" y="1783297"/>
            <a:ext cx="95250" cy="869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nut 22"/>
          <p:cNvSpPr/>
          <p:nvPr/>
        </p:nvSpPr>
        <p:spPr>
          <a:xfrm>
            <a:off x="1618632" y="1762131"/>
            <a:ext cx="482599" cy="438997"/>
          </a:xfrm>
          <a:prstGeom prst="donut">
            <a:avLst>
              <a:gd name="adj" fmla="val 5485"/>
            </a:avLst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1714936" y="2644781"/>
            <a:ext cx="482599" cy="438997"/>
          </a:xfrm>
          <a:prstGeom prst="donut">
            <a:avLst>
              <a:gd name="adj" fmla="val 5485"/>
            </a:avLst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Donut 24"/>
          <p:cNvSpPr/>
          <p:nvPr/>
        </p:nvSpPr>
        <p:spPr>
          <a:xfrm>
            <a:off x="2692835" y="2781306"/>
            <a:ext cx="482599" cy="438997"/>
          </a:xfrm>
          <a:prstGeom prst="donut">
            <a:avLst>
              <a:gd name="adj" fmla="val 5485"/>
            </a:avLst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2701307" y="1618409"/>
            <a:ext cx="482599" cy="438997"/>
          </a:xfrm>
          <a:prstGeom prst="donut">
            <a:avLst>
              <a:gd name="adj" fmla="val 5485"/>
            </a:avLst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940360" y="1992847"/>
            <a:ext cx="95250" cy="869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813360" y="1799174"/>
            <a:ext cx="95250" cy="869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029260" y="2764056"/>
            <a:ext cx="95250" cy="869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765735" y="2836446"/>
            <a:ext cx="95250" cy="869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10335" y="1848703"/>
            <a:ext cx="95250" cy="869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803960" y="3040281"/>
            <a:ext cx="95250" cy="869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854760" y="2851050"/>
            <a:ext cx="95250" cy="869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994460" y="1696303"/>
            <a:ext cx="95250" cy="869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ubtitle 2"/>
          <p:cNvSpPr txBox="1">
            <a:spLocks/>
          </p:cNvSpPr>
          <p:nvPr/>
        </p:nvSpPr>
        <p:spPr>
          <a:xfrm>
            <a:off x="4327960" y="1375626"/>
            <a:ext cx="4548639" cy="5467223"/>
          </a:xfrm>
          <a:prstGeom prst="rect">
            <a:avLst/>
          </a:prstGeom>
          <a:noFill/>
          <a:ln w="38100">
            <a:noFill/>
          </a:ln>
        </p:spPr>
        <p:txBody>
          <a:bodyPr vert="horz" lIns="295214" tIns="147607" rIns="295214" bIns="147607" rtlCol="0">
            <a:normAutofit/>
          </a:bodyPr>
          <a:lstStyle>
            <a:lvl1pPr marL="0" indent="0" algn="ctr" defTabSz="1476070" rtl="0" eaLnBrk="1" latinLnBrk="0" hangingPunct="1">
              <a:spcBef>
                <a:spcPct val="20000"/>
              </a:spcBef>
              <a:buFont typeface="Arial"/>
              <a:buNone/>
              <a:defRPr sz="10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476070" indent="0" algn="ctr" defTabSz="1476070" rtl="0" eaLnBrk="1" latinLnBrk="0" hangingPunct="1">
              <a:spcBef>
                <a:spcPct val="20000"/>
              </a:spcBef>
              <a:buFont typeface="Arial"/>
              <a:buNone/>
              <a:defRPr sz="9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952140" indent="0" algn="ctr" defTabSz="1476070" rtl="0" eaLnBrk="1" latinLnBrk="0" hangingPunct="1">
              <a:spcBef>
                <a:spcPct val="20000"/>
              </a:spcBef>
              <a:buFont typeface="Arial"/>
              <a:buNone/>
              <a:defRPr sz="7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428211" indent="0" algn="ctr" defTabSz="1476070" rtl="0" eaLnBrk="1" latinLnBrk="0" hangingPunct="1">
              <a:spcBef>
                <a:spcPct val="20000"/>
              </a:spcBef>
              <a:buFont typeface="Arial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5904281" indent="0" algn="ctr" defTabSz="1476070" rtl="0" eaLnBrk="1" latinLnBrk="0" hangingPunct="1">
              <a:spcBef>
                <a:spcPct val="20000"/>
              </a:spcBef>
              <a:buFont typeface="Arial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7380351" indent="0" algn="ctr" defTabSz="1476070" rtl="0" eaLnBrk="1" latinLnBrk="0" hangingPunct="1">
              <a:spcBef>
                <a:spcPct val="20000"/>
              </a:spcBef>
              <a:buFont typeface="Arial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8856421" indent="0" algn="ctr" defTabSz="1476070" rtl="0" eaLnBrk="1" latinLnBrk="0" hangingPunct="1">
              <a:spcBef>
                <a:spcPct val="20000"/>
              </a:spcBef>
              <a:buFont typeface="Arial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0332491" indent="0" algn="ctr" defTabSz="1476070" rtl="0" eaLnBrk="1" latinLnBrk="0" hangingPunct="1">
              <a:spcBef>
                <a:spcPct val="20000"/>
              </a:spcBef>
              <a:buFont typeface="Arial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1808562" indent="0" algn="ctr" defTabSz="1476070" rtl="0" eaLnBrk="1" latinLnBrk="0" hangingPunct="1">
              <a:spcBef>
                <a:spcPct val="20000"/>
              </a:spcBef>
              <a:buFont typeface="Arial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The representation metric should be </a:t>
            </a:r>
            <a:r>
              <a:rPr lang="en-US" sz="2400" b="1" i="1" dirty="0" smtClean="0">
                <a:solidFill>
                  <a:schemeClr val="tx1"/>
                </a:solidFill>
              </a:rPr>
              <a:t>coherent</a:t>
            </a:r>
            <a:r>
              <a:rPr lang="en-US" sz="2400" dirty="0" smtClean="0">
                <a:solidFill>
                  <a:schemeClr val="tx1"/>
                </a:solidFill>
              </a:rPr>
              <a:t> with the fitness metric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Solutions in the representation </a:t>
            </a:r>
            <a:r>
              <a:rPr lang="en-US" sz="2400" dirty="0" err="1" smtClean="0">
                <a:solidFill>
                  <a:schemeClr val="tx1"/>
                </a:solidFill>
              </a:rPr>
              <a:t>neighbourhood</a:t>
            </a:r>
            <a:r>
              <a:rPr lang="en-US" sz="2400" dirty="0" smtClean="0">
                <a:solidFill>
                  <a:schemeClr val="tx1"/>
                </a:solidFill>
              </a:rPr>
              <a:t> of the set f</a:t>
            </a:r>
            <a:r>
              <a:rPr lang="en-US" sz="2400" baseline="30000" dirty="0" smtClean="0">
                <a:solidFill>
                  <a:schemeClr val="tx1"/>
                </a:solidFill>
              </a:rPr>
              <a:t>-1</a:t>
            </a:r>
            <a:r>
              <a:rPr lang="en-US" sz="2400" dirty="0" smtClean="0">
                <a:solidFill>
                  <a:schemeClr val="tx1"/>
                </a:solidFill>
              </a:rPr>
              <a:t>{s} should </a:t>
            </a:r>
            <a:r>
              <a:rPr lang="en-US" sz="2400" b="1" i="1" dirty="0" smtClean="0">
                <a:solidFill>
                  <a:schemeClr val="tx1"/>
                </a:solidFill>
              </a:rPr>
              <a:t>often</a:t>
            </a:r>
            <a:r>
              <a:rPr lang="en-US" sz="2400" dirty="0" smtClean="0">
                <a:solidFill>
                  <a:schemeClr val="tx1"/>
                </a:solidFill>
              </a:rPr>
              <a:t> have  a fitness in the fitness </a:t>
            </a:r>
            <a:r>
              <a:rPr lang="en-US" sz="2400" dirty="0" err="1" smtClean="0">
                <a:solidFill>
                  <a:schemeClr val="tx1"/>
                </a:solidFill>
              </a:rPr>
              <a:t>neighbourhood</a:t>
            </a:r>
            <a:r>
              <a:rPr lang="en-US" sz="2400" dirty="0" smtClean="0">
                <a:solidFill>
                  <a:schemeClr val="tx1"/>
                </a:solidFill>
              </a:rPr>
              <a:t> of s.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A coherent problem should be easy for a maximum ascent </a:t>
            </a:r>
            <a:r>
              <a:rPr lang="en-US" sz="2400" dirty="0" err="1" smtClean="0">
                <a:solidFill>
                  <a:schemeClr val="tx1"/>
                </a:solidFill>
              </a:rPr>
              <a:t>hillclimber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Donut 35"/>
          <p:cNvSpPr/>
          <p:nvPr/>
        </p:nvSpPr>
        <p:spPr>
          <a:xfrm>
            <a:off x="8073407" y="1599572"/>
            <a:ext cx="280453" cy="249131"/>
          </a:xfrm>
          <a:prstGeom prst="donut">
            <a:avLst>
              <a:gd name="adj" fmla="val 12151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Donut 36"/>
          <p:cNvSpPr/>
          <p:nvPr/>
        </p:nvSpPr>
        <p:spPr>
          <a:xfrm>
            <a:off x="6507078" y="2327705"/>
            <a:ext cx="280453" cy="249131"/>
          </a:xfrm>
          <a:prstGeom prst="donut">
            <a:avLst>
              <a:gd name="adj" fmla="val 12151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933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41300" y="127850"/>
            <a:ext cx="8520583" cy="6631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lIns="295214" tIns="147607" rIns="295214" bIns="147607" rtlCol="0">
            <a:normAutofit/>
          </a:bodyPr>
          <a:lstStyle>
            <a:lvl1pPr marL="0" indent="0" algn="ctr" defTabSz="1476070" rtl="0" eaLnBrk="1" latinLnBrk="0" hangingPunct="1">
              <a:spcBef>
                <a:spcPct val="20000"/>
              </a:spcBef>
              <a:buFont typeface="Arial"/>
              <a:buNone/>
              <a:defRPr sz="10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476070" indent="0" algn="ctr" defTabSz="1476070" rtl="0" eaLnBrk="1" latinLnBrk="0" hangingPunct="1">
              <a:spcBef>
                <a:spcPct val="20000"/>
              </a:spcBef>
              <a:buFont typeface="Arial"/>
              <a:buNone/>
              <a:defRPr sz="9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952140" indent="0" algn="ctr" defTabSz="1476070" rtl="0" eaLnBrk="1" latinLnBrk="0" hangingPunct="1">
              <a:spcBef>
                <a:spcPct val="20000"/>
              </a:spcBef>
              <a:buFont typeface="Arial"/>
              <a:buNone/>
              <a:defRPr sz="7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428211" indent="0" algn="ctr" defTabSz="1476070" rtl="0" eaLnBrk="1" latinLnBrk="0" hangingPunct="1">
              <a:spcBef>
                <a:spcPct val="20000"/>
              </a:spcBef>
              <a:buFont typeface="Arial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5904281" indent="0" algn="ctr" defTabSz="1476070" rtl="0" eaLnBrk="1" latinLnBrk="0" hangingPunct="1">
              <a:spcBef>
                <a:spcPct val="20000"/>
              </a:spcBef>
              <a:buFont typeface="Arial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7380351" indent="0" algn="ctr" defTabSz="1476070" rtl="0" eaLnBrk="1" latinLnBrk="0" hangingPunct="1">
              <a:spcBef>
                <a:spcPct val="20000"/>
              </a:spcBef>
              <a:buFont typeface="Arial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8856421" indent="0" algn="ctr" defTabSz="1476070" rtl="0" eaLnBrk="1" latinLnBrk="0" hangingPunct="1">
              <a:spcBef>
                <a:spcPct val="20000"/>
              </a:spcBef>
              <a:buFont typeface="Arial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0332491" indent="0" algn="ctr" defTabSz="1476070" rtl="0" eaLnBrk="1" latinLnBrk="0" hangingPunct="1">
              <a:spcBef>
                <a:spcPct val="20000"/>
              </a:spcBef>
              <a:buFont typeface="Arial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1808562" indent="0" algn="ctr" defTabSz="1476070" rtl="0" eaLnBrk="1" latinLnBrk="0" hangingPunct="1">
              <a:spcBef>
                <a:spcPct val="20000"/>
              </a:spcBef>
              <a:buFont typeface="Arial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solidFill>
                  <a:schemeClr val="tx1"/>
                </a:solidFill>
              </a:rPr>
              <a:t>Problem Generation</a:t>
            </a:r>
            <a:endParaRPr lang="en-US" sz="4800" dirty="0">
              <a:solidFill>
                <a:schemeClr val="tx1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429036"/>
              </p:ext>
            </p:extLst>
          </p:nvPr>
        </p:nvGraphicFramePr>
        <p:xfrm>
          <a:off x="-530206" y="108407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530206" y="108407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465882" y="4215257"/>
            <a:ext cx="7816898" cy="2412236"/>
          </a:xfrm>
          <a:prstGeom prst="rect">
            <a:avLst/>
          </a:prstGeom>
          <a:noFill/>
          <a:ln w="38100">
            <a:noFill/>
          </a:ln>
        </p:spPr>
        <p:txBody>
          <a:bodyPr vert="horz" lIns="295214" tIns="147607" rIns="295214" bIns="147607" rtlCol="0">
            <a:normAutofit lnSpcReduction="10000"/>
          </a:bodyPr>
          <a:lstStyle>
            <a:lvl1pPr marL="0" indent="0" algn="ctr" defTabSz="1476070" rtl="0" eaLnBrk="1" latinLnBrk="0" hangingPunct="1">
              <a:spcBef>
                <a:spcPct val="20000"/>
              </a:spcBef>
              <a:buFont typeface="Arial"/>
              <a:buNone/>
              <a:defRPr sz="10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476070" indent="0" algn="ctr" defTabSz="1476070" rtl="0" eaLnBrk="1" latinLnBrk="0" hangingPunct="1">
              <a:spcBef>
                <a:spcPct val="20000"/>
              </a:spcBef>
              <a:buFont typeface="Arial"/>
              <a:buNone/>
              <a:defRPr sz="9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952140" indent="0" algn="ctr" defTabSz="1476070" rtl="0" eaLnBrk="1" latinLnBrk="0" hangingPunct="1">
              <a:spcBef>
                <a:spcPct val="20000"/>
              </a:spcBef>
              <a:buFont typeface="Arial"/>
              <a:buNone/>
              <a:defRPr sz="7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428211" indent="0" algn="ctr" defTabSz="1476070" rtl="0" eaLnBrk="1" latinLnBrk="0" hangingPunct="1">
              <a:spcBef>
                <a:spcPct val="20000"/>
              </a:spcBef>
              <a:buFont typeface="Arial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5904281" indent="0" algn="ctr" defTabSz="1476070" rtl="0" eaLnBrk="1" latinLnBrk="0" hangingPunct="1">
              <a:spcBef>
                <a:spcPct val="20000"/>
              </a:spcBef>
              <a:buFont typeface="Arial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7380351" indent="0" algn="ctr" defTabSz="1476070" rtl="0" eaLnBrk="1" latinLnBrk="0" hangingPunct="1">
              <a:spcBef>
                <a:spcPct val="20000"/>
              </a:spcBef>
              <a:buFont typeface="Arial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8856421" indent="0" algn="ctr" defTabSz="1476070" rtl="0" eaLnBrk="1" latinLnBrk="0" hangingPunct="1">
              <a:spcBef>
                <a:spcPct val="20000"/>
              </a:spcBef>
              <a:buFont typeface="Arial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0332491" indent="0" algn="ctr" defTabSz="1476070" rtl="0" eaLnBrk="1" latinLnBrk="0" hangingPunct="1">
              <a:spcBef>
                <a:spcPct val="20000"/>
              </a:spcBef>
              <a:buFont typeface="Arial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1808562" indent="0" algn="ctr" defTabSz="1476070" rtl="0" eaLnBrk="1" latinLnBrk="0" hangingPunct="1">
              <a:spcBef>
                <a:spcPct val="20000"/>
              </a:spcBef>
              <a:buFont typeface="Arial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a: Fitness values are assigned to a set of seed solutions in 2D using a minimal spanning tree on Euclidean distance. Fitness is interpolated across the rest of the space, creating a coherent problem by construction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b:  An </a:t>
            </a:r>
            <a:r>
              <a:rPr lang="en-US" sz="2400" b="1" i="1" dirty="0" smtClean="0">
                <a:solidFill>
                  <a:schemeClr val="tx1"/>
                </a:solidFill>
              </a:rPr>
              <a:t>anti-coherent </a:t>
            </a:r>
            <a:r>
              <a:rPr lang="en-US" sz="2400" dirty="0" smtClean="0">
                <a:solidFill>
                  <a:schemeClr val="tx1"/>
                </a:solidFill>
              </a:rPr>
              <a:t>problem is generated from the same set by creating a maximal spanning tree in Step 4.</a:t>
            </a:r>
            <a:endParaRPr lang="en-US" sz="2400" dirty="0">
              <a:solidFill>
                <a:schemeClr val="tx1"/>
              </a:solidFill>
            </a:endParaRPr>
          </a:p>
        </p:txBody>
      </p:sp>
      <p:sp useBgFill="1">
        <p:nvSpPr>
          <p:cNvPr id="6" name="Rectangle 5"/>
          <p:cNvSpPr/>
          <p:nvPr/>
        </p:nvSpPr>
        <p:spPr>
          <a:xfrm>
            <a:off x="758844" y="1422207"/>
            <a:ext cx="7112000" cy="27559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oherentProblem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04" y="1612337"/>
            <a:ext cx="2342240" cy="2399719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8" name="Picture 7" descr="anti-coherentProblem.tif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897" y="1612707"/>
            <a:ext cx="2342240" cy="2399350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4114831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98960" y="116458"/>
            <a:ext cx="8520583" cy="6631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lIns="295214" tIns="147607" rIns="295214" bIns="147607" rtlCol="0">
            <a:normAutofit/>
          </a:bodyPr>
          <a:lstStyle>
            <a:lvl1pPr marL="0" indent="0" algn="ctr" defTabSz="1476070" rtl="0" eaLnBrk="1" latinLnBrk="0" hangingPunct="1">
              <a:spcBef>
                <a:spcPct val="20000"/>
              </a:spcBef>
              <a:buFont typeface="Arial"/>
              <a:buNone/>
              <a:defRPr sz="10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476070" indent="0" algn="ctr" defTabSz="1476070" rtl="0" eaLnBrk="1" latinLnBrk="0" hangingPunct="1">
              <a:spcBef>
                <a:spcPct val="20000"/>
              </a:spcBef>
              <a:buFont typeface="Arial"/>
              <a:buNone/>
              <a:defRPr sz="9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952140" indent="0" algn="ctr" defTabSz="1476070" rtl="0" eaLnBrk="1" latinLnBrk="0" hangingPunct="1">
              <a:spcBef>
                <a:spcPct val="20000"/>
              </a:spcBef>
              <a:buFont typeface="Arial"/>
              <a:buNone/>
              <a:defRPr sz="7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428211" indent="0" algn="ctr" defTabSz="1476070" rtl="0" eaLnBrk="1" latinLnBrk="0" hangingPunct="1">
              <a:spcBef>
                <a:spcPct val="20000"/>
              </a:spcBef>
              <a:buFont typeface="Arial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5904281" indent="0" algn="ctr" defTabSz="1476070" rtl="0" eaLnBrk="1" latinLnBrk="0" hangingPunct="1">
              <a:spcBef>
                <a:spcPct val="20000"/>
              </a:spcBef>
              <a:buFont typeface="Arial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7380351" indent="0" algn="ctr" defTabSz="1476070" rtl="0" eaLnBrk="1" latinLnBrk="0" hangingPunct="1">
              <a:spcBef>
                <a:spcPct val="20000"/>
              </a:spcBef>
              <a:buFont typeface="Arial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8856421" indent="0" algn="ctr" defTabSz="1476070" rtl="0" eaLnBrk="1" latinLnBrk="0" hangingPunct="1">
              <a:spcBef>
                <a:spcPct val="20000"/>
              </a:spcBef>
              <a:buFont typeface="Arial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0332491" indent="0" algn="ctr" defTabSz="1476070" rtl="0" eaLnBrk="1" latinLnBrk="0" hangingPunct="1">
              <a:spcBef>
                <a:spcPct val="20000"/>
              </a:spcBef>
              <a:buFont typeface="Arial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1808562" indent="0" algn="ctr" defTabSz="1476070" rtl="0" eaLnBrk="1" latinLnBrk="0" hangingPunct="1">
              <a:spcBef>
                <a:spcPct val="20000"/>
              </a:spcBef>
              <a:buFont typeface="Arial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solidFill>
                  <a:schemeClr val="tx1"/>
                </a:solidFill>
              </a:rPr>
              <a:t>Results</a:t>
            </a:r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4" name="Picture 3" descr="result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902" y="1355466"/>
            <a:ext cx="6266771" cy="4055509"/>
          </a:xfrm>
          <a:prstGeom prst="rect">
            <a:avLst/>
          </a:prstGeom>
          <a:ln w="38100">
            <a:solidFill>
              <a:srgbClr val="660066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747946" y="5575582"/>
            <a:ext cx="7816898" cy="1025635"/>
          </a:xfrm>
          <a:prstGeom prst="rect">
            <a:avLst/>
          </a:prstGeom>
          <a:noFill/>
          <a:ln w="38100">
            <a:noFill/>
          </a:ln>
        </p:spPr>
        <p:txBody>
          <a:bodyPr vert="horz" lIns="295214" tIns="147607" rIns="295214" bIns="147607" rtlCol="0">
            <a:normAutofit lnSpcReduction="10000"/>
          </a:bodyPr>
          <a:lstStyle>
            <a:lvl1pPr marL="0" indent="0" algn="ctr" defTabSz="1476070" rtl="0" eaLnBrk="1" latinLnBrk="0" hangingPunct="1">
              <a:spcBef>
                <a:spcPct val="20000"/>
              </a:spcBef>
              <a:buFont typeface="Arial"/>
              <a:buNone/>
              <a:defRPr sz="10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476070" indent="0" algn="ctr" defTabSz="1476070" rtl="0" eaLnBrk="1" latinLnBrk="0" hangingPunct="1">
              <a:spcBef>
                <a:spcPct val="20000"/>
              </a:spcBef>
              <a:buFont typeface="Arial"/>
              <a:buNone/>
              <a:defRPr sz="9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952140" indent="0" algn="ctr" defTabSz="1476070" rtl="0" eaLnBrk="1" latinLnBrk="0" hangingPunct="1">
              <a:spcBef>
                <a:spcPct val="20000"/>
              </a:spcBef>
              <a:buFont typeface="Arial"/>
              <a:buNone/>
              <a:defRPr sz="7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428211" indent="0" algn="ctr" defTabSz="1476070" rtl="0" eaLnBrk="1" latinLnBrk="0" hangingPunct="1">
              <a:spcBef>
                <a:spcPct val="20000"/>
              </a:spcBef>
              <a:buFont typeface="Arial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5904281" indent="0" algn="ctr" defTabSz="1476070" rtl="0" eaLnBrk="1" latinLnBrk="0" hangingPunct="1">
              <a:spcBef>
                <a:spcPct val="20000"/>
              </a:spcBef>
              <a:buFont typeface="Arial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7380351" indent="0" algn="ctr" defTabSz="1476070" rtl="0" eaLnBrk="1" latinLnBrk="0" hangingPunct="1">
              <a:spcBef>
                <a:spcPct val="20000"/>
              </a:spcBef>
              <a:buFont typeface="Arial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8856421" indent="0" algn="ctr" defTabSz="1476070" rtl="0" eaLnBrk="1" latinLnBrk="0" hangingPunct="1">
              <a:spcBef>
                <a:spcPct val="20000"/>
              </a:spcBef>
              <a:buFont typeface="Arial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0332491" indent="0" algn="ctr" defTabSz="1476070" rtl="0" eaLnBrk="1" latinLnBrk="0" hangingPunct="1">
              <a:spcBef>
                <a:spcPct val="20000"/>
              </a:spcBef>
              <a:buFont typeface="Arial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1808562" indent="0" algn="ctr" defTabSz="1476070" rtl="0" eaLnBrk="1" latinLnBrk="0" hangingPunct="1">
              <a:spcBef>
                <a:spcPct val="20000"/>
              </a:spcBef>
              <a:buFont typeface="Arial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</a:rPr>
              <a:t>10,000 coherent and 10,000 anti-coherent </a:t>
            </a:r>
            <a:r>
              <a:rPr lang="en-US" sz="2400" dirty="0" err="1" smtClean="0">
                <a:solidFill>
                  <a:schemeClr val="tx1"/>
                </a:solidFill>
              </a:rPr>
              <a:t>bitstring</a:t>
            </a:r>
            <a:r>
              <a:rPr lang="en-US" sz="2400" dirty="0" smtClean="0">
                <a:solidFill>
                  <a:schemeClr val="tx1"/>
                </a:solidFill>
              </a:rPr>
              <a:t> problems, randomly generated up to 100 bits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662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ln w="38100" cap="rnd">
            <a:solidFill>
              <a:srgbClr val="008000"/>
            </a:solidFill>
          </a:ln>
        </p:spPr>
        <p:txBody>
          <a:bodyPr/>
          <a:lstStyle/>
          <a:p>
            <a:r>
              <a:rPr lang="en-US" dirty="0" smtClean="0"/>
              <a:t>Assignment 3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exercise: adapt the problem generation method used in [3] to a different representation, for example continuous problems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Determine </a:t>
            </a:r>
            <a:r>
              <a:rPr lang="en-US" dirty="0"/>
              <a:t>whether or not a similar pattern of easy and hard </a:t>
            </a:r>
            <a:r>
              <a:rPr lang="en-US" dirty="0" err="1"/>
              <a:t>hillclimbing</a:t>
            </a:r>
            <a:r>
              <a:rPr lang="en-US" dirty="0"/>
              <a:t> problems can be generated.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537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ine-tree-stencil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574" y="673100"/>
            <a:ext cx="4048125" cy="6159500"/>
          </a:xfrm>
          <a:prstGeom prst="rect">
            <a:avLst/>
          </a:prstGeom>
        </p:spPr>
      </p:pic>
      <p:pic>
        <p:nvPicPr>
          <p:cNvPr id="7" name="Picture 6" descr="oa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575" y="4287837"/>
            <a:ext cx="2540000" cy="2286000"/>
          </a:xfrm>
          <a:prstGeom prst="rect">
            <a:avLst/>
          </a:prstGeom>
        </p:spPr>
      </p:pic>
      <p:pic>
        <p:nvPicPr>
          <p:cNvPr id="8" name="Picture 7" descr="drawingcloudtree2010_07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812"/>
            <a:ext cx="2895600" cy="26416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Structure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4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Structure Learning and </a:t>
            </a:r>
            <a:r>
              <a:rPr lang="en-US" dirty="0" err="1" smtClean="0"/>
              <a:t>Optimisation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i="1" dirty="0" smtClean="0"/>
              <a:t>Problem structure</a:t>
            </a:r>
            <a:r>
              <a:rPr lang="en-US" dirty="0" smtClean="0"/>
              <a:t> captures how solution variables affect f(x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Original ideas of linkage, epistasis (Goldberg)</a:t>
            </a:r>
            <a:endParaRPr lang="en-US" dirty="0" smtClean="0"/>
          </a:p>
          <a:p>
            <a:r>
              <a:rPr lang="en-US" dirty="0" smtClean="0"/>
              <a:t>aim to find a useful problem structure:</a:t>
            </a:r>
          </a:p>
          <a:p>
            <a:pPr lvl="1"/>
            <a:r>
              <a:rPr lang="en-US" dirty="0" smtClean="0"/>
              <a:t>straightforward to compute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haracterises</a:t>
            </a:r>
            <a:r>
              <a:rPr lang="en-US" dirty="0" smtClean="0"/>
              <a:t> structure </a:t>
            </a:r>
            <a:r>
              <a:rPr lang="en-US" i="1" dirty="0" smtClean="0"/>
              <a:t>essential to the problem</a:t>
            </a:r>
            <a:endParaRPr lang="en-US" dirty="0" smtClean="0"/>
          </a:p>
          <a:p>
            <a:pPr lvl="1"/>
            <a:r>
              <a:rPr lang="en-US" dirty="0" smtClean="0"/>
              <a:t>Relates to problem difficulty for given algorithms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 err="1" smtClean="0"/>
              <a:t>generalisation</a:t>
            </a:r>
            <a:r>
              <a:rPr lang="en-US" dirty="0" smtClean="0"/>
              <a:t> across a problem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Widely studied by EDA community</a:t>
            </a:r>
          </a:p>
          <a:p>
            <a:r>
              <a:rPr lang="en-US" dirty="0" smtClean="0"/>
              <a:t>See also: </a:t>
            </a:r>
            <a:r>
              <a:rPr lang="en-US" b="1" dirty="0" smtClean="0"/>
              <a:t>Gray Box </a:t>
            </a:r>
            <a:r>
              <a:rPr lang="en-US" b="1" dirty="0" err="1" smtClean="0"/>
              <a:t>Optimisation</a:t>
            </a:r>
            <a:endParaRPr lang="en-US" b="1" dirty="0" smtClean="0"/>
          </a:p>
          <a:p>
            <a:pPr lvl="1"/>
            <a:r>
              <a:rPr lang="en-US" dirty="0"/>
              <a:t>Whitley, Chicano, Goldman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163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Walsh Structure</a:t>
            </a:r>
            <a:endParaRPr lang="en-US" dirty="0"/>
          </a:p>
        </p:txBody>
      </p:sp>
      <p:pic>
        <p:nvPicPr>
          <p:cNvPr id="3" name="Picture 2" descr="WalshFunction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50" y="1439535"/>
            <a:ext cx="7583237" cy="4054475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5293138" y="2067235"/>
            <a:ext cx="2476500" cy="2443163"/>
            <a:chOff x="5293138" y="2067235"/>
            <a:chExt cx="2476500" cy="2443163"/>
          </a:xfrm>
          <a:solidFill>
            <a:schemeClr val="accent1"/>
          </a:solidFill>
        </p:grpSpPr>
        <p:sp>
          <p:nvSpPr>
            <p:cNvPr id="5" name="Oval 4"/>
            <p:cNvSpPr/>
            <p:nvPr/>
          </p:nvSpPr>
          <p:spPr>
            <a:xfrm>
              <a:off x="5293138" y="3959535"/>
              <a:ext cx="241300" cy="1778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528338" y="3388035"/>
              <a:ext cx="241300" cy="1778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528338" y="4332598"/>
              <a:ext cx="241300" cy="1778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791738" y="2067235"/>
              <a:ext cx="241300" cy="1778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5" idx="0"/>
            </p:cNvCxnSpPr>
            <p:nvPr/>
          </p:nvCxnSpPr>
          <p:spPr>
            <a:xfrm flipV="1">
              <a:off x="5413788" y="2218997"/>
              <a:ext cx="1438688" cy="1740538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8" idx="5"/>
              <a:endCxn id="6" idx="0"/>
            </p:cNvCxnSpPr>
            <p:nvPr/>
          </p:nvCxnSpPr>
          <p:spPr>
            <a:xfrm>
              <a:off x="6997700" y="2218997"/>
              <a:ext cx="651288" cy="1169038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5"/>
              <a:endCxn id="7" idx="2"/>
            </p:cNvCxnSpPr>
            <p:nvPr/>
          </p:nvCxnSpPr>
          <p:spPr>
            <a:xfrm>
              <a:off x="5499100" y="4111297"/>
              <a:ext cx="2029238" cy="310201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6" idx="4"/>
              <a:endCxn id="7" idx="0"/>
            </p:cNvCxnSpPr>
            <p:nvPr/>
          </p:nvCxnSpPr>
          <p:spPr>
            <a:xfrm>
              <a:off x="7648988" y="3565835"/>
              <a:ext cx="0" cy="766763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8" idx="4"/>
              <a:endCxn id="7" idx="1"/>
            </p:cNvCxnSpPr>
            <p:nvPr/>
          </p:nvCxnSpPr>
          <p:spPr>
            <a:xfrm>
              <a:off x="6912388" y="2245035"/>
              <a:ext cx="651288" cy="2113601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6"/>
              <a:endCxn id="6" idx="3"/>
            </p:cNvCxnSpPr>
            <p:nvPr/>
          </p:nvCxnSpPr>
          <p:spPr>
            <a:xfrm flipV="1">
              <a:off x="5534438" y="3539797"/>
              <a:ext cx="2029238" cy="508638"/>
            </a:xfrm>
            <a:prstGeom prst="line">
              <a:avLst/>
            </a:prstGeom>
            <a:grpFill/>
            <a:ln>
              <a:solidFill>
                <a:schemeClr val="accent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968374" y="5651500"/>
            <a:ext cx="70326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</a:t>
            </a:r>
            <a:r>
              <a:rPr lang="en-US" sz="2800" b="1" i="1" dirty="0" smtClean="0"/>
              <a:t> Walsh Structure </a:t>
            </a:r>
            <a:r>
              <a:rPr lang="en-US" sz="2800" dirty="0" smtClean="0"/>
              <a:t>is the set of subsets k for which α</a:t>
            </a:r>
            <a:r>
              <a:rPr lang="en-US" sz="2800" baseline="-25000" dirty="0" smtClean="0"/>
              <a:t>k</a:t>
            </a:r>
            <a:r>
              <a:rPr lang="en-US" sz="2800" dirty="0" smtClean="0"/>
              <a:t> is non-zero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2485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Walsh Structures on 3-bits</a:t>
            </a:r>
            <a:endParaRPr lang="en-US" dirty="0"/>
          </a:p>
        </p:txBody>
      </p:sp>
      <p:pic>
        <p:nvPicPr>
          <p:cNvPr id="5" name="Picture 4" descr="AllStructureElement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4" y="1444624"/>
            <a:ext cx="7346183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5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</a:t>
            </a:r>
            <a:r>
              <a:rPr lang="en-US" dirty="0" err="1" smtClean="0"/>
              <a:t>Univariate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One Max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Bin Val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OnesEqun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5" y="2349500"/>
            <a:ext cx="2990850" cy="1287201"/>
          </a:xfrm>
          <a:prstGeom prst="rect">
            <a:avLst/>
          </a:prstGeom>
        </p:spPr>
      </p:pic>
      <p:pic>
        <p:nvPicPr>
          <p:cNvPr id="6" name="Picture 5" descr="BinValEqun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5002213"/>
            <a:ext cx="3357974" cy="1123950"/>
          </a:xfrm>
          <a:prstGeom prst="rect">
            <a:avLst/>
          </a:prstGeom>
        </p:spPr>
      </p:pic>
      <p:pic>
        <p:nvPicPr>
          <p:cNvPr id="7" name="Picture 6" descr="OnesBinValCoeff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150" y="1600200"/>
            <a:ext cx="4565650" cy="26578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56125" y="4206875"/>
            <a:ext cx="382587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Walsh Coefficients</a:t>
            </a:r>
            <a:endParaRPr lang="en-US" sz="3200" dirty="0"/>
          </a:p>
        </p:txBody>
      </p:sp>
      <p:pic>
        <p:nvPicPr>
          <p:cNvPr id="9" name="Picture 8" descr="MinUniStructure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0" y="4791651"/>
            <a:ext cx="1476375" cy="149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04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eckerBoardEqun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95500"/>
            <a:ext cx="5810250" cy="216570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B</a:t>
            </a:r>
            <a:r>
              <a:rPr lang="en-US" dirty="0" smtClean="0"/>
              <a:t>ivariate Function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Checkerboard (1-d)</a:t>
            </a:r>
            <a:endParaRPr lang="en-US" dirty="0"/>
          </a:p>
        </p:txBody>
      </p:sp>
      <p:pic>
        <p:nvPicPr>
          <p:cNvPr id="7" name="Picture 6" descr="CheckerboardCoeffs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75" y="4181827"/>
            <a:ext cx="4559300" cy="2196248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935787" y="2886427"/>
            <a:ext cx="1501775" cy="1295400"/>
            <a:chOff x="6000750" y="4841875"/>
            <a:chExt cx="1501775" cy="1295400"/>
          </a:xfrm>
        </p:grpSpPr>
        <p:sp>
          <p:nvSpPr>
            <p:cNvPr id="8" name="Rectangle 7"/>
            <p:cNvSpPr/>
            <p:nvPr/>
          </p:nvSpPr>
          <p:spPr>
            <a:xfrm>
              <a:off x="6000750" y="4841875"/>
              <a:ext cx="492125" cy="460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492875" y="4841875"/>
              <a:ext cx="492125" cy="4603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00875" y="4841875"/>
              <a:ext cx="492125" cy="460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10275" y="5676900"/>
              <a:ext cx="492125" cy="4603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02400" y="5676900"/>
              <a:ext cx="492125" cy="460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010400" y="5676900"/>
              <a:ext cx="492125" cy="4603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MinCheckStruct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074" y="4634520"/>
            <a:ext cx="1463675" cy="149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43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What is the best algorithm to solve a given problem P?</a:t>
            </a:r>
          </a:p>
          <a:p>
            <a:r>
              <a:rPr lang="en-US" dirty="0" smtClean="0"/>
              <a:t>On which problems will algorithm A perform best?</a:t>
            </a:r>
          </a:p>
          <a:p>
            <a:r>
              <a:rPr lang="en-US" dirty="0" smtClean="0"/>
              <a:t>And why?</a:t>
            </a:r>
            <a:endParaRPr lang="en-US" dirty="0"/>
          </a:p>
          <a:p>
            <a:r>
              <a:rPr lang="en-US" dirty="0" smtClean="0"/>
              <a:t>Mainly addressed through empirical comparison</a:t>
            </a:r>
          </a:p>
          <a:p>
            <a:pPr lvl="1"/>
            <a:r>
              <a:rPr lang="en-US" dirty="0" smtClean="0"/>
              <a:t>We can only ever implement a finite set of algorithms and run them on a finite set of problems</a:t>
            </a:r>
          </a:p>
        </p:txBody>
      </p:sp>
    </p:spTree>
    <p:extLst>
      <p:ext uri="{BB962C8B-B14F-4D97-AF65-F5344CB8AC3E}">
        <p14:creationId xmlns:p14="http://schemas.microsoft.com/office/powerpoint/2010/main" val="1596085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ine-tree-stencil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574" y="673100"/>
            <a:ext cx="4048125" cy="6159500"/>
          </a:xfrm>
          <a:prstGeom prst="rect">
            <a:avLst/>
          </a:prstGeom>
        </p:spPr>
      </p:pic>
      <p:pic>
        <p:nvPicPr>
          <p:cNvPr id="7" name="Picture 6" descr="oa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575" y="4287837"/>
            <a:ext cx="2540000" cy="2286000"/>
          </a:xfrm>
          <a:prstGeom prst="rect">
            <a:avLst/>
          </a:prstGeom>
        </p:spPr>
      </p:pic>
      <p:pic>
        <p:nvPicPr>
          <p:cNvPr id="8" name="Picture 7" descr="drawingcloudtree2010_07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812"/>
            <a:ext cx="2895600" cy="26416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9600" y="2206625"/>
            <a:ext cx="53340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Monotonicity Invariant Function Classes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28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Monotonicity Invariant Function Classes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8547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solutions grouped by function f in M level sets, each taking a real value</a:t>
            </a:r>
          </a:p>
          <a:p>
            <a:r>
              <a:rPr lang="en-US" dirty="0" smtClean="0"/>
              <a:t>functions in equivalence class [f] all rank solutions in the same way</a:t>
            </a:r>
          </a:p>
          <a:p>
            <a:r>
              <a:rPr lang="en-US" dirty="0" smtClean="0"/>
              <a:t>[f] defines </a:t>
            </a:r>
            <a:r>
              <a:rPr lang="en-US" dirty="0" smtClean="0"/>
              <a:t>set </a:t>
            </a:r>
            <a:r>
              <a:rPr lang="en-US" dirty="0"/>
              <a:t>of </a:t>
            </a:r>
            <a:r>
              <a:rPr lang="en-US" dirty="0" smtClean="0"/>
              <a:t>functions called the problem space P</a:t>
            </a:r>
            <a:r>
              <a:rPr lang="en-US" baseline="-25000" dirty="0" smtClean="0"/>
              <a:t>[f]</a:t>
            </a:r>
            <a:endParaRPr lang="en-US" baseline="-25000" dirty="0"/>
          </a:p>
          <a:p>
            <a:r>
              <a:rPr lang="en-US" dirty="0" smtClean="0"/>
              <a:t>P</a:t>
            </a:r>
            <a:r>
              <a:rPr lang="en-US" baseline="-25000" dirty="0"/>
              <a:t>[f]</a:t>
            </a:r>
            <a:r>
              <a:rPr lang="en-US" dirty="0" smtClean="0"/>
              <a:t> is </a:t>
            </a:r>
            <a:r>
              <a:rPr lang="en-US" i="1" dirty="0" smtClean="0"/>
              <a:t>monotonicity invariant</a:t>
            </a:r>
          </a:p>
          <a:p>
            <a:r>
              <a:rPr lang="en-US" dirty="0" smtClean="0"/>
              <a:t>P</a:t>
            </a:r>
            <a:r>
              <a:rPr lang="en-US" baseline="-25000" dirty="0"/>
              <a:t>[f]</a:t>
            </a:r>
            <a:r>
              <a:rPr lang="en-US" dirty="0" smtClean="0"/>
              <a:t> corresponds to linkage structures in representation space (function basis coefficients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Infinite set of functions reduced to finite set of function classes.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7774420" y="1825625"/>
            <a:ext cx="1" cy="368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694920" y="5349875"/>
            <a:ext cx="1047750" cy="317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694920" y="4899025"/>
            <a:ext cx="1047750" cy="317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94920" y="4448175"/>
            <a:ext cx="1047750" cy="317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694920" y="4124325"/>
            <a:ext cx="1047750" cy="317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694920" y="3546475"/>
            <a:ext cx="1047750" cy="317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710795" y="2730500"/>
            <a:ext cx="1047750" cy="317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20421" y="1281668"/>
            <a:ext cx="50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6837795" y="5699125"/>
            <a:ext cx="71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[f]</a:t>
            </a:r>
            <a:endParaRPr lang="en-US" sz="28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028421" y="2576759"/>
            <a:ext cx="0" cy="34521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028421" y="3405619"/>
            <a:ext cx="0" cy="34521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028421" y="3971998"/>
            <a:ext cx="0" cy="34521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028421" y="4329909"/>
            <a:ext cx="0" cy="34521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016359" y="4758169"/>
            <a:ext cx="0" cy="34521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016359" y="5221719"/>
            <a:ext cx="0" cy="34521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460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3308E-6 -6.79158E-6 L -1.63308E-6 -0.0967 " pathEditMode="relative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-0.04718 L 0.00174 -0.11889 " pathEditMode="relative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8242E-6 6.60421E-6 L 2.68242E-6 -0.03585 " pathEditMode="relative" ptsTypes="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0181E-7 7.92505E-6 L 0.00017 0.02776 " pathEditMode="relative" ptsTypes="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0181E-7 -1.88758E-6 L -6.60181E-7 0.03308 " pathEditMode="relative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Class Representation</a:t>
            </a:r>
            <a:endParaRPr lang="en-US" dirty="0"/>
          </a:p>
        </p:txBody>
      </p:sp>
      <p:pic>
        <p:nvPicPr>
          <p:cNvPr id="4" name="Picture 3" descr="ConesOnR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16125"/>
            <a:ext cx="3846204" cy="2130425"/>
          </a:xfrm>
          <a:prstGeom prst="rect">
            <a:avLst/>
          </a:prstGeom>
        </p:spPr>
      </p:pic>
      <p:pic>
        <p:nvPicPr>
          <p:cNvPr id="5" name="Picture 4" descr="ConesDeltas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375" y="1825625"/>
            <a:ext cx="4622800" cy="2514600"/>
          </a:xfrm>
          <a:prstGeom prst="rect">
            <a:avLst/>
          </a:prstGeom>
        </p:spPr>
      </p:pic>
      <p:pic>
        <p:nvPicPr>
          <p:cNvPr id="6" name="Picture 5" descr="ConesOne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625" y="5549900"/>
            <a:ext cx="6542532" cy="514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35162" y="4778374"/>
            <a:ext cx="4764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Ones function as an instance of C</a:t>
            </a:r>
            <a:r>
              <a:rPr lang="en-US" sz="2400" baseline="-25000" dirty="0" smtClean="0"/>
              <a:t>ones</a:t>
            </a:r>
            <a:endParaRPr lang="en-US" sz="2400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7899400" y="2184400"/>
            <a:ext cx="635000" cy="1938992"/>
          </a:xfrm>
          <a:prstGeom prst="rect">
            <a:avLst/>
          </a:prstGeom>
          <a:solidFill>
            <a:schemeClr val="bg1">
              <a:alpha val="9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0</a:t>
            </a:r>
          </a:p>
          <a:p>
            <a:pPr algn="ctr"/>
            <a:r>
              <a:rPr lang="en-US" sz="1500" dirty="0" smtClean="0"/>
              <a:t>1</a:t>
            </a:r>
          </a:p>
          <a:p>
            <a:pPr algn="ctr"/>
            <a:r>
              <a:rPr lang="en-US" sz="1500" dirty="0" smtClean="0"/>
              <a:t>1</a:t>
            </a:r>
          </a:p>
          <a:p>
            <a:pPr algn="ctr"/>
            <a:r>
              <a:rPr lang="en-US" sz="1500" dirty="0" smtClean="0"/>
              <a:t>4</a:t>
            </a:r>
          </a:p>
          <a:p>
            <a:pPr algn="ctr"/>
            <a:r>
              <a:rPr lang="en-US" sz="1500" dirty="0" smtClean="0"/>
              <a:t>1</a:t>
            </a:r>
          </a:p>
          <a:p>
            <a:pPr algn="ctr"/>
            <a:r>
              <a:rPr lang="en-US" sz="1500" dirty="0" smtClean="0"/>
              <a:t>4</a:t>
            </a:r>
          </a:p>
          <a:p>
            <a:pPr algn="ctr"/>
            <a:r>
              <a:rPr lang="en-US" sz="1500" dirty="0" smtClean="0"/>
              <a:t>4</a:t>
            </a:r>
          </a:p>
          <a:p>
            <a:pPr algn="ctr"/>
            <a:r>
              <a:rPr lang="en-US" sz="15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70347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ones-0123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374" y="4863284"/>
            <a:ext cx="1981200" cy="2006600"/>
          </a:xfrm>
          <a:prstGeom prst="rect">
            <a:avLst/>
          </a:prstGeom>
        </p:spPr>
      </p:pic>
      <p:pic>
        <p:nvPicPr>
          <p:cNvPr id="17" name="Picture 16" descr="Cones-02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708" y="4920158"/>
            <a:ext cx="1943100" cy="1981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 for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Ones</a:t>
            </a:r>
            <a:endParaRPr lang="en-US" baseline="-25000" dirty="0"/>
          </a:p>
        </p:txBody>
      </p:sp>
      <p:pic>
        <p:nvPicPr>
          <p:cNvPr id="3" name="Picture 2" descr="GeneralOnesCoeff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3675"/>
            <a:ext cx="9144000" cy="217714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706746" y="4285943"/>
            <a:ext cx="5675928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103664" y="4087517"/>
            <a:ext cx="337381" cy="3770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94593" y="4077602"/>
            <a:ext cx="337381" cy="3770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583808" y="4081179"/>
            <a:ext cx="337381" cy="3770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530044" y="4051415"/>
            <a:ext cx="337381" cy="3770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8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76922E-7 4.56647E-6 L -0.13014 0.00277 " pathEditMode="relative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ones-02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708" y="4871240"/>
            <a:ext cx="1943100" cy="1981200"/>
          </a:xfrm>
          <a:prstGeom prst="rect">
            <a:avLst/>
          </a:prstGeom>
        </p:spPr>
      </p:pic>
      <p:pic>
        <p:nvPicPr>
          <p:cNvPr id="5" name="Picture 4" descr="Cones-01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938" y="4867474"/>
            <a:ext cx="1968500" cy="1968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 for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Ones</a:t>
            </a:r>
            <a:endParaRPr lang="en-US" baseline="-25000" dirty="0"/>
          </a:p>
        </p:txBody>
      </p:sp>
      <p:pic>
        <p:nvPicPr>
          <p:cNvPr id="3" name="Picture 2" descr="GeneralOnesCoeff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3675"/>
            <a:ext cx="9144000" cy="217714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706746" y="4285943"/>
            <a:ext cx="5675928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103664" y="4087517"/>
            <a:ext cx="337381" cy="3770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924474" y="4084405"/>
            <a:ext cx="337381" cy="3770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583808" y="4081179"/>
            <a:ext cx="337381" cy="3770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530044" y="4051415"/>
            <a:ext cx="337381" cy="3770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46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5853E-6 2.31214E-7 L 0.06073 -0.00277 " pathEditMode="relative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29429E-7 6.35838E-7 L -0.07601 6.35838E-7 " pathEditMode="relative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nes-0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938" y="4867474"/>
            <a:ext cx="1968500" cy="1968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 for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Ones</a:t>
            </a:r>
            <a:endParaRPr lang="en-US" baseline="-25000" dirty="0"/>
          </a:p>
        </p:txBody>
      </p:sp>
      <p:pic>
        <p:nvPicPr>
          <p:cNvPr id="3" name="Picture 2" descr="GeneralOnesCoeffs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3675"/>
            <a:ext cx="9144000" cy="217714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706746" y="4285943"/>
            <a:ext cx="5675928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103664" y="4087517"/>
            <a:ext cx="337381" cy="3770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472247" y="4089331"/>
            <a:ext cx="337381" cy="3770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863472" y="4090801"/>
            <a:ext cx="337381" cy="3770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530044" y="4051415"/>
            <a:ext cx="337381" cy="3770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nes-0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312" y="4871282"/>
            <a:ext cx="19812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442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804E-7 -1.13347E-6 L -0.02294 -1.13347E-6 " pathEditMode="relative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9055E-6 3.30789E-7 L 0.07262 3.30789E-7 " pathEditMode="relative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 for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BinVal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en-US" dirty="0" err="1" smtClean="0"/>
              <a:t>C</a:t>
            </a:r>
            <a:r>
              <a:rPr lang="en-US" baseline="-25000" dirty="0" err="1"/>
              <a:t>C</a:t>
            </a:r>
            <a:r>
              <a:rPr lang="en-US" baseline="-25000" dirty="0" err="1" smtClean="0"/>
              <a:t>heck</a:t>
            </a:r>
            <a:endParaRPr lang="en-US" baseline="-25000" dirty="0"/>
          </a:p>
        </p:txBody>
      </p:sp>
      <p:pic>
        <p:nvPicPr>
          <p:cNvPr id="3" name="Picture 2" descr="GeneralCBinValTop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876" y="1609725"/>
            <a:ext cx="6191249" cy="806905"/>
          </a:xfrm>
          <a:prstGeom prst="rect">
            <a:avLst/>
          </a:prstGeom>
        </p:spPr>
      </p:pic>
      <p:pic>
        <p:nvPicPr>
          <p:cNvPr id="4" name="Picture 3" descr="GenCBinValBottom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876" y="2419351"/>
            <a:ext cx="6191249" cy="808205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334794"/>
              </p:ext>
            </p:extLst>
          </p:nvPr>
        </p:nvGraphicFramePr>
        <p:xfrm>
          <a:off x="2552700" y="3394075"/>
          <a:ext cx="446563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Equation" r:id="rId5" imgW="1562100" imgH="215900" progId="Equation.3">
                  <p:embed/>
                </p:oleObj>
              </mc:Choice>
              <mc:Fallback>
                <p:oleObj name="Equation" r:id="rId5" imgW="1562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52700" y="3394075"/>
                        <a:ext cx="4465638" cy="61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GenCCheck.tif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250" y="4352925"/>
            <a:ext cx="1968500" cy="999677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126475"/>
              </p:ext>
            </p:extLst>
          </p:nvPr>
        </p:nvGraphicFramePr>
        <p:xfrm>
          <a:off x="2493963" y="5514975"/>
          <a:ext cx="453866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Equation" r:id="rId8" imgW="1587500" imgH="215900" progId="Equation.3">
                  <p:embed/>
                </p:oleObj>
              </mc:Choice>
              <mc:Fallback>
                <p:oleObj name="Equation" r:id="rId8" imgW="1587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93963" y="5514975"/>
                        <a:ext cx="4538662" cy="61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5651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c 11"/>
          <p:cNvSpPr/>
          <p:nvPr/>
        </p:nvSpPr>
        <p:spPr>
          <a:xfrm>
            <a:off x="1829820" y="4226397"/>
            <a:ext cx="5060705" cy="773850"/>
          </a:xfrm>
          <a:prstGeom prst="arc">
            <a:avLst>
              <a:gd name="adj1" fmla="val 10903085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38876" y="4801828"/>
            <a:ext cx="198461" cy="238108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256800" y="4835176"/>
            <a:ext cx="198461" cy="238108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13" idx="4"/>
            <a:endCxn id="14" idx="1"/>
          </p:cNvCxnSpPr>
          <p:nvPr/>
        </p:nvCxnSpPr>
        <p:spPr>
          <a:xfrm rot="5400000" flipH="1" flipV="1">
            <a:off x="4227040" y="3981112"/>
            <a:ext cx="169890" cy="1947757"/>
          </a:xfrm>
          <a:prstGeom prst="curvedConnector5">
            <a:avLst>
              <a:gd name="adj1" fmla="val -134558"/>
              <a:gd name="adj2" fmla="val 51801"/>
              <a:gd name="adj3" fmla="val 23455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3338106" y="2472327"/>
            <a:ext cx="1" cy="2202501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5345403" y="2600072"/>
            <a:ext cx="20958" cy="2074756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3155713" y="1502833"/>
            <a:ext cx="402673" cy="682412"/>
            <a:chOff x="3409713" y="1502833"/>
            <a:chExt cx="402673" cy="682412"/>
          </a:xfrm>
        </p:grpSpPr>
        <p:sp>
          <p:nvSpPr>
            <p:cNvPr id="25" name="Oval 24"/>
            <p:cNvSpPr/>
            <p:nvPr/>
          </p:nvSpPr>
          <p:spPr>
            <a:xfrm>
              <a:off x="3409713" y="1502833"/>
              <a:ext cx="57273" cy="457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409715" y="2135289"/>
              <a:ext cx="57273" cy="457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746647" y="1761066"/>
              <a:ext cx="57273" cy="457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755113" y="2139526"/>
              <a:ext cx="57273" cy="457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ight Triangle 28"/>
            <p:cNvSpPr/>
            <p:nvPr/>
          </p:nvSpPr>
          <p:spPr>
            <a:xfrm rot="16200000">
              <a:off x="3424790" y="1806361"/>
              <a:ext cx="376767" cy="330200"/>
            </a:xfrm>
            <a:prstGeom prst="rt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25" idx="4"/>
              <a:endCxn id="26" idx="3"/>
            </p:cNvCxnSpPr>
            <p:nvPr/>
          </p:nvCxnSpPr>
          <p:spPr>
            <a:xfrm flipH="1">
              <a:off x="3418102" y="1548552"/>
              <a:ext cx="20248" cy="6257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3439608" y="1778845"/>
              <a:ext cx="330200" cy="3767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783750" y="1761066"/>
              <a:ext cx="2990" cy="39877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6" idx="3"/>
              <a:endCxn id="28" idx="5"/>
            </p:cNvCxnSpPr>
            <p:nvPr/>
          </p:nvCxnSpPr>
          <p:spPr>
            <a:xfrm>
              <a:off x="3418102" y="2174313"/>
              <a:ext cx="385897" cy="42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Oval 39"/>
          <p:cNvSpPr/>
          <p:nvPr/>
        </p:nvSpPr>
        <p:spPr>
          <a:xfrm>
            <a:off x="4057321" y="1657775"/>
            <a:ext cx="57273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078584" y="2269057"/>
            <a:ext cx="57273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415516" y="1894834"/>
            <a:ext cx="57273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423982" y="2273294"/>
            <a:ext cx="57273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endCxn id="41" idx="3"/>
          </p:cNvCxnSpPr>
          <p:nvPr/>
        </p:nvCxnSpPr>
        <p:spPr>
          <a:xfrm>
            <a:off x="4086971" y="1701800"/>
            <a:ext cx="0" cy="6062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108477" y="1912614"/>
            <a:ext cx="330200" cy="3767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452619" y="1894834"/>
            <a:ext cx="2990" cy="3987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1" idx="3"/>
            <a:endCxn id="43" idx="5"/>
          </p:cNvCxnSpPr>
          <p:nvPr/>
        </p:nvCxnSpPr>
        <p:spPr>
          <a:xfrm>
            <a:off x="4086971" y="2308081"/>
            <a:ext cx="385897" cy="42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107830" y="1746671"/>
            <a:ext cx="57273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107832" y="2379127"/>
            <a:ext cx="57273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444764" y="2004904"/>
            <a:ext cx="57273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453230" y="2383364"/>
            <a:ext cx="57273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5137725" y="2022683"/>
            <a:ext cx="330200" cy="3767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481867" y="2004904"/>
            <a:ext cx="2990" cy="3987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3"/>
            <a:endCxn id="53" idx="5"/>
          </p:cNvCxnSpPr>
          <p:nvPr/>
        </p:nvCxnSpPr>
        <p:spPr>
          <a:xfrm>
            <a:off x="5116219" y="2418151"/>
            <a:ext cx="385897" cy="42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4294840" y="2552760"/>
            <a:ext cx="0" cy="2249068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195609" y="4897455"/>
            <a:ext cx="198461" cy="238108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2768600" y="4889500"/>
            <a:ext cx="546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/>
              <a:t>f</a:t>
            </a:r>
            <a:endParaRPr lang="en-US" sz="28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5366361" y="4860547"/>
            <a:ext cx="546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g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870700" y="4330700"/>
            <a:ext cx="71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P</a:t>
            </a:r>
            <a:r>
              <a:rPr lang="en-US" sz="3600" baseline="-25000" dirty="0"/>
              <a:t>[f]</a:t>
            </a:r>
            <a:endParaRPr lang="en-US" sz="3600" dirty="0"/>
          </a:p>
        </p:txBody>
      </p:sp>
      <p:sp>
        <p:nvSpPr>
          <p:cNvPr id="70" name="TextBox 69"/>
          <p:cNvSpPr txBox="1"/>
          <p:nvPr/>
        </p:nvSpPr>
        <p:spPr>
          <a:xfrm>
            <a:off x="3184350" y="5618392"/>
            <a:ext cx="218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path </a:t>
            </a:r>
            <a:r>
              <a:rPr lang="en-US" dirty="0" smtClean="0"/>
              <a:t>connected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Walsh Structure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33639" y="1450458"/>
            <a:ext cx="32198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Essential</a:t>
            </a:r>
            <a:r>
              <a:rPr lang="en-US" sz="2800" dirty="0" smtClean="0"/>
              <a:t> </a:t>
            </a:r>
            <a:r>
              <a:rPr lang="en-US" sz="2800" dirty="0" smtClean="0"/>
              <a:t>structure </a:t>
            </a:r>
            <a:r>
              <a:rPr lang="en-US" sz="2800" dirty="0" smtClean="0"/>
              <a:t>of </a:t>
            </a:r>
            <a:r>
              <a:rPr lang="en-US" sz="2800" dirty="0" smtClean="0"/>
              <a:t>P</a:t>
            </a:r>
            <a:r>
              <a:rPr lang="en-US" sz="2800" baseline="-25000" dirty="0"/>
              <a:t>[f</a:t>
            </a:r>
            <a:r>
              <a:rPr lang="en-US" sz="2800" baseline="-25000" dirty="0" smtClean="0"/>
              <a:t>]</a:t>
            </a:r>
            <a:r>
              <a:rPr lang="en-US" sz="2800" dirty="0"/>
              <a:t> </a:t>
            </a:r>
            <a:r>
              <a:rPr lang="en-US" sz="2800" dirty="0" smtClean="0"/>
              <a:t>monotonicity </a:t>
            </a:r>
            <a:r>
              <a:rPr lang="en-US" sz="2800" dirty="0" smtClean="0"/>
              <a:t>invariant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Many algorithms perform identically across </a:t>
            </a:r>
            <a:r>
              <a:rPr lang="en-US" sz="2800" dirty="0"/>
              <a:t>P</a:t>
            </a:r>
            <a:r>
              <a:rPr lang="en-US" sz="2800" baseline="-25000" dirty="0"/>
              <a:t>[f]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8743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Coherence for EDAs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EDA builds a probabilistic graphical model</a:t>
            </a:r>
          </a:p>
          <a:p>
            <a:pPr lvl="1"/>
            <a:r>
              <a:rPr lang="en-US" dirty="0" err="1" smtClean="0"/>
              <a:t>bayesian</a:t>
            </a:r>
            <a:r>
              <a:rPr lang="en-US" dirty="0" smtClean="0"/>
              <a:t>, </a:t>
            </a:r>
            <a:r>
              <a:rPr lang="en-US" dirty="0" err="1" smtClean="0"/>
              <a:t>gaussian</a:t>
            </a:r>
            <a:r>
              <a:rPr lang="en-US" dirty="0" smtClean="0"/>
              <a:t>, </a:t>
            </a:r>
            <a:r>
              <a:rPr lang="en-US" dirty="0" err="1" smtClean="0"/>
              <a:t>markov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EDAs may miss important dependencies or add spurious dependencies</a:t>
            </a:r>
          </a:p>
          <a:p>
            <a:pPr lvl="1"/>
            <a:r>
              <a:rPr lang="en-US" dirty="0" smtClean="0"/>
              <a:t>impairs EDA performance</a:t>
            </a:r>
          </a:p>
          <a:p>
            <a:r>
              <a:rPr lang="en-US" dirty="0"/>
              <a:t>Some dependencies are </a:t>
            </a:r>
            <a:r>
              <a:rPr lang="en-US" dirty="0" smtClean="0"/>
              <a:t>correct but unnecessary</a:t>
            </a:r>
          </a:p>
          <a:p>
            <a:pPr lvl="1"/>
            <a:r>
              <a:rPr lang="en-US" dirty="0" smtClean="0"/>
              <a:t>extra computation for model building</a:t>
            </a:r>
          </a:p>
          <a:p>
            <a:r>
              <a:rPr lang="en-US" dirty="0" smtClean="0"/>
              <a:t>How well does EDA learn minimal Walsh structure?</a:t>
            </a:r>
          </a:p>
          <a:p>
            <a:pPr lvl="1"/>
            <a:r>
              <a:rPr lang="en-US" dirty="0" smtClean="0"/>
              <a:t>selection</a:t>
            </a:r>
          </a:p>
          <a:p>
            <a:pPr lvl="1"/>
            <a:r>
              <a:rPr lang="en-US" dirty="0" smtClean="0"/>
              <a:t>structure learning </a:t>
            </a:r>
            <a:endParaRPr lang="en-US" dirty="0" smtClean="0"/>
          </a:p>
          <a:p>
            <a:r>
              <a:rPr lang="en-US" dirty="0" smtClean="0"/>
              <a:t>Complete analysis for 2-bit and 3-bit functions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846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ine-tree-stencil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574" y="673100"/>
            <a:ext cx="4048125" cy="6159500"/>
          </a:xfrm>
          <a:prstGeom prst="rect">
            <a:avLst/>
          </a:prstGeom>
        </p:spPr>
      </p:pic>
      <p:pic>
        <p:nvPicPr>
          <p:cNvPr id="7" name="Picture 6" descr="oa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575" y="4287837"/>
            <a:ext cx="2540000" cy="2286000"/>
          </a:xfrm>
          <a:prstGeom prst="rect">
            <a:avLst/>
          </a:prstGeom>
        </p:spPr>
      </p:pic>
      <p:pic>
        <p:nvPicPr>
          <p:cNvPr id="8" name="Picture 7" descr="drawingcloudtree2010_07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812"/>
            <a:ext cx="2895600" cy="26416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9600" y="2206625"/>
            <a:ext cx="5334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39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ine-tree-stencil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574" y="673100"/>
            <a:ext cx="4048125" cy="6159500"/>
          </a:xfrm>
          <a:prstGeom prst="rect">
            <a:avLst/>
          </a:prstGeom>
        </p:spPr>
      </p:pic>
      <p:pic>
        <p:nvPicPr>
          <p:cNvPr id="7" name="Picture 6" descr="oa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575" y="4287837"/>
            <a:ext cx="2540000" cy="2286000"/>
          </a:xfrm>
          <a:prstGeom prst="rect">
            <a:avLst/>
          </a:prstGeom>
        </p:spPr>
      </p:pic>
      <p:pic>
        <p:nvPicPr>
          <p:cNvPr id="8" name="Picture 7" descr="drawingcloudtree2010_07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812"/>
            <a:ext cx="2895600" cy="26416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Algorithm Classes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62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lock-of-geese.jpg"/>
          <p:cNvPicPr>
            <a:picLocks noGrp="1" noChangeAspect="1"/>
          </p:cNvPicPr>
          <p:nvPr>
            <p:ph idx="1"/>
          </p:nvPr>
        </p:nvPicPr>
        <p:blipFill>
          <a:blip r:embed="rId3">
            <a:alphaModFix am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4" r="14444"/>
          <a:stretch>
            <a:fillRect/>
          </a:stretch>
        </p:blipFill>
        <p:spPr>
          <a:xfrm>
            <a:off x="1" y="1417638"/>
            <a:ext cx="9144000" cy="537710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Inspired Algorithms</a:t>
            </a:r>
            <a:endParaRPr lang="en-US" dirty="0"/>
          </a:p>
        </p:txBody>
      </p:sp>
      <p:pic>
        <p:nvPicPr>
          <p:cNvPr id="5" name="Picture 4" descr="termite-mound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703" y="4003980"/>
            <a:ext cx="2190895" cy="2883218"/>
          </a:xfrm>
          <a:prstGeom prst="rect">
            <a:avLst/>
          </a:prstGeom>
        </p:spPr>
      </p:pic>
      <p:pic>
        <p:nvPicPr>
          <p:cNvPr id="6" name="Picture 5" descr="ant-bridg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3606800" cy="2247900"/>
          </a:xfrm>
          <a:prstGeom prst="rect">
            <a:avLst/>
          </a:prstGeom>
        </p:spPr>
      </p:pic>
      <p:pic>
        <p:nvPicPr>
          <p:cNvPr id="7" name="Picture 6" descr="Slime_mold_solves_maz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795" y="3445755"/>
            <a:ext cx="2240585" cy="1058054"/>
          </a:xfrm>
          <a:prstGeom prst="rect">
            <a:avLst/>
          </a:prstGeom>
        </p:spPr>
      </p:pic>
      <p:pic>
        <p:nvPicPr>
          <p:cNvPr id="8" name="Picture 7" descr="mouldy-bread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844" y="5896266"/>
            <a:ext cx="1458454" cy="961734"/>
          </a:xfrm>
          <a:prstGeom prst="rect">
            <a:avLst/>
          </a:prstGeom>
        </p:spPr>
      </p:pic>
      <p:pic>
        <p:nvPicPr>
          <p:cNvPr id="9" name="Picture 8" descr="blue-whale-tail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11991"/>
            <a:ext cx="1445229" cy="96173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4040431"/>
            <a:ext cx="3591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rgbClr val="008000"/>
                </a:solidFill>
                <a:latin typeface="Chalkduster"/>
                <a:cs typeface="Chalkduster"/>
              </a:rPr>
              <a:t>versatile …</a:t>
            </a:r>
            <a:endParaRPr lang="en-US" sz="4000" i="1" dirty="0">
              <a:solidFill>
                <a:srgbClr val="008000"/>
              </a:solidFill>
              <a:latin typeface="Chalkduster"/>
              <a:cs typeface="Chalkduste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4616" y="4835911"/>
            <a:ext cx="5958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rgbClr val="008000"/>
                </a:solidFill>
                <a:latin typeface="Chalkduster"/>
                <a:cs typeface="Chalkduster"/>
              </a:rPr>
              <a:t>… problem solving</a:t>
            </a:r>
            <a:endParaRPr lang="en-US" sz="4000" i="1" dirty="0">
              <a:solidFill>
                <a:srgbClr val="008000"/>
              </a:solidFill>
              <a:latin typeface="Chalkduster"/>
              <a:cs typeface="Chalkduster"/>
            </a:endParaRPr>
          </a:p>
        </p:txBody>
      </p:sp>
      <p:pic>
        <p:nvPicPr>
          <p:cNvPr id="3" name="Picture 2" descr="bee.jpe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230" y="4334609"/>
            <a:ext cx="1495823" cy="1495823"/>
          </a:xfrm>
          <a:prstGeom prst="rect">
            <a:avLst/>
          </a:prstGeom>
        </p:spPr>
      </p:pic>
      <p:pic>
        <p:nvPicPr>
          <p:cNvPr id="12" name="Picture 11" descr="wasps.jpe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178" y="1417638"/>
            <a:ext cx="1878263" cy="1406884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8074526" y="2824522"/>
            <a:ext cx="734819" cy="790521"/>
            <a:chOff x="7185526" y="2372894"/>
            <a:chExt cx="734819" cy="790521"/>
          </a:xfrm>
        </p:grpSpPr>
        <p:sp>
          <p:nvSpPr>
            <p:cNvPr id="13" name="Oval 12"/>
            <p:cNvSpPr/>
            <p:nvPr/>
          </p:nvSpPr>
          <p:spPr>
            <a:xfrm>
              <a:off x="7366000" y="2446421"/>
              <a:ext cx="120316" cy="14705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613316" y="2372894"/>
              <a:ext cx="120316" cy="14705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733632" y="2593474"/>
              <a:ext cx="120316" cy="14705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493000" y="2651623"/>
              <a:ext cx="120316" cy="14705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185526" y="2603942"/>
              <a:ext cx="120316" cy="14705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7613316" y="2869309"/>
              <a:ext cx="120316" cy="14705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800029" y="3016362"/>
              <a:ext cx="120316" cy="14705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 descr="bat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36793">
            <a:off x="5950947" y="2058981"/>
            <a:ext cx="1943100" cy="1273540"/>
          </a:xfrm>
          <a:prstGeom prst="rect">
            <a:avLst/>
          </a:prstGeom>
        </p:spPr>
      </p:pic>
      <p:pic>
        <p:nvPicPr>
          <p:cNvPr id="22" name="Picture 21" descr="wolves.jpe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732" y="2645080"/>
            <a:ext cx="4084126" cy="2717800"/>
          </a:xfrm>
          <a:prstGeom prst="rect">
            <a:avLst/>
          </a:prstGeom>
        </p:spPr>
      </p:pic>
      <p:pic>
        <p:nvPicPr>
          <p:cNvPr id="23" name="Picture 22" descr="WhyCatRacingNeverTookOff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58598" cy="620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546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10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tnipPlantatio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644" r="-63644"/>
          <a:stretch>
            <a:fillRect/>
          </a:stretch>
        </p:blipFill>
        <p:spPr>
          <a:xfrm>
            <a:off x="-738177" y="519580"/>
            <a:ext cx="10579401" cy="5818263"/>
          </a:xfrm>
        </p:spPr>
      </p:pic>
    </p:spTree>
    <p:extLst>
      <p:ext uri="{BB962C8B-B14F-4D97-AF65-F5344CB8AC3E}">
        <p14:creationId xmlns:p14="http://schemas.microsoft.com/office/powerpoint/2010/main" val="3012644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Classification by </a:t>
            </a:r>
            <a:r>
              <a:rPr lang="en-GB" dirty="0" smtClean="0"/>
              <a:t>process: </a:t>
            </a:r>
            <a:r>
              <a:rPr lang="en-GB" dirty="0" smtClean="0"/>
              <a:t>EDA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Estimation of Distribution Algorithm</a:t>
            </a:r>
          </a:p>
          <a:p>
            <a:r>
              <a:rPr lang="en-GB"/>
              <a:t>derived from genetic algorithms</a:t>
            </a:r>
          </a:p>
          <a:p>
            <a:pPr lvl="1"/>
            <a:r>
              <a:rPr lang="en-GB"/>
              <a:t>population-based</a:t>
            </a:r>
          </a:p>
          <a:p>
            <a:pPr lvl="1"/>
            <a:r>
              <a:rPr lang="en-GB"/>
              <a:t>fitness-driven evolution</a:t>
            </a:r>
          </a:p>
          <a:p>
            <a:r>
              <a:rPr lang="en-GB"/>
              <a:t>learn the distribution of good solutions</a:t>
            </a:r>
          </a:p>
          <a:p>
            <a:r>
              <a:rPr lang="en-GB"/>
              <a:t>memory resides in a probabilistic model</a:t>
            </a:r>
          </a:p>
          <a:p>
            <a:r>
              <a:rPr lang="en-GB"/>
              <a:t>model sampled to produce new solutions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77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5938838" y="3068638"/>
            <a:ext cx="2305050" cy="22320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27088" y="3068638"/>
            <a:ext cx="2305050" cy="22320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507413" cy="1143000"/>
          </a:xfrm>
        </p:spPr>
        <p:txBody>
          <a:bodyPr/>
          <a:lstStyle/>
          <a:p>
            <a:r>
              <a:rPr lang="en-GB"/>
              <a:t>GA vs EDA</a:t>
            </a:r>
            <a:endParaRPr 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187450" y="1984375"/>
            <a:ext cx="1655763" cy="9366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select</a:t>
            </a:r>
          </a:p>
          <a:p>
            <a:pPr algn="ctr"/>
            <a:r>
              <a:rPr lang="en-GB" b="1">
                <a:solidFill>
                  <a:schemeClr val="bg1"/>
                </a:solidFill>
              </a:rPr>
              <a:t>parents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187450" y="3136900"/>
            <a:ext cx="1655763" cy="9366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breed</a:t>
            </a:r>
          </a:p>
          <a:p>
            <a:pPr algn="ctr"/>
            <a:r>
              <a:rPr lang="en-GB" b="1">
                <a:solidFill>
                  <a:schemeClr val="bg1"/>
                </a:solidFill>
              </a:rPr>
              <a:t>children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1187450" y="4289425"/>
            <a:ext cx="1655763" cy="9366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update</a:t>
            </a:r>
          </a:p>
          <a:p>
            <a:pPr algn="ctr"/>
            <a:r>
              <a:rPr lang="en-GB" b="1">
                <a:solidFill>
                  <a:schemeClr val="bg1"/>
                </a:solidFill>
              </a:rPr>
              <a:t>population</a:t>
            </a:r>
            <a:endParaRPr lang="en-US" b="1">
              <a:solidFill>
                <a:schemeClr val="bg1"/>
              </a:solidFill>
            </a:endParaRPr>
          </a:p>
        </p:txBody>
      </p:sp>
      <p:cxnSp>
        <p:nvCxnSpPr>
          <p:cNvPr id="10248" name="AutoShape 8"/>
          <p:cNvCxnSpPr>
            <a:cxnSpLocks noChangeShapeType="1"/>
            <a:stCxn id="10247" idx="1"/>
            <a:endCxn id="10245" idx="1"/>
          </p:cNvCxnSpPr>
          <p:nvPr/>
        </p:nvCxnSpPr>
        <p:spPr bwMode="auto">
          <a:xfrm rot="10800000" flipH="1">
            <a:off x="1187450" y="2452688"/>
            <a:ext cx="1588" cy="2305050"/>
          </a:xfrm>
          <a:prstGeom prst="bentConnector3">
            <a:avLst>
              <a:gd name="adj1" fmla="val -4540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1619250" y="5799138"/>
            <a:ext cx="93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b="1"/>
              <a:t>GA</a:t>
            </a:r>
            <a:endParaRPr lang="en-US" b="1"/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6659563" y="5876925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b="1"/>
              <a:t>EDA</a:t>
            </a:r>
            <a:endParaRPr lang="en-US" b="1"/>
          </a:p>
        </p:txBody>
      </p:sp>
      <p:sp>
        <p:nvSpPr>
          <p:cNvPr id="10251" name="AutoShape 11"/>
          <p:cNvSpPr>
            <a:spLocks noChangeArrowheads="1"/>
          </p:cNvSpPr>
          <p:nvPr/>
        </p:nvSpPr>
        <p:spPr bwMode="auto">
          <a:xfrm>
            <a:off x="1260475" y="1484313"/>
            <a:ext cx="1511300" cy="360362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initialisation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0252" name="AutoShape 12"/>
          <p:cNvSpPr>
            <a:spLocks noChangeArrowheads="1"/>
          </p:cNvSpPr>
          <p:nvPr/>
        </p:nvSpPr>
        <p:spPr bwMode="auto">
          <a:xfrm>
            <a:off x="1258888" y="5373688"/>
            <a:ext cx="1511300" cy="360362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completion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2051050" y="18446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2051050" y="2924175"/>
            <a:ext cx="0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2051050" y="4075113"/>
            <a:ext cx="0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2051050" y="522922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6229350" y="1984375"/>
            <a:ext cx="1655763" cy="9366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select</a:t>
            </a:r>
          </a:p>
          <a:p>
            <a:pPr algn="ctr"/>
            <a:r>
              <a:rPr lang="en-GB" b="1">
                <a:solidFill>
                  <a:schemeClr val="bg1"/>
                </a:solidFill>
              </a:rPr>
              <a:t>parents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6229350" y="3136900"/>
            <a:ext cx="1655763" cy="9366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model</a:t>
            </a:r>
          </a:p>
          <a:p>
            <a:pPr algn="ctr"/>
            <a:r>
              <a:rPr lang="en-GB" b="1">
                <a:solidFill>
                  <a:schemeClr val="bg1"/>
                </a:solidFill>
              </a:rPr>
              <a:t>parents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6229350" y="4289425"/>
            <a:ext cx="1655763" cy="9366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generate</a:t>
            </a:r>
          </a:p>
          <a:p>
            <a:pPr algn="ctr"/>
            <a:r>
              <a:rPr lang="en-GB" b="1">
                <a:solidFill>
                  <a:schemeClr val="bg1"/>
                </a:solidFill>
              </a:rPr>
              <a:t>population</a:t>
            </a:r>
            <a:endParaRPr lang="en-US" b="1">
              <a:solidFill>
                <a:schemeClr val="bg1"/>
              </a:solidFill>
            </a:endParaRPr>
          </a:p>
        </p:txBody>
      </p:sp>
      <p:cxnSp>
        <p:nvCxnSpPr>
          <p:cNvPr id="10260" name="AutoShape 20"/>
          <p:cNvCxnSpPr>
            <a:cxnSpLocks noChangeShapeType="1"/>
            <a:stCxn id="10259" idx="1"/>
            <a:endCxn id="10257" idx="1"/>
          </p:cNvCxnSpPr>
          <p:nvPr/>
        </p:nvCxnSpPr>
        <p:spPr bwMode="auto">
          <a:xfrm rot="10800000" flipH="1">
            <a:off x="6229350" y="2452688"/>
            <a:ext cx="1588" cy="2305050"/>
          </a:xfrm>
          <a:prstGeom prst="bentConnector3">
            <a:avLst>
              <a:gd name="adj1" fmla="val -4540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261" name="AutoShape 21"/>
          <p:cNvSpPr>
            <a:spLocks noChangeArrowheads="1"/>
          </p:cNvSpPr>
          <p:nvPr/>
        </p:nvSpPr>
        <p:spPr bwMode="auto">
          <a:xfrm>
            <a:off x="6302375" y="1484313"/>
            <a:ext cx="1511300" cy="360362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initialisation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0262" name="AutoShape 22"/>
          <p:cNvSpPr>
            <a:spLocks noChangeArrowheads="1"/>
          </p:cNvSpPr>
          <p:nvPr/>
        </p:nvSpPr>
        <p:spPr bwMode="auto">
          <a:xfrm>
            <a:off x="6300788" y="5373688"/>
            <a:ext cx="1511300" cy="360362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b="1">
                <a:solidFill>
                  <a:schemeClr val="bg1"/>
                </a:solidFill>
              </a:rPr>
              <a:t>completion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7092950" y="18446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>
            <a:off x="7092950" y="2924175"/>
            <a:ext cx="0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5" name="Line 25"/>
          <p:cNvSpPr>
            <a:spLocks noChangeShapeType="1"/>
          </p:cNvSpPr>
          <p:nvPr/>
        </p:nvSpPr>
        <p:spPr bwMode="auto">
          <a:xfrm>
            <a:off x="7092950" y="4075113"/>
            <a:ext cx="0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6" name="Line 26"/>
          <p:cNvSpPr>
            <a:spLocks noChangeShapeType="1"/>
          </p:cNvSpPr>
          <p:nvPr/>
        </p:nvSpPr>
        <p:spPr bwMode="auto">
          <a:xfrm>
            <a:off x="7092950" y="522922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02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3" grpId="0" animBg="1"/>
      <p:bldP spid="10250" grpId="0"/>
      <p:bldP spid="10257" grpId="0" animBg="1"/>
      <p:bldP spid="10258" grpId="0" animBg="1"/>
      <p:bldP spid="10259" grpId="0" animBg="1"/>
      <p:bldP spid="10261" grpId="0" animBg="1"/>
      <p:bldP spid="10262" grpId="0" animBg="1"/>
      <p:bldP spid="10263" grpId="0" animBg="1"/>
      <p:bldP spid="10264" grpId="0" animBg="1"/>
      <p:bldP spid="10265" grpId="0" animBg="1"/>
      <p:bldP spid="1026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1532</Words>
  <Application>Microsoft Macintosh PowerPoint</Application>
  <PresentationFormat>On-screen Show (4:3)</PresentationFormat>
  <Paragraphs>464</Paragraphs>
  <Slides>49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Office Theme</vt:lpstr>
      <vt:lpstr>Equation</vt:lpstr>
      <vt:lpstr>Algorithm and Problem Classes SIGEVO Summer School 2017</vt:lpstr>
      <vt:lpstr>Content</vt:lpstr>
      <vt:lpstr>Key Questions</vt:lpstr>
      <vt:lpstr>Key Questions</vt:lpstr>
      <vt:lpstr>Algorithm Classes</vt:lpstr>
      <vt:lpstr>Nature Inspired Algorithms</vt:lpstr>
      <vt:lpstr>PowerPoint Presentation</vt:lpstr>
      <vt:lpstr>Classification by process: EDA</vt:lpstr>
      <vt:lpstr>GA vs EDA</vt:lpstr>
      <vt:lpstr>probabilistic models</vt:lpstr>
      <vt:lpstr>Univariate Marginal Distribution Algorithm (UMDA)</vt:lpstr>
      <vt:lpstr>Univariate Marginal Distribution Algorithm (UMDA)</vt:lpstr>
      <vt:lpstr>Population Based Incremental Learning (PBIL)</vt:lpstr>
      <vt:lpstr>Population Based Incremental Learning (PBIL)</vt:lpstr>
      <vt:lpstr>univariate model</vt:lpstr>
      <vt:lpstr>bivariate model</vt:lpstr>
      <vt:lpstr>multivariate model</vt:lpstr>
      <vt:lpstr>classification of EDAs</vt:lpstr>
      <vt:lpstr>Other Approaches</vt:lpstr>
      <vt:lpstr>The Population Simplex</vt:lpstr>
      <vt:lpstr>Assignment 1</vt:lpstr>
      <vt:lpstr>Problem Classes</vt:lpstr>
      <vt:lpstr>Problem Classes</vt:lpstr>
      <vt:lpstr>Desirable Problem Class Properties</vt:lpstr>
      <vt:lpstr>Assignment 2</vt:lpstr>
      <vt:lpstr>Coherent Problems</vt:lpstr>
      <vt:lpstr>Coherence</vt:lpstr>
      <vt:lpstr>Coherence</vt:lpstr>
      <vt:lpstr>Coherence</vt:lpstr>
      <vt:lpstr>PowerPoint Presentation</vt:lpstr>
      <vt:lpstr>PowerPoint Presentation</vt:lpstr>
      <vt:lpstr>PowerPoint Presentation</vt:lpstr>
      <vt:lpstr>Assignment 3</vt:lpstr>
      <vt:lpstr>Problem Structure</vt:lpstr>
      <vt:lpstr>Structure Learning and Optimisation</vt:lpstr>
      <vt:lpstr>Walsh Structure</vt:lpstr>
      <vt:lpstr>Walsh Structures on 3-bits</vt:lpstr>
      <vt:lpstr>Two Univariate Functions</vt:lpstr>
      <vt:lpstr>A Bivariate Function</vt:lpstr>
      <vt:lpstr>Monotonicity Invariant Function Classes</vt:lpstr>
      <vt:lpstr>Monotonicity Invariant Function Classes</vt:lpstr>
      <vt:lpstr>Function Class Representation</vt:lpstr>
      <vt:lpstr>Structures for COnes</vt:lpstr>
      <vt:lpstr>Structures for COnes</vt:lpstr>
      <vt:lpstr>Structures for COnes</vt:lpstr>
      <vt:lpstr>Structures for CBinVal , CCheck</vt:lpstr>
      <vt:lpstr>Minimal Walsh Structure</vt:lpstr>
      <vt:lpstr>Structural Coherence for EDAs</vt:lpstr>
      <vt:lpstr>Thank You</vt:lpstr>
    </vt:vector>
  </TitlesOfParts>
  <Company>RGU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Seeing the Wood For The Trees: Essential Structure in Model-Based Search</dc:title>
  <dc:creator>John McCall</dc:creator>
  <cp:lastModifiedBy>John McCall</cp:lastModifiedBy>
  <cp:revision>22</cp:revision>
  <dcterms:created xsi:type="dcterms:W3CDTF">2017-07-12T20:45:58Z</dcterms:created>
  <dcterms:modified xsi:type="dcterms:W3CDTF">2017-07-14T09:15:16Z</dcterms:modified>
</cp:coreProperties>
</file>