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3"/>
  </p:notesMasterIdLst>
  <p:handoutMasterIdLst>
    <p:handoutMasterId r:id="rId34"/>
  </p:handoutMasterIdLst>
  <p:sldIdLst>
    <p:sldId id="256" r:id="rId2"/>
    <p:sldId id="644" r:id="rId3"/>
    <p:sldId id="335" r:id="rId4"/>
    <p:sldId id="645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7" r:id="rId13"/>
    <p:sldId id="635" r:id="rId14"/>
    <p:sldId id="428" r:id="rId15"/>
    <p:sldId id="639" r:id="rId16"/>
    <p:sldId id="638" r:id="rId17"/>
    <p:sldId id="634" r:id="rId18"/>
    <p:sldId id="642" r:id="rId19"/>
    <p:sldId id="643" r:id="rId20"/>
    <p:sldId id="653" r:id="rId21"/>
    <p:sldId id="654" r:id="rId22"/>
    <p:sldId id="655" r:id="rId23"/>
    <p:sldId id="656" r:id="rId24"/>
    <p:sldId id="662" r:id="rId25"/>
    <p:sldId id="658" r:id="rId26"/>
    <p:sldId id="633" r:id="rId27"/>
    <p:sldId id="659" r:id="rId28"/>
    <p:sldId id="660" r:id="rId29"/>
    <p:sldId id="661" r:id="rId30"/>
    <p:sldId id="313" r:id="rId31"/>
    <p:sldId id="60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797A3"/>
    <a:srgbClr val="852339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70" autoAdjust="0"/>
  </p:normalViewPr>
  <p:slideViewPr>
    <p:cSldViewPr>
      <p:cViewPr>
        <p:scale>
          <a:sx n="80" d="100"/>
          <a:sy n="80" d="100"/>
        </p:scale>
        <p:origin x="-1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13.07.2017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13.07.2017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75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32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7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08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55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it-IT" dirty="0" smtClean="0"/>
              <a:t>DANIELE:</a:t>
            </a:r>
            <a:r>
              <a:rPr lang="it-IT" baseline="0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a short </a:t>
            </a:r>
            <a:r>
              <a:rPr lang="it-IT" dirty="0" err="1" smtClean="0"/>
              <a:t>comment</a:t>
            </a:r>
            <a:r>
              <a:rPr lang="it-IT" dirty="0" smtClean="0"/>
              <a:t>.</a:t>
            </a:r>
            <a:r>
              <a:rPr lang="it-IT" baseline="0" dirty="0" smtClean="0"/>
              <a:t> I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overalps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bu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do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include RL and SVM in </a:t>
            </a:r>
            <a:r>
              <a:rPr lang="it-IT" baseline="0" dirty="0" err="1" smtClean="0"/>
              <a:t>classic</a:t>
            </a:r>
            <a:r>
              <a:rPr lang="it-IT" baseline="0" dirty="0" smtClean="0"/>
              <a:t> AI? I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definitely</a:t>
            </a:r>
            <a:r>
              <a:rPr lang="it-IT" baseline="0" dirty="0" smtClean="0"/>
              <a:t> in CI (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also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includes</a:t>
            </a:r>
            <a:r>
              <a:rPr lang="it-IT" baseline="0" dirty="0" smtClean="0"/>
              <a:t> NN)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966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32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30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6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96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it-IT" dirty="0" smtClean="0"/>
              <a:t>DANIELE:</a:t>
            </a:r>
            <a:r>
              <a:rPr lang="it-IT" baseline="0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a short </a:t>
            </a:r>
            <a:r>
              <a:rPr lang="it-IT" dirty="0" err="1" smtClean="0"/>
              <a:t>comment</a:t>
            </a:r>
            <a:r>
              <a:rPr lang="it-IT" dirty="0" smtClean="0"/>
              <a:t>.</a:t>
            </a:r>
            <a:r>
              <a:rPr lang="it-IT" baseline="0" dirty="0" smtClean="0"/>
              <a:t> I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overalps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bu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do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include RL and SVM in </a:t>
            </a:r>
            <a:r>
              <a:rPr lang="it-IT" baseline="0" dirty="0" err="1" smtClean="0"/>
              <a:t>classic</a:t>
            </a:r>
            <a:r>
              <a:rPr lang="it-IT" baseline="0" dirty="0" smtClean="0"/>
              <a:t> AI? I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definitely</a:t>
            </a:r>
            <a:r>
              <a:rPr lang="it-IT" baseline="0" dirty="0" smtClean="0"/>
              <a:t> in CI (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also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includes</a:t>
            </a:r>
            <a:r>
              <a:rPr lang="it-IT" baseline="0" dirty="0" smtClean="0"/>
              <a:t> NN)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1" y="4343401"/>
            <a:ext cx="5486399" cy="3693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aseline="0" dirty="0" err="1" smtClean="0"/>
              <a:t>Three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major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de-DE" baseline="0" dirty="0" err="1" smtClean="0"/>
              <a:t>Firstly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Automated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solutions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playtest</a:t>
            </a:r>
            <a:endParaRPr lang="de-DE" baseline="0" dirty="0" smtClean="0"/>
          </a:p>
          <a:p>
            <a:pPr marL="228600" indent="-228600">
              <a:buAutoNum type="arabicParenR"/>
            </a:pPr>
            <a:r>
              <a:rPr lang="de-DE" baseline="0" dirty="0" err="1" smtClean="0"/>
              <a:t>Secondly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majority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playable</a:t>
            </a:r>
            <a:endParaRPr lang="de-DE" baseline="0" dirty="0" smtClean="0"/>
          </a:p>
          <a:p>
            <a:pPr marL="228600" indent="-228600">
              <a:buAutoNum type="arabicParenR"/>
            </a:pPr>
            <a:r>
              <a:rPr lang="de-DE" baseline="0" dirty="0" err="1" smtClean="0"/>
              <a:t>However</a:t>
            </a:r>
            <a:r>
              <a:rPr lang="de-DE" baseline="0" dirty="0" smtClean="0"/>
              <a:t> not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notably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dirty="0" smtClean="0"/>
              <a:t>Player AI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represent</a:t>
            </a:r>
            <a:r>
              <a:rPr lang="de-DE" baseline="0" dirty="0" smtClean="0"/>
              <a:t> a real human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sufficiently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r>
              <a:rPr lang="de-DE" baseline="0" dirty="0" smtClean="0"/>
              <a:t>.</a:t>
            </a:r>
            <a:endParaRPr lang="en-GB" baseline="0" dirty="0" smtClean="0"/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228600" indent="-228600">
              <a:buAutoNum type="arabicParenR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detailed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23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96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02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7</a:t>
            </a: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-4-2015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none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76200"/>
            <a:ext cx="5943600" cy="83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6" y="1066803"/>
            <a:ext cx="8229601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10994" y="152406"/>
            <a:ext cx="1356690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F86A2D3-BEC2-F244-A67D-1674B6AFB3A1}" type="slidenum">
              <a:rPr lang="it-IT"/>
              <a:pPr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769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8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9B44297-D746-41D1-B57F-8AD36CFF234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923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1D1E41E9-DDA2-4CEA-9EE7-D8C8877B9CA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6674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2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43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836712"/>
            <a:ext cx="8353425" cy="5616624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67344"/>
            <a:ext cx="7728670" cy="48133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de-DE" sz="2000" b="1" kern="1200" cap="none" spc="0" baseline="0" noProof="0" smtClean="0">
                <a:solidFill>
                  <a:schemeClr val="bg1"/>
                </a:solidFill>
                <a:latin typeface="Lucida Sans Unicode" panose="020B0602030504020204" pitchFamily="34" charset="0"/>
                <a:ea typeface="Arimo" panose="020B0604020202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8460432" y="11663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94C4BC-D7AC-4287-961C-06D88D349C7E}" type="slidenum">
              <a:rPr lang="en-US" sz="16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‹Nr.›</a:t>
            </a:fld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268760"/>
            <a:ext cx="8353425" cy="51845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692696"/>
            <a:ext cx="7657584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800" b="1" kern="1200" cap="all" spc="0" baseline="0" noProof="0" dirty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67344"/>
            <a:ext cx="7656662" cy="48133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de-DE" sz="2000" b="1" kern="1200" cap="none" spc="0" baseline="0" noProof="0" smtClean="0">
                <a:solidFill>
                  <a:schemeClr val="bg1"/>
                </a:solidFill>
                <a:latin typeface="Lucida Sans Unicode" panose="020B0602030504020204" pitchFamily="34" charset="0"/>
                <a:ea typeface="Arimo" panose="020B0604020202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460432" y="11663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94C4BC-D7AC-4287-961C-06D88D349C7E}" type="slidenum">
              <a:rPr lang="en-US" sz="16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‹Nr.›</a:t>
            </a:fld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67344"/>
            <a:ext cx="6504533" cy="48133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de-DE" sz="2000" b="1" kern="1200" cap="none" spc="0" baseline="0" noProof="0" smtClean="0">
                <a:solidFill>
                  <a:schemeClr val="bg1"/>
                </a:solidFill>
                <a:latin typeface="Lucida Sans Unicode" panose="020B0602030504020204" pitchFamily="34" charset="0"/>
                <a:ea typeface="Arimo" panose="020B0604020202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8460432" y="11663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94C4BC-D7AC-4287-961C-06D88D349C7E}" type="slidenum">
              <a:rPr lang="en-US" sz="16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‹Nr.›</a:t>
            </a:fld>
            <a:endParaRPr lang="en-US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67344"/>
            <a:ext cx="6504533" cy="48133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de-DE" sz="2000" b="1" kern="1200" cap="none" spc="0" baseline="0" noProof="0" smtClean="0">
                <a:solidFill>
                  <a:schemeClr val="bg1"/>
                </a:solidFill>
                <a:latin typeface="Lucida Sans Unicode" panose="020B0602030504020204" pitchFamily="34" charset="0"/>
                <a:ea typeface="Arimo" panose="020B0604020202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628800"/>
            <a:ext cx="6840760" cy="3456384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1800" b="1" cap="all" baseline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840760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21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70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05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955527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20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476672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6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40" Type="http://schemas.openxmlformats.org/officeDocument/2006/relationships/slideLayout" Target="../slideLayouts/slideLayout140.xml"/><Relationship Id="rId14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93672"/>
            <a:ext cx="926152" cy="5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0" y="-10514"/>
            <a:ext cx="9144000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0" y="456210"/>
            <a:ext cx="91805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1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51" r:id="rId3"/>
    <p:sldLayoutId id="2147483658" r:id="rId4"/>
    <p:sldLayoutId id="2147483653" r:id="rId5"/>
    <p:sldLayoutId id="2147483652" r:id="rId6"/>
    <p:sldLayoutId id="2147483660" r:id="rId7"/>
    <p:sldLayoutId id="2147483671" r:id="rId8"/>
    <p:sldLayoutId id="2147483672" r:id="rId9"/>
    <p:sldLayoutId id="2147483673" r:id="rId10"/>
    <p:sldLayoutId id="2147483674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  <p:sldLayoutId id="2147483707" r:id="rId40"/>
    <p:sldLayoutId id="2147483708" r:id="rId41"/>
    <p:sldLayoutId id="2147483709" r:id="rId42"/>
    <p:sldLayoutId id="2147483710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1" r:id="rId54"/>
    <p:sldLayoutId id="2147483722" r:id="rId55"/>
    <p:sldLayoutId id="2147483723" r:id="rId56"/>
    <p:sldLayoutId id="2147483724" r:id="rId57"/>
    <p:sldLayoutId id="2147483725" r:id="rId58"/>
    <p:sldLayoutId id="2147483726" r:id="rId59"/>
    <p:sldLayoutId id="2147483727" r:id="rId60"/>
    <p:sldLayoutId id="2147483728" r:id="rId61"/>
    <p:sldLayoutId id="2147483729" r:id="rId62"/>
    <p:sldLayoutId id="2147483730" r:id="rId63"/>
    <p:sldLayoutId id="2147483731" r:id="rId64"/>
    <p:sldLayoutId id="2147483732" r:id="rId65"/>
    <p:sldLayoutId id="2147483733" r:id="rId66"/>
    <p:sldLayoutId id="2147483734" r:id="rId67"/>
    <p:sldLayoutId id="2147483735" r:id="rId68"/>
    <p:sldLayoutId id="2147483736" r:id="rId69"/>
    <p:sldLayoutId id="2147483737" r:id="rId70"/>
    <p:sldLayoutId id="2147483738" r:id="rId71"/>
    <p:sldLayoutId id="2147483739" r:id="rId72"/>
    <p:sldLayoutId id="2147483740" r:id="rId73"/>
    <p:sldLayoutId id="2147483741" r:id="rId74"/>
    <p:sldLayoutId id="2147483742" r:id="rId75"/>
    <p:sldLayoutId id="2147483743" r:id="rId76"/>
    <p:sldLayoutId id="2147483744" r:id="rId77"/>
    <p:sldLayoutId id="2147483745" r:id="rId78"/>
    <p:sldLayoutId id="2147483747" r:id="rId79"/>
    <p:sldLayoutId id="2147483748" r:id="rId80"/>
    <p:sldLayoutId id="2147483749" r:id="rId81"/>
    <p:sldLayoutId id="2147483751" r:id="rId82"/>
    <p:sldLayoutId id="2147483752" r:id="rId83"/>
    <p:sldLayoutId id="2147483755" r:id="rId84"/>
    <p:sldLayoutId id="2147483756" r:id="rId85"/>
    <p:sldLayoutId id="2147483757" r:id="rId86"/>
    <p:sldLayoutId id="2147483758" r:id="rId87"/>
    <p:sldLayoutId id="2147483759" r:id="rId88"/>
    <p:sldLayoutId id="2147483760" r:id="rId89"/>
    <p:sldLayoutId id="2147483761" r:id="rId90"/>
    <p:sldLayoutId id="2147483762" r:id="rId91"/>
    <p:sldLayoutId id="2147483763" r:id="rId92"/>
    <p:sldLayoutId id="2147483764" r:id="rId93"/>
    <p:sldLayoutId id="2147483765" r:id="rId94"/>
    <p:sldLayoutId id="2147483766" r:id="rId95"/>
    <p:sldLayoutId id="2147483767" r:id="rId96"/>
    <p:sldLayoutId id="2147483768" r:id="rId97"/>
    <p:sldLayoutId id="2147483769" r:id="rId98"/>
    <p:sldLayoutId id="2147483771" r:id="rId99"/>
    <p:sldLayoutId id="2147483772" r:id="rId100"/>
    <p:sldLayoutId id="2147483773" r:id="rId101"/>
    <p:sldLayoutId id="2147483774" r:id="rId102"/>
    <p:sldLayoutId id="2147483775" r:id="rId103"/>
    <p:sldLayoutId id="2147483776" r:id="rId104"/>
    <p:sldLayoutId id="2147483777" r:id="rId105"/>
    <p:sldLayoutId id="2147483778" r:id="rId106"/>
    <p:sldLayoutId id="2147483779" r:id="rId107"/>
    <p:sldLayoutId id="2147483780" r:id="rId108"/>
    <p:sldLayoutId id="2147483781" r:id="rId109"/>
    <p:sldLayoutId id="2147483782" r:id="rId110"/>
    <p:sldLayoutId id="2147483783" r:id="rId111"/>
    <p:sldLayoutId id="2147483784" r:id="rId112"/>
    <p:sldLayoutId id="2147483785" r:id="rId113"/>
    <p:sldLayoutId id="2147483786" r:id="rId114"/>
    <p:sldLayoutId id="2147483787" r:id="rId115"/>
    <p:sldLayoutId id="2147483788" r:id="rId116"/>
    <p:sldLayoutId id="2147483790" r:id="rId117"/>
    <p:sldLayoutId id="2147483791" r:id="rId118"/>
    <p:sldLayoutId id="2147483792" r:id="rId119"/>
    <p:sldLayoutId id="2147483793" r:id="rId120"/>
    <p:sldLayoutId id="2147483794" r:id="rId121"/>
    <p:sldLayoutId id="2147483795" r:id="rId122"/>
    <p:sldLayoutId id="2147483796" r:id="rId123"/>
    <p:sldLayoutId id="2147483797" r:id="rId124"/>
    <p:sldLayoutId id="2147483798" r:id="rId125"/>
    <p:sldLayoutId id="2147483799" r:id="rId126"/>
    <p:sldLayoutId id="2147483800" r:id="rId127"/>
    <p:sldLayoutId id="2147483801" r:id="rId128"/>
    <p:sldLayoutId id="2147483802" r:id="rId129"/>
    <p:sldLayoutId id="2147483803" r:id="rId130"/>
    <p:sldLayoutId id="2147483804" r:id="rId131"/>
    <p:sldLayoutId id="2147483805" r:id="rId132"/>
    <p:sldLayoutId id="2147483806" r:id="rId133"/>
    <p:sldLayoutId id="2147483807" r:id="rId134"/>
    <p:sldLayoutId id="2147483808" r:id="rId135"/>
    <p:sldLayoutId id="2147483809" r:id="rId136"/>
    <p:sldLayoutId id="2147483810" r:id="rId137"/>
    <p:sldLayoutId id="2147483811" r:id="rId138"/>
    <p:sldLayoutId id="2147483812" r:id="rId139"/>
    <p:sldLayoutId id="2147483813" r:id="rId140"/>
    <p:sldLayoutId id="2147483814" r:id="rId141"/>
    <p:sldLayoutId id="2147483815" r:id="rId142"/>
    <p:sldLayoutId id="2147483816" r:id="rId14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4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4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4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x.doi.org/10.1109/ITW.2010.559336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blog/deepmind-and-blizzard-release-starcraft-ii-ai-research-environment/" TargetMode="External"/><Relationship Id="rId2" Type="http://schemas.openxmlformats.org/officeDocument/2006/relationships/hyperlink" Target="https://arxiv.org/abs/1611.006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gelius.blogspot.de/2016/11/how-darwin-plays-starcraf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tiontanon/micror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tiontanon/microrts/wik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3140969"/>
            <a:ext cx="7272807" cy="504055"/>
          </a:xfrm>
        </p:spPr>
        <p:txBody>
          <a:bodyPr/>
          <a:lstStyle/>
          <a:p>
            <a:r>
              <a:rPr lang="de-DE" dirty="0" smtClean="0"/>
              <a:t>Mike Preuss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772816"/>
            <a:ext cx="7560840" cy="864096"/>
          </a:xfrm>
        </p:spPr>
        <p:txBody>
          <a:bodyPr/>
          <a:lstStyle/>
          <a:p>
            <a:r>
              <a:rPr lang="en-US" dirty="0" smtClean="0"/>
              <a:t>Computational Intelligence in RTS Games</a:t>
            </a:r>
            <a:endParaRPr lang="de-DE" dirty="0"/>
          </a:p>
        </p:txBody>
      </p:sp>
      <p:sp>
        <p:nvSpPr>
          <p:cNvPr id="6" name="Textplatzhalter 3"/>
          <p:cNvSpPr txBox="1">
            <a:spLocks/>
          </p:cNvSpPr>
          <p:nvPr/>
        </p:nvSpPr>
        <p:spPr>
          <a:xfrm>
            <a:off x="467544" y="2204865"/>
            <a:ext cx="7416824" cy="5040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leading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3 CI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RTS</a:t>
            </a:r>
            <a:r>
              <a:rPr lang="de-DE" sz="2000" dirty="0" smtClean="0"/>
              <a:t> </a:t>
            </a:r>
            <a:r>
              <a:rPr lang="de-DE" sz="2000" dirty="0" err="1" smtClean="0"/>
              <a:t>Related</a:t>
            </a:r>
            <a:r>
              <a:rPr lang="de-DE" sz="2000" dirty="0" smtClean="0"/>
              <a:t> </a:t>
            </a:r>
            <a:r>
              <a:rPr lang="de-DE" sz="2000" dirty="0" err="1" smtClean="0"/>
              <a:t>assignments</a:t>
            </a:r>
            <a:endParaRPr lang="de-DE" sz="2000" dirty="0"/>
          </a:p>
        </p:txBody>
      </p:sp>
      <p:pic>
        <p:nvPicPr>
          <p:cNvPr id="1027" name="Picture 3" descr="I:\ERCIS\10 Corporate Identity\10 Corporate Design &amp; Communication\10 Logos &amp; Grafiken &amp; Bilder\30 WWU-Logo\WWU_Logo1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92837"/>
            <a:ext cx="2325663" cy="5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1124744"/>
            <a:ext cx="8353425" cy="5472608"/>
          </a:xfrm>
        </p:spPr>
        <p:txBody>
          <a:bodyPr/>
          <a:lstStyle/>
          <a:p>
            <a:pPr marL="1037" indent="0">
              <a:buNone/>
            </a:pPr>
            <a:r>
              <a:rPr lang="en-US" dirty="0" smtClean="0"/>
              <a:t>initial </a:t>
            </a:r>
            <a:r>
              <a:rPr lang="en-US" dirty="0"/>
              <a:t>(more conceptual) work:</a:t>
            </a:r>
          </a:p>
          <a:p>
            <a:pPr marL="266700" lvl="1" indent="0">
              <a:buNone/>
            </a:pPr>
            <a:r>
              <a:rPr lang="de-DE" sz="1600" dirty="0"/>
              <a:t>Markus </a:t>
            </a:r>
            <a:r>
              <a:rPr lang="de-DE" sz="1600" dirty="0" err="1"/>
              <a:t>Kemmerling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Mike Preuss. </a:t>
            </a:r>
            <a:r>
              <a:rPr lang="de-DE" sz="1600" u="sng" dirty="0" err="1">
                <a:hlinkClick r:id="rId2" tooltip="http://dx.doi.org/10.1109/ITW.2010.5593361"/>
              </a:rPr>
              <a:t>Automatic</a:t>
            </a:r>
            <a:r>
              <a:rPr lang="de-DE" sz="1600" u="sng" dirty="0">
                <a:hlinkClick r:id="rId2" tooltip="http://dx.doi.org/10.1109/ITW.2010.5593361"/>
              </a:rPr>
              <a:t> Adaptation </a:t>
            </a:r>
            <a:r>
              <a:rPr lang="de-DE" sz="1600" u="sng" dirty="0" err="1">
                <a:hlinkClick r:id="rId2" tooltip="http://dx.doi.org/10.1109/ITW.2010.5593361"/>
              </a:rPr>
              <a:t>to</a:t>
            </a:r>
            <a:r>
              <a:rPr lang="de-DE" sz="1600" u="sng" dirty="0">
                <a:hlinkClick r:id="rId2" tooltip="http://dx.doi.org/10.1109/ITW.2010.5593361"/>
              </a:rPr>
              <a:t> </a:t>
            </a:r>
            <a:r>
              <a:rPr lang="de-DE" sz="1600" u="sng" dirty="0" err="1">
                <a:hlinkClick r:id="rId2" tooltip="http://dx.doi.org/10.1109/ITW.2010.5593361"/>
              </a:rPr>
              <a:t>Generated</a:t>
            </a:r>
            <a:r>
              <a:rPr lang="de-DE" sz="1600" u="sng" dirty="0">
                <a:hlinkClick r:id="rId2" tooltip="http://dx.doi.org/10.1109/ITW.2010.5593361"/>
              </a:rPr>
              <a:t> Content Via Car Setup </a:t>
            </a:r>
            <a:r>
              <a:rPr lang="de-DE" sz="1600" u="sng" dirty="0" err="1">
                <a:hlinkClick r:id="rId2" tooltip="http://dx.doi.org/10.1109/ITW.2010.5593361"/>
              </a:rPr>
              <a:t>Optimization</a:t>
            </a:r>
            <a:r>
              <a:rPr lang="de-DE" sz="1600" u="sng" dirty="0">
                <a:hlinkClick r:id="rId2" tooltip="http://dx.doi.org/10.1109/ITW.2010.5593361"/>
              </a:rPr>
              <a:t> in TORCS</a:t>
            </a:r>
            <a:r>
              <a:rPr lang="de-DE" sz="1600" dirty="0"/>
              <a:t>. </a:t>
            </a:r>
            <a:r>
              <a:rPr lang="de-DE" sz="1600" i="1" dirty="0"/>
              <a:t>IEEE </a:t>
            </a:r>
            <a:r>
              <a:rPr lang="de-DE" sz="1600" i="1" dirty="0" err="1" smtClean="0"/>
              <a:t>CIG</a:t>
            </a:r>
            <a:r>
              <a:rPr lang="de-DE" sz="1600" dirty="0" smtClean="0"/>
              <a:t> 2010.</a:t>
            </a:r>
          </a:p>
          <a:p>
            <a:pPr marL="266700" lvl="1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000" dirty="0"/>
          </a:p>
          <a:p>
            <a:endParaRPr lang="de-DE" sz="1000" dirty="0" smtClean="0"/>
          </a:p>
          <a:p>
            <a:endParaRPr lang="de-DE" sz="1000" dirty="0" smtClean="0"/>
          </a:p>
          <a:p>
            <a:pPr marL="0" indent="0">
              <a:buNone/>
            </a:pPr>
            <a:r>
              <a:rPr lang="de-DE" dirty="0" err="1"/>
              <a:t>t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Megaglest</a:t>
            </a:r>
            <a:r>
              <a:rPr lang="de-DE" dirty="0" smtClean="0"/>
              <a:t> (</a:t>
            </a:r>
            <a:r>
              <a:rPr lang="de-DE" dirty="0" err="1" smtClean="0"/>
              <a:t>Warcraft-clone</a:t>
            </a:r>
            <a:r>
              <a:rPr lang="de-DE" dirty="0" smtClean="0"/>
              <a:t>):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utorun</a:t>
            </a:r>
            <a:r>
              <a:rPr lang="en-US" dirty="0" smtClean="0"/>
              <a:t> interface (quick) </a:t>
            </a:r>
          </a:p>
          <a:p>
            <a:r>
              <a:rPr lang="en-US" dirty="0" smtClean="0"/>
              <a:t>balancing 7 factions impossible</a:t>
            </a:r>
          </a:p>
          <a:p>
            <a:r>
              <a:rPr lang="en-US" dirty="0" smtClean="0"/>
              <a:t>balancing 2 factions not trivial</a:t>
            </a:r>
          </a:p>
          <a:p>
            <a:r>
              <a:rPr lang="en-US" dirty="0"/>
              <a:t>e</a:t>
            </a:r>
            <a:r>
              <a:rPr lang="en-US" dirty="0" smtClean="0"/>
              <a:t>ffects not gradual: little changes				                 can tip over balance</a:t>
            </a:r>
          </a:p>
          <a:p>
            <a:r>
              <a:rPr lang="en-US" dirty="0"/>
              <a:t>r</a:t>
            </a:r>
            <a:r>
              <a:rPr lang="en-US" dirty="0" smtClean="0"/>
              <a:t>obust solutions needed  </a:t>
            </a:r>
            <a:endParaRPr lang="de-DE" dirty="0" smtClean="0"/>
          </a:p>
          <a:p>
            <a:pPr lvl="1"/>
            <a:endParaRPr lang="en-US" sz="2000" dirty="0"/>
          </a:p>
          <a:p>
            <a:pPr lvl="1"/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WHATEVER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CHANGE -&gt; </a:t>
            </a:r>
            <a:r>
              <a:rPr lang="de-DE" dirty="0" err="1" smtClean="0"/>
              <a:t>BALANCING</a:t>
            </a:r>
            <a:endParaRPr lang="en-US" dirty="0"/>
          </a:p>
        </p:txBody>
      </p:sp>
      <p:pic>
        <p:nvPicPr>
          <p:cNvPr id="3074" name="Picture 2" descr="C:\svn\games\Presentations\Copenhagen-Sep-2014\megagl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019772"/>
            <a:ext cx="4290053" cy="32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3"/>
          </p:nvPr>
        </p:nvSpPr>
        <p:spPr>
          <a:xfrm>
            <a:off x="899592" y="933817"/>
            <a:ext cx="7687817" cy="5519519"/>
          </a:xfrm>
        </p:spPr>
        <p:txBody>
          <a:bodyPr/>
          <a:lstStyle/>
          <a:p>
            <a:r>
              <a:rPr lang="en-GB" dirty="0" smtClean="0"/>
              <a:t>current </a:t>
            </a:r>
            <a:r>
              <a:rPr lang="en-GB" dirty="0" smtClean="0"/>
              <a:t>research direction: how to combine manual </a:t>
            </a:r>
            <a:r>
              <a:rPr lang="en-GB" dirty="0" smtClean="0"/>
              <a:t>and automated </a:t>
            </a:r>
            <a:r>
              <a:rPr lang="en-GB" dirty="0" smtClean="0"/>
              <a:t>balancing</a:t>
            </a:r>
            <a:endParaRPr lang="en-GB" dirty="0" smtClean="0"/>
          </a:p>
          <a:p>
            <a:r>
              <a:rPr lang="en-GB" dirty="0" smtClean="0"/>
              <a:t>automated balancing is useful but not </a:t>
            </a:r>
            <a:r>
              <a:rPr lang="en-GB" dirty="0" smtClean="0"/>
              <a:t>perfect</a:t>
            </a:r>
          </a:p>
          <a:p>
            <a:r>
              <a:rPr lang="en-GB" dirty="0" smtClean="0"/>
              <a:t>manual balancing is industry standard but time consuming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MANUAL VS 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r>
              <a:rPr lang="en-GB" dirty="0"/>
              <a:t/>
            </a:r>
            <a:br>
              <a:rPr lang="en-GB" dirty="0"/>
            </a:br>
            <a:endParaRPr lang="de-DE" dirty="0"/>
          </a:p>
        </p:txBody>
      </p:sp>
      <p:pic>
        <p:nvPicPr>
          <p:cNvPr id="5" name="Picture 6" descr="https://d30y9cdsu7xlg0.cloudfront.net/png/45392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02" y="2778385"/>
            <a:ext cx="977884" cy="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d30y9cdsu7xlg0.cloudfront.net/png/45392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02" y="2873635"/>
            <a:ext cx="977884" cy="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d30y9cdsu7xlg0.cloudfront.net/png/45392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02" y="3026035"/>
            <a:ext cx="977884" cy="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30y9cdsu7xlg0.cloudfront.net/png/45392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22" y="2861039"/>
            <a:ext cx="977884" cy="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98964" y="4006805"/>
            <a:ext cx="286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one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good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solution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after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player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assessment</a:t>
            </a:r>
            <a:endParaRPr lang="en-GB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02602" y="4005064"/>
            <a:ext cx="284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multiple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good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solutions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after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fitness</a:t>
            </a:r>
            <a:r>
              <a:rPr lang="de-DE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evaluation</a:t>
            </a:r>
            <a:endParaRPr lang="en-GB" dirty="0">
              <a:solidFill>
                <a:srgbClr val="7F7F7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4130906" y="5061714"/>
            <a:ext cx="673200" cy="674177"/>
            <a:chOff x="3111253" y="2697115"/>
            <a:chExt cx="673200" cy="674177"/>
          </a:xfrm>
        </p:grpSpPr>
        <p:sp>
          <p:nvSpPr>
            <p:cNvPr id="13" name="Oval 7"/>
            <p:cNvSpPr/>
            <p:nvPr/>
          </p:nvSpPr>
          <p:spPr>
            <a:xfrm>
              <a:off x="3111253" y="2697115"/>
              <a:ext cx="673200" cy="67417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pic>
          <p:nvPicPr>
            <p:cNvPr id="14" name="Picture 14" descr="https://d30y9cdsu7xlg0.cloudfront.net/png/111291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81" y="2842215"/>
              <a:ext cx="383977" cy="383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hteckiger Pfeil 15"/>
          <p:cNvSpPr/>
          <p:nvPr/>
        </p:nvSpPr>
        <p:spPr>
          <a:xfrm rot="10800000">
            <a:off x="5111836" y="4749567"/>
            <a:ext cx="1849332" cy="907201"/>
          </a:xfrm>
          <a:prstGeom prst="bentArrow">
            <a:avLst>
              <a:gd name="adj1" fmla="val 25000"/>
              <a:gd name="adj2" fmla="val 26050"/>
              <a:gd name="adj3" fmla="val 25000"/>
              <a:gd name="adj4" fmla="val 43750"/>
            </a:avLst>
          </a:prstGeom>
          <a:noFill/>
          <a:ln>
            <a:solidFill>
              <a:srgbClr val="852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79844" y="4670445"/>
            <a:ext cx="15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playtesting</a:t>
            </a: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47981" y="6016428"/>
            <a:ext cx="7639050" cy="7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many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automatically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found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solutions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fun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play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b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based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on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player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dirty="0" err="1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assessment</a:t>
            </a:r>
            <a:r>
              <a:rPr lang="de-DE" dirty="0" smtClean="0">
                <a:solidFill>
                  <a:srgbClr val="5E5E5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endParaRPr lang="en-GB" dirty="0">
              <a:solidFill>
                <a:srgbClr val="5E5E5D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11560" y="2483604"/>
            <a:ext cx="284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manual</a:t>
            </a:r>
            <a:endParaRPr lang="en-GB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254753" y="2483604"/>
            <a:ext cx="284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automated</a:t>
            </a:r>
            <a:endParaRPr lang="en-GB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1196752"/>
            <a:ext cx="8353425" cy="5256584"/>
          </a:xfrm>
        </p:spPr>
        <p:txBody>
          <a:bodyPr/>
          <a:lstStyle/>
          <a:p>
            <a:r>
              <a:rPr lang="en-US" dirty="0" smtClean="0"/>
              <a:t>NPC:</a:t>
            </a:r>
            <a:br>
              <a:rPr lang="en-US" dirty="0" smtClean="0"/>
            </a:br>
            <a:r>
              <a:rPr lang="en-US" dirty="0" smtClean="0"/>
              <a:t>non-player character</a:t>
            </a:r>
          </a:p>
          <a:p>
            <a:r>
              <a:rPr lang="en-US" dirty="0" smtClean="0"/>
              <a:t>(game) state evaluation function: </a:t>
            </a:r>
            <a:br>
              <a:rPr lang="en-US" dirty="0" smtClean="0"/>
            </a:br>
            <a:r>
              <a:rPr lang="en-US" dirty="0" smtClean="0"/>
              <a:t>heuristic to determine how good the current “board state” is</a:t>
            </a:r>
          </a:p>
          <a:p>
            <a:r>
              <a:rPr lang="en-US" dirty="0" err="1" smtClean="0"/>
              <a:t>MCTS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Monte Carlo Tree Search, randomized tree search that works with an incomplete tree and may employ additional heuristics</a:t>
            </a:r>
          </a:p>
          <a:p>
            <a:r>
              <a:rPr lang="en-US" dirty="0" err="1" smtClean="0"/>
              <a:t>PCG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Procedural Content Generation, automated or semi-automated generation of maps, levels, items, etc.</a:t>
            </a:r>
          </a:p>
          <a:p>
            <a:r>
              <a:rPr lang="en-US" dirty="0" smtClean="0"/>
              <a:t>forward model:</a:t>
            </a:r>
            <a:br>
              <a:rPr lang="en-US" dirty="0" smtClean="0"/>
            </a:br>
            <a:r>
              <a:rPr lang="en-US" dirty="0" smtClean="0"/>
              <a:t>a function that enables an AI to test what happens if a specific action is executed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 AI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764704"/>
            <a:ext cx="8442472" cy="5616624"/>
          </a:xfrm>
        </p:spPr>
        <p:txBody>
          <a:bodyPr/>
          <a:lstStyle/>
          <a:p>
            <a:r>
              <a:rPr lang="en-US" dirty="0" smtClean="0"/>
              <a:t>maybe most well-known title: StarCraft/StarCraft II</a:t>
            </a:r>
          </a:p>
          <a:p>
            <a:endParaRPr lang="en-US" dirty="0" smtClean="0"/>
          </a:p>
          <a:p>
            <a:r>
              <a:rPr lang="en-US" dirty="0" smtClean="0"/>
              <a:t>simultaneous move games</a:t>
            </a:r>
          </a:p>
          <a:p>
            <a:r>
              <a:rPr lang="en-US" dirty="0" smtClean="0"/>
              <a:t>durative actions (take some amount of time to complete)</a:t>
            </a:r>
          </a:p>
          <a:p>
            <a:r>
              <a:rPr lang="en-US" dirty="0" smtClean="0"/>
              <a:t>real-time: one may act at “any time”</a:t>
            </a:r>
          </a:p>
          <a:p>
            <a:r>
              <a:rPr lang="en-US" dirty="0" smtClean="0"/>
              <a:t>usually partially observable and non-deterministic</a:t>
            </a:r>
          </a:p>
          <a:p>
            <a:r>
              <a:rPr lang="en-US" dirty="0" smtClean="0"/>
              <a:t>complex: 400 units on a 128x128 map gives 10</a:t>
            </a:r>
            <a:r>
              <a:rPr lang="en-US" baseline="30000" dirty="0" smtClean="0"/>
              <a:t>1685 </a:t>
            </a:r>
            <a:r>
              <a:rPr lang="en-US" dirty="0" smtClean="0"/>
              <a:t>states, Go has 10</a:t>
            </a:r>
            <a:r>
              <a:rPr lang="en-US" baseline="30000" dirty="0" smtClean="0"/>
              <a:t>170</a:t>
            </a:r>
          </a:p>
          <a:p>
            <a:endParaRPr lang="en-US" baseline="30000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REALTIME</a:t>
            </a:r>
            <a:r>
              <a:rPr lang="en-US" dirty="0" smtClean="0"/>
              <a:t> STRATEGY GAMES?</a:t>
            </a:r>
            <a:endParaRPr lang="en-US" dirty="0"/>
          </a:p>
        </p:txBody>
      </p:sp>
      <p:pic>
        <p:nvPicPr>
          <p:cNvPr id="3074" name="Picture 2" descr="C:\svn\diss\diss\trunk\lehre\Modern-GameAI-Algorithms\lecture\pics2\Screenshot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470500"/>
            <a:ext cx="4553177" cy="34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svn\diss\diss\trunk\lehre\Modern-GameAI-Algorithms\lecture\pics2\wallpaper-kerri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64" y="3470613"/>
            <a:ext cx="4649039" cy="34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S. </a:t>
            </a:r>
            <a:r>
              <a:rPr lang="en-US" sz="1600" dirty="0" err="1" smtClean="0"/>
              <a:t>Ontañón</a:t>
            </a:r>
            <a:r>
              <a:rPr lang="en-US" sz="1600" dirty="0"/>
              <a:t>, </a:t>
            </a:r>
            <a:r>
              <a:rPr lang="en-US" sz="1600" dirty="0" smtClean="0"/>
              <a:t>G. </a:t>
            </a:r>
            <a:r>
              <a:rPr lang="en-US" sz="1600" dirty="0" err="1" smtClean="0"/>
              <a:t>Synnaeve</a:t>
            </a:r>
            <a:r>
              <a:rPr lang="en-US" sz="1600" dirty="0"/>
              <a:t>, </a:t>
            </a:r>
            <a:r>
              <a:rPr lang="en-US" sz="1600" dirty="0" smtClean="0"/>
              <a:t>A. </a:t>
            </a:r>
            <a:r>
              <a:rPr lang="en-US" sz="1600" dirty="0" err="1" smtClean="0"/>
              <a:t>Uriarte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 err="1" smtClean="0"/>
              <a:t>Richoux</a:t>
            </a:r>
            <a:r>
              <a:rPr lang="en-US" sz="1600" dirty="0"/>
              <a:t>, </a:t>
            </a:r>
            <a:r>
              <a:rPr lang="en-US" sz="1600" dirty="0" smtClean="0"/>
              <a:t>D. Churchill</a:t>
            </a:r>
            <a:r>
              <a:rPr lang="en-US" sz="1600" dirty="0"/>
              <a:t>, </a:t>
            </a:r>
            <a:r>
              <a:rPr lang="en-US" sz="1600" dirty="0" smtClean="0"/>
              <a:t>M. </a:t>
            </a:r>
            <a:r>
              <a:rPr lang="en-US" sz="1600" dirty="0" err="1" smtClean="0"/>
              <a:t>Preuss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>A </a:t>
            </a:r>
            <a:r>
              <a:rPr lang="en-US" sz="1600" dirty="0"/>
              <a:t>Survey of Real-Time Strategy Game AI Research and Competition in StarCraft. IEEE </a:t>
            </a:r>
            <a:r>
              <a:rPr lang="en-US" sz="1600" dirty="0" smtClean="0"/>
              <a:t>TCIAIG 2013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StarCraft + </a:t>
            </a:r>
            <a:r>
              <a:rPr lang="en-US" dirty="0" err="1" smtClean="0"/>
              <a:t>BWAPI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party backdoor hack) is main topic of research</a:t>
            </a:r>
          </a:p>
          <a:p>
            <a:r>
              <a:rPr lang="en-US" dirty="0" smtClean="0"/>
              <a:t>the game was/is popular, and comparable games (even StarCraft 2) are not really accessible</a:t>
            </a:r>
          </a:p>
          <a:p>
            <a:r>
              <a:rPr lang="en-US" dirty="0" smtClean="0"/>
              <a:t>we have regular competitions at conferences between bots</a:t>
            </a:r>
          </a:p>
          <a:p>
            <a:r>
              <a:rPr lang="en-US" dirty="0" smtClean="0"/>
              <a:t>high interest: the above paper has been cited already </a:t>
            </a:r>
            <a:r>
              <a:rPr lang="en-US" dirty="0" smtClean="0"/>
              <a:t>146 </a:t>
            </a:r>
            <a:r>
              <a:rPr lang="en-US" dirty="0" smtClean="0"/>
              <a:t>times (Google scholar) from December 2013 on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REALTIME STRATEGY GAMES RESEARCH</a:t>
            </a:r>
            <a:endParaRPr lang="en-US" dirty="0"/>
          </a:p>
        </p:txBody>
      </p:sp>
      <p:pic>
        <p:nvPicPr>
          <p:cNvPr id="1026" name="Picture 2" descr="C:\svn\diss\diss\trunk\lehre\Modern-GameAI-Algorithms\lecture\pics2\bwap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80512" cy="22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179512" y="1196752"/>
            <a:ext cx="8353425" cy="5616624"/>
          </a:xfrm>
        </p:spPr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learning (offline,</a:t>
            </a:r>
            <a:br>
              <a:rPr lang="en-US" dirty="0" smtClean="0"/>
            </a:br>
            <a:r>
              <a:rPr lang="en-US" dirty="0" smtClean="0"/>
              <a:t>in-game, inter-game)</a:t>
            </a:r>
          </a:p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spatial/temporal</a:t>
            </a:r>
            <a:br>
              <a:rPr lang="en-US" dirty="0" smtClean="0"/>
            </a:br>
            <a:r>
              <a:rPr lang="en-US" dirty="0" smtClean="0"/>
              <a:t>reasoning</a:t>
            </a:r>
          </a:p>
          <a:p>
            <a:r>
              <a:rPr lang="en-US" dirty="0" smtClean="0"/>
              <a:t>domain knowledge</a:t>
            </a:r>
            <a:br>
              <a:rPr lang="en-US" dirty="0" smtClean="0"/>
            </a:br>
            <a:r>
              <a:rPr lang="en-US" dirty="0" smtClean="0"/>
              <a:t>exploitation</a:t>
            </a:r>
          </a:p>
          <a:p>
            <a:r>
              <a:rPr lang="en-US" dirty="0" smtClean="0"/>
              <a:t>task decomposition: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reactive control</a:t>
            </a:r>
          </a:p>
          <a:p>
            <a:pPr lvl="1"/>
            <a:r>
              <a:rPr lang="en-US" dirty="0" smtClean="0"/>
              <a:t>terrain analysis</a:t>
            </a:r>
          </a:p>
          <a:p>
            <a:pPr lvl="1"/>
            <a:r>
              <a:rPr lang="en-US" dirty="0" smtClean="0"/>
              <a:t>intelligence </a:t>
            </a:r>
            <a:br>
              <a:rPr lang="en-US" dirty="0" smtClean="0"/>
            </a:br>
            <a:r>
              <a:rPr lang="en-US" dirty="0" smtClean="0"/>
              <a:t>gathering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RTS GAME AI</a:t>
            </a:r>
            <a:endParaRPr lang="en-US" dirty="0"/>
          </a:p>
        </p:txBody>
      </p:sp>
      <p:pic>
        <p:nvPicPr>
          <p:cNvPr id="4098" name="Picture 2" descr="C:\svn\diss\diss\trunk\lehre\Modern-GameAI-Algorithms\lecture\pics2\bot-tactics-starcra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65" y="1484784"/>
            <a:ext cx="582411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AIIDE</a:t>
            </a:r>
            <a:r>
              <a:rPr lang="en-US" dirty="0"/>
              <a:t> (Annual </a:t>
            </a:r>
            <a:r>
              <a:rPr lang="en-US" dirty="0" err="1"/>
              <a:t>AAAI</a:t>
            </a:r>
            <a:r>
              <a:rPr lang="en-US" dirty="0"/>
              <a:t> Conference on Artificial Intelligence and Interactive Digital </a:t>
            </a:r>
            <a:r>
              <a:rPr lang="en-US" dirty="0" smtClean="0"/>
              <a:t>Entertainment) conference </a:t>
            </a:r>
            <a:r>
              <a:rPr lang="en-US" dirty="0"/>
              <a:t>since </a:t>
            </a:r>
            <a:r>
              <a:rPr lang="en-US" dirty="0" smtClean="0"/>
              <a:t>2010 – known maps</a:t>
            </a:r>
          </a:p>
          <a:p>
            <a:r>
              <a:rPr lang="en-US" dirty="0" smtClean="0"/>
              <a:t>CIG (IEEE Conference on Computational Intelligence and Games) since 2011 – unknown maps</a:t>
            </a:r>
          </a:p>
          <a:p>
            <a:r>
              <a:rPr lang="en-US" dirty="0" err="1" smtClean="0"/>
              <a:t>SSCAIT</a:t>
            </a:r>
            <a:r>
              <a:rPr lang="en-US" dirty="0"/>
              <a:t> (Student StarCraft AI </a:t>
            </a:r>
            <a:r>
              <a:rPr lang="en-US" dirty="0" smtClean="0"/>
              <a:t>Tournament) since 2011, not bound to a conference</a:t>
            </a:r>
          </a:p>
          <a:p>
            <a:r>
              <a:rPr lang="en-US" dirty="0" smtClean="0"/>
              <a:t>steady flow of bots (many stay for some years only)</a:t>
            </a:r>
          </a:p>
          <a:p>
            <a:r>
              <a:rPr lang="en-US" dirty="0" smtClean="0"/>
              <a:t>some (but slow) progress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STARCRAFT COMPETITIONS</a:t>
            </a:r>
            <a:endParaRPr lang="en-US" dirty="0"/>
          </a:p>
        </p:txBody>
      </p:sp>
      <p:pic>
        <p:nvPicPr>
          <p:cNvPr id="2050" name="Picture 2" descr="C:\svn\diss\diss\trunk\lehre\Modern-GameAI-Algorithms\lecture\pics2\aiide15starcra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85758"/>
            <a:ext cx="4608512" cy="30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vn\diss\diss\trunk\lehre\Modern-GameAI-Algorithms\lecture\pics2\cig15starcra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8055"/>
            <a:ext cx="4619646" cy="36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SparCraft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FLEXIBILITY</a:t>
            </a:r>
            <a:endParaRPr lang="en-US" dirty="0"/>
          </a:p>
        </p:txBody>
      </p:sp>
      <p:pic>
        <p:nvPicPr>
          <p:cNvPr id="5122" name="Picture 2" descr="C:\svn\diss\diss\trunk\lehre\Modern-GameAI-Algorithms\lecture\pics2\botopenings2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76672"/>
            <a:ext cx="7335839" cy="34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svn\diss\diss\trunk\lehre\Modern-GameAI-Algorithms\lecture\pics2\botopenings20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33056"/>
            <a:ext cx="7335839" cy="28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1124744"/>
            <a:ext cx="8353425" cy="5184576"/>
          </a:xfrm>
        </p:spPr>
        <p:txBody>
          <a:bodyPr/>
          <a:lstStyle/>
          <a:p>
            <a:r>
              <a:rPr lang="en-US" dirty="0" err="1" smtClean="0"/>
              <a:t>TorchCraft</a:t>
            </a:r>
            <a:r>
              <a:rPr lang="en-US" dirty="0"/>
              <a:t>: a Library for Machine Learning Research on Real-Time Strategy </a:t>
            </a:r>
            <a:r>
              <a:rPr lang="en-US" dirty="0" smtClean="0"/>
              <a:t>Games  (</a:t>
            </a:r>
            <a:r>
              <a:rPr lang="en-US" dirty="0"/>
              <a:t>by Facebook AI team)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arxiv.org/abs/1611.00625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good for attaching the </a:t>
            </a:r>
            <a:r>
              <a:rPr lang="en-US" sz="1600" dirty="0" err="1" smtClean="0"/>
              <a:t>BroodWar</a:t>
            </a:r>
            <a:r>
              <a:rPr lang="en-US" sz="1600" dirty="0" smtClean="0"/>
              <a:t> API to Torch, a LUA ML library</a:t>
            </a:r>
            <a:br>
              <a:rPr lang="en-US" sz="1600" dirty="0" smtClean="0"/>
            </a:br>
            <a:r>
              <a:rPr lang="en-US" sz="1600" dirty="0" smtClean="0"/>
              <a:t>also recent paper on micro tactics from same group</a:t>
            </a:r>
          </a:p>
          <a:p>
            <a:endParaRPr lang="en-US" sz="1600" dirty="0"/>
          </a:p>
          <a:p>
            <a:r>
              <a:rPr lang="en-US" dirty="0" smtClean="0"/>
              <a:t>DeepMind and Blizzard plan to release an open StarCraft 2 API:</a:t>
            </a:r>
            <a:br>
              <a:rPr lang="en-US" dirty="0" smtClean="0"/>
            </a:br>
            <a:r>
              <a:rPr lang="de-DE" sz="1600" u="sng" dirty="0">
                <a:hlinkClick r:id="rId3"/>
              </a:rPr>
              <a:t>https://deepmind.com/blog/deepmind-and-blizzard-release-starcraft-ii-ai-research-environment</a:t>
            </a:r>
            <a:r>
              <a:rPr lang="de-DE" sz="1600" u="sng" dirty="0" smtClean="0">
                <a:hlinkClick r:id="rId3"/>
              </a:rPr>
              <a:t>/</a:t>
            </a:r>
            <a:r>
              <a:rPr lang="de-DE" sz="1600" u="sng" dirty="0" smtClean="0"/>
              <a:t/>
            </a:r>
            <a:br>
              <a:rPr lang="de-DE" sz="1600" u="sng" dirty="0" smtClean="0"/>
            </a:br>
            <a:r>
              <a:rPr lang="de-DE" sz="1600" u="sng" dirty="0" smtClean="0"/>
              <a:t/>
            </a:r>
            <a:br>
              <a:rPr lang="de-DE" sz="1600" u="sng" dirty="0" smtClean="0"/>
            </a:br>
            <a:r>
              <a:rPr lang="de-DE" sz="1600" dirty="0" err="1" smtClean="0"/>
              <a:t>expected</a:t>
            </a:r>
            <a:r>
              <a:rPr lang="de-DE" sz="1600" dirty="0" smtClean="0"/>
              <a:t> </a:t>
            </a:r>
            <a:r>
              <a:rPr lang="de-DE" sz="1600" dirty="0" smtClean="0"/>
              <a:t>at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2017</a:t>
            </a:r>
            <a:endParaRPr lang="de-DE" sz="1600" dirty="0"/>
          </a:p>
          <a:p>
            <a:endParaRPr lang="en-US" dirty="0" smtClean="0"/>
          </a:p>
          <a:p>
            <a:r>
              <a:rPr lang="en-US" dirty="0" smtClean="0"/>
              <a:t>Report about several new approaches by </a:t>
            </a:r>
            <a:r>
              <a:rPr lang="en-US" dirty="0"/>
              <a:t>Julian Togelius:</a:t>
            </a:r>
            <a:br>
              <a:rPr lang="en-US" dirty="0"/>
            </a:b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togelius.blogspot.de/2016/11/how-darwin-plays-starcraft.html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(e.g. micro tactic videos)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DEVELOPMENTS IN RTS GAME AI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vn\diss\diss\trunk\unterlagen\applications\copenhagen\rts-re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0" y="764704"/>
            <a:ext cx="7758316" cy="57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REALLY WANT IN RTS GAMES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8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8000" y="1268760"/>
            <a:ext cx="8353425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discussion in game AI research: how intelligent is current game AI?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users are still frustrated with “intelligence” of NPC/bots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recent </a:t>
            </a:r>
            <a:r>
              <a:rPr lang="en-US" dirty="0" err="1" smtClean="0"/>
              <a:t>gamasutra</a:t>
            </a:r>
            <a:r>
              <a:rPr lang="en-US" dirty="0" smtClean="0"/>
              <a:t> post:</a:t>
            </a:r>
          </a:p>
          <a:p>
            <a:pPr marL="0" indent="0">
              <a:buNone/>
            </a:pPr>
            <a:r>
              <a:rPr lang="en-US" sz="1600" dirty="0"/>
              <a:t>http://www.gamasutra.com/view/news/253974/When_artificial_intelligence_in_video_games_becomesartificially_intelligent.php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"My prediction is a little bit controversial. I think the next giant leap of game AI is actually artificial intelligence." - Alex J. </a:t>
            </a:r>
            <a:r>
              <a:rPr lang="en-US" dirty="0" err="1"/>
              <a:t>Champandard</a:t>
            </a:r>
            <a:r>
              <a:rPr lang="en-US" dirty="0"/>
              <a:t> at GDC 2013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GAME AI BECOMES… ARTIFICIALLY INTELLIGENT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4211960" y="908720"/>
            <a:ext cx="4680520" cy="3600400"/>
          </a:xfrm>
        </p:spPr>
        <p:txBody>
          <a:bodyPr/>
          <a:lstStyle/>
          <a:p>
            <a:r>
              <a:rPr lang="de-DE" dirty="0" smtClean="0"/>
              <a:t>minimal RTS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(</a:t>
            </a:r>
            <a:r>
              <a:rPr lang="de-DE" dirty="0" err="1" smtClean="0"/>
              <a:t>usually</a:t>
            </a:r>
            <a:r>
              <a:rPr lang="de-DE" dirty="0" smtClean="0"/>
              <a:t> 8x8 </a:t>
            </a:r>
            <a:r>
              <a:rPr lang="de-DE" dirty="0" err="1" smtClean="0"/>
              <a:t>or</a:t>
            </a:r>
            <a:r>
              <a:rPr lang="de-DE" dirty="0" smtClean="0"/>
              <a:t> 16x16)</a:t>
            </a:r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: light, heavy, </a:t>
            </a:r>
            <a:r>
              <a:rPr lang="de-DE" dirty="0" err="1" smtClean="0"/>
              <a:t>ranged</a:t>
            </a:r>
            <a:r>
              <a:rPr lang="de-DE" dirty="0" smtClean="0"/>
              <a:t>, </a:t>
            </a:r>
            <a:r>
              <a:rPr lang="de-DE" dirty="0" err="1" smtClean="0"/>
              <a:t>worker</a:t>
            </a:r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buildings</a:t>
            </a:r>
            <a:r>
              <a:rPr lang="de-DE" dirty="0" smtClean="0"/>
              <a:t>: </a:t>
            </a:r>
            <a:r>
              <a:rPr lang="de-DE" dirty="0" err="1" smtClean="0"/>
              <a:t>base</a:t>
            </a:r>
            <a:r>
              <a:rPr lang="de-DE" dirty="0" smtClean="0"/>
              <a:t>, </a:t>
            </a:r>
            <a:r>
              <a:rPr lang="de-DE" dirty="0" err="1" smtClean="0"/>
              <a:t>baracks</a:t>
            </a:r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type of </a:t>
            </a:r>
            <a:r>
              <a:rPr lang="de-DE" dirty="0" err="1" smtClean="0"/>
              <a:t>minerals</a:t>
            </a:r>
            <a:endParaRPr lang="de-DE" dirty="0" smtClean="0"/>
          </a:p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discretized</a:t>
            </a:r>
            <a:r>
              <a:rPr lang="de-DE" dirty="0" smtClean="0"/>
              <a:t>“ AI </a:t>
            </a:r>
            <a:r>
              <a:rPr lang="de-DE" dirty="0" err="1" smtClean="0"/>
              <a:t>systems</a:t>
            </a:r>
            <a:endParaRPr lang="de-DE" dirty="0" smtClean="0"/>
          </a:p>
          <a:p>
            <a:r>
              <a:rPr lang="de-DE" dirty="0" smtClean="0"/>
              <a:t>lots of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controllers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rushes</a:t>
            </a:r>
            <a:r>
              <a:rPr lang="de-DE" dirty="0" smtClean="0"/>
              <a:t> and MCTS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MICRORTS IDEA</a:t>
            </a:r>
            <a:endParaRPr lang="de-DE" dirty="0"/>
          </a:p>
        </p:txBody>
      </p:sp>
      <p:pic>
        <p:nvPicPr>
          <p:cNvPr id="1027" name="Picture 3" descr="D:\svn\diss\diss\trunk\lehre\Modern-GameAI-Algorithms\lecture\pics2\mircorts-ga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6145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"/>
          <p:cNvSpPr txBox="1">
            <a:spLocks/>
          </p:cNvSpPr>
          <p:nvPr/>
        </p:nvSpPr>
        <p:spPr>
          <a:xfrm>
            <a:off x="467544" y="4653136"/>
            <a:ext cx="8352928" cy="1872208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// Called by </a:t>
            </a:r>
            <a:r>
              <a:rPr lang="en-US" sz="1600" dirty="0" err="1"/>
              <a:t>microRTS</a:t>
            </a:r>
            <a:r>
              <a:rPr lang="en-US" sz="1600" dirty="0"/>
              <a:t> at each game cycle.</a:t>
            </a:r>
          </a:p>
          <a:p>
            <a:pPr marL="0" indent="0">
              <a:buNone/>
            </a:pPr>
            <a:r>
              <a:rPr lang="en-US" sz="1600" dirty="0"/>
              <a:t>// Returns the action the bot wants to execute.</a:t>
            </a:r>
          </a:p>
          <a:p>
            <a:pPr marL="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PlayerAction</a:t>
            </a:r>
            <a:r>
              <a:rPr lang="en-US" sz="1600" dirty="0"/>
              <a:t> </a:t>
            </a:r>
            <a:r>
              <a:rPr lang="en-US" sz="1600" dirty="0" err="1"/>
              <a:t>getAction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player, </a:t>
            </a:r>
            <a:r>
              <a:rPr lang="en-US" sz="1600" dirty="0" err="1"/>
              <a:t>GameState</a:t>
            </a:r>
            <a:r>
              <a:rPr lang="en-US" sz="1600" dirty="0"/>
              <a:t> </a:t>
            </a:r>
            <a:r>
              <a:rPr lang="en-US" sz="1600" dirty="0" err="1"/>
              <a:t>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PlayerAction</a:t>
            </a:r>
            <a:r>
              <a:rPr lang="en-US" sz="1600" dirty="0"/>
              <a:t> pa = new </a:t>
            </a:r>
            <a:r>
              <a:rPr lang="en-US" sz="1600" dirty="0" err="1"/>
              <a:t>PlayerAction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pa.fillWithNones</a:t>
            </a:r>
            <a:r>
              <a:rPr lang="en-US" sz="1600" dirty="0"/>
              <a:t>(</a:t>
            </a:r>
            <a:r>
              <a:rPr lang="en-US" sz="1600" dirty="0" err="1"/>
              <a:t>gs</a:t>
            </a:r>
            <a:r>
              <a:rPr lang="en-US" sz="1600" dirty="0"/>
              <a:t>, player, 10);</a:t>
            </a:r>
          </a:p>
          <a:p>
            <a:pPr marL="0" indent="0">
              <a:buNone/>
            </a:pPr>
            <a:r>
              <a:rPr lang="en-US" sz="1600" dirty="0"/>
              <a:t>	return pa;</a:t>
            </a:r>
          </a:p>
          <a:p>
            <a:pPr marL="0" indent="0">
              <a:buNone/>
            </a:pPr>
            <a:r>
              <a:rPr lang="en-US" sz="1600" dirty="0"/>
              <a:t>}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256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MICRORTS: HOW TO PLAY</a:t>
            </a:r>
            <a:endParaRPr lang="de-DE" dirty="0"/>
          </a:p>
        </p:txBody>
      </p:sp>
      <p:pic>
        <p:nvPicPr>
          <p:cNvPr id="1026" name="Picture 2" descr="D:\svn\diss\diss\trunk\lehre\Modern-GameAI-Algorithms\lecture\pics2\microrts-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9" y="620688"/>
            <a:ext cx="7958981" cy="61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1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8496944" cy="5616624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public void playout(GameState gs, AI playoutPolicy, int playoutLength) throws Exception {</a:t>
            </a:r>
            <a:br>
              <a:rPr lang="de-DE" sz="1600" dirty="0"/>
            </a:br>
            <a:r>
              <a:rPr lang="de-DE" sz="1600" dirty="0"/>
              <a:t>        boolean gameover = false;</a:t>
            </a:r>
            <a:br>
              <a:rPr lang="de-DE" sz="1600" dirty="0"/>
            </a:br>
            <a:r>
              <a:rPr lang="de-DE" sz="1600" dirty="0"/>
              <a:t>	int time = </a:t>
            </a:r>
            <a:r>
              <a:rPr lang="de-DE" sz="1600" dirty="0" err="1"/>
              <a:t>gs.getTime</a:t>
            </a:r>
            <a:r>
              <a:rPr lang="de-DE" sz="1600" dirty="0" smtClean="0"/>
              <a:t>();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        do{</a:t>
            </a:r>
            <a:br>
              <a:rPr lang="de-DE" sz="1600" dirty="0"/>
            </a:br>
            <a:r>
              <a:rPr lang="de-DE" sz="1600" dirty="0"/>
              <a:t>            if (gs.isComplete()) {</a:t>
            </a:r>
            <a:br>
              <a:rPr lang="de-DE" sz="1600" dirty="0"/>
            </a:br>
            <a:r>
              <a:rPr lang="de-DE" sz="1600" dirty="0"/>
              <a:t>                gameover = gs.cycle();</a:t>
            </a:r>
            <a:br>
              <a:rPr lang="de-DE" sz="1600" dirty="0"/>
            </a:br>
            <a:r>
              <a:rPr lang="de-DE" sz="1600" dirty="0"/>
              <a:t>            } else {</a:t>
            </a:r>
            <a:br>
              <a:rPr lang="de-DE" sz="1600" dirty="0"/>
            </a:br>
            <a:r>
              <a:rPr lang="de-DE" sz="1600" dirty="0"/>
              <a:t>                gs.issue(playoutPolicy.getAction(0, gs));</a:t>
            </a:r>
            <a:br>
              <a:rPr lang="de-DE" sz="1600" dirty="0"/>
            </a:br>
            <a:r>
              <a:rPr lang="de-DE" sz="1600" dirty="0"/>
              <a:t>                gs.issue(playoutPolicy.getAction(1, gs));</a:t>
            </a:r>
            <a:br>
              <a:rPr lang="de-DE" sz="1600" dirty="0"/>
            </a:br>
            <a:r>
              <a:rPr lang="de-DE" sz="1600" dirty="0"/>
              <a:t>            }</a:t>
            </a:r>
            <a:br>
              <a:rPr lang="de-DE" sz="1600" dirty="0"/>
            </a:br>
            <a:r>
              <a:rPr lang="de-DE" sz="1600" dirty="0"/>
              <a:t>        }while(!gameover &amp;&amp; gs.getTime()&lt;time+playoutLength);   </a:t>
            </a:r>
            <a:br>
              <a:rPr lang="de-DE" sz="1600" dirty="0"/>
            </a:br>
            <a:r>
              <a:rPr lang="de-DE" sz="1600" dirty="0"/>
              <a:t>    }</a:t>
            </a:r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/>
              <a:t>function will actually modify the game state, so you might want to call it like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playoutPolicy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AI):</a:t>
            </a:r>
            <a:endParaRPr lang="de-DE" dirty="0"/>
          </a:p>
          <a:p>
            <a:pPr marL="0" indent="0">
              <a:buNone/>
            </a:pPr>
            <a:r>
              <a:rPr lang="de-DE" sz="1600" dirty="0"/>
              <a:t> </a:t>
            </a:r>
          </a:p>
          <a:p>
            <a:pPr marL="0" indent="0">
              <a:buNone/>
            </a:pPr>
            <a:r>
              <a:rPr lang="de-DE" sz="1600" dirty="0"/>
              <a:t>AI </a:t>
            </a:r>
            <a:r>
              <a:rPr lang="de-DE" sz="1600" dirty="0" err="1"/>
              <a:t>playoutPolicy</a:t>
            </a:r>
            <a:r>
              <a:rPr lang="de-DE" sz="1600" dirty="0"/>
              <a:t> =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RandomAI</a:t>
            </a:r>
            <a:r>
              <a:rPr lang="de-DE" sz="1600" dirty="0"/>
              <a:t>();</a:t>
            </a:r>
          </a:p>
          <a:p>
            <a:pPr marL="0" indent="0">
              <a:buNone/>
            </a:pPr>
            <a:r>
              <a:rPr lang="de-DE" sz="1600" dirty="0" err="1" smtClean="0"/>
              <a:t>GameState</a:t>
            </a:r>
            <a:r>
              <a:rPr lang="de-DE" sz="1600" dirty="0" smtClean="0"/>
              <a:t> </a:t>
            </a:r>
            <a:r>
              <a:rPr lang="de-DE" sz="1600" dirty="0"/>
              <a:t>gs2 = </a:t>
            </a:r>
            <a:r>
              <a:rPr lang="de-DE" sz="1600" dirty="0" err="1" smtClean="0"/>
              <a:t>gs.clone</a:t>
            </a:r>
            <a:r>
              <a:rPr lang="de-DE" sz="1600" dirty="0"/>
              <a:t>();</a:t>
            </a:r>
          </a:p>
          <a:p>
            <a:pPr marL="0" indent="0">
              <a:buNone/>
            </a:pPr>
            <a:r>
              <a:rPr lang="de-DE" sz="1600" dirty="0"/>
              <a:t>playout(gs2, playoutPolicy, 100);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FORWARD MODEL IS THE 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4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616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newest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/>
              <a:t>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github.com/santiontanon/microrts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wiki</a:t>
            </a:r>
            <a:r>
              <a:rPr lang="de-DE" dirty="0" smtClean="0"/>
              <a:t>: </a:t>
            </a:r>
            <a:r>
              <a:rPr lang="de-DE" sz="1600" dirty="0" smtClean="0">
                <a:hlinkClick r:id="rId4"/>
              </a:rPr>
              <a:t>https://github.com/santiontanon/microrts/wiki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accessible</a:t>
            </a:r>
            <a:r>
              <a:rPr lang="de-DE" dirty="0" smtClean="0"/>
              <a:t> in </a:t>
            </a:r>
            <a:r>
              <a:rPr lang="de-DE" dirty="0" err="1" smtClean="0"/>
              <a:t>your</a:t>
            </a:r>
            <a:r>
              <a:rPr lang="de-DE" dirty="0" smtClean="0"/>
              <a:t> IDE and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sz="1600" dirty="0" err="1" smtClean="0"/>
              <a:t>tests</a:t>
            </a:r>
            <a:r>
              <a:rPr lang="de-DE" sz="1600" dirty="0" smtClean="0"/>
              <a:t>/PlayGameWithMouseTest.java (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default</a:t>
            </a:r>
            <a:r>
              <a:rPr lang="de-DE" sz="1600" dirty="0" smtClean="0"/>
              <a:t>,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play</a:t>
            </a:r>
            <a:r>
              <a:rPr lang="de-DE" sz="1600" dirty="0" smtClean="0"/>
              <a:t> </a:t>
            </a:r>
            <a:r>
              <a:rPr lang="de-DE" sz="1600" dirty="0" err="1" smtClean="0"/>
              <a:t>against</a:t>
            </a:r>
            <a:r>
              <a:rPr lang="de-DE" sz="1600" dirty="0" smtClean="0"/>
              <a:t> </a:t>
            </a:r>
            <a:r>
              <a:rPr lang="de-DE" sz="1600" dirty="0" err="1" smtClean="0"/>
              <a:t>NaiveMCTS</a:t>
            </a:r>
            <a:r>
              <a:rPr lang="de-DE" sz="1600" dirty="0" smtClean="0"/>
              <a:t>)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AIs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z="1600" dirty="0" err="1" smtClean="0"/>
              <a:t>tests</a:t>
            </a:r>
            <a:r>
              <a:rPr lang="de-DE" sz="1600" dirty="0" smtClean="0"/>
              <a:t>/GameVisualSimulationTest.java </a:t>
            </a:r>
            <a:r>
              <a:rPr lang="de-DE" dirty="0" err="1" smtClean="0"/>
              <a:t>class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also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front end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r>
              <a:rPr lang="de-DE" dirty="0" smtClean="0"/>
              <a:t> </a:t>
            </a:r>
            <a:r>
              <a:rPr lang="de-DE" dirty="0" err="1" smtClean="0"/>
              <a:t>robin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r>
              <a:rPr lang="de-DE" dirty="0" smtClean="0"/>
              <a:t>, at </a:t>
            </a:r>
            <a:r>
              <a:rPr lang="de-DE" dirty="0" err="1" smtClean="0"/>
              <a:t>gui</a:t>
            </a:r>
            <a:r>
              <a:rPr lang="de-DE" dirty="0" smtClean="0"/>
              <a:t>/</a:t>
            </a:r>
            <a:r>
              <a:rPr lang="de-DE" dirty="0" err="1" smtClean="0"/>
              <a:t>frontend</a:t>
            </a:r>
            <a:r>
              <a:rPr lang="de-DE" dirty="0" smtClean="0"/>
              <a:t>/</a:t>
            </a:r>
            <a:r>
              <a:rPr lang="de-DE" dirty="0" err="1" smtClean="0"/>
              <a:t>FrontEnd</a:t>
            </a:r>
            <a:r>
              <a:rPr lang="de-DE" dirty="0" smtClean="0"/>
              <a:t>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r>
              <a:rPr lang="de-DE" dirty="0" smtClean="0"/>
              <a:t> (10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time))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AI, </a:t>
            </a:r>
            <a:r>
              <a:rPr lang="de-DE" dirty="0" err="1" smtClean="0"/>
              <a:t>preferably</a:t>
            </a:r>
            <a:r>
              <a:rPr lang="de-DE" dirty="0" smtClean="0"/>
              <a:t> at </a:t>
            </a:r>
            <a:r>
              <a:rPr lang="de-DE" dirty="0" err="1" smtClean="0"/>
              <a:t>first</a:t>
            </a:r>
            <a:r>
              <a:rPr lang="de-DE" dirty="0" smtClean="0"/>
              <a:t> a variant of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, e.g.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sz="1600" dirty="0" err="1" smtClean="0"/>
              <a:t>ai.abstraction.LightRush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Happy </a:t>
            </a:r>
            <a:r>
              <a:rPr lang="de-DE" dirty="0" err="1" smtClean="0"/>
              <a:t>experimentation</a:t>
            </a:r>
            <a:r>
              <a:rPr lang="de-DE" dirty="0" smtClean="0"/>
              <a:t>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7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61662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java</a:t>
            </a:r>
            <a:r>
              <a:rPr lang="de-DE" dirty="0" smtClean="0"/>
              <a:t>)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/</a:t>
            </a:r>
            <a:r>
              <a:rPr lang="de-DE" dirty="0" err="1" smtClean="0"/>
              <a:t>frontend</a:t>
            </a:r>
            <a:r>
              <a:rPr lang="de-DE" dirty="0" smtClean="0"/>
              <a:t>/</a:t>
            </a:r>
            <a:r>
              <a:rPr lang="de-DE" dirty="0" err="1" smtClean="0"/>
              <a:t>FrontEnd</a:t>
            </a:r>
            <a:r>
              <a:rPr lang="de-DE" dirty="0" smtClean="0"/>
              <a:t> 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THE </a:t>
            </a:r>
            <a:r>
              <a:rPr lang="de-DE" dirty="0" err="1" smtClean="0"/>
              <a:t>GUI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74" y="2104787"/>
            <a:ext cx="5907024" cy="426739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29184" y="2194043"/>
            <a:ext cx="2130552" cy="795528"/>
          </a:xfrm>
          <a:prstGeom prst="wedgeRectCallout">
            <a:avLst>
              <a:gd name="adj1" fmla="val 81312"/>
              <a:gd name="adj2" fmla="val -95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Load, edit and save maps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29184" y="3180198"/>
            <a:ext cx="2130552" cy="795528"/>
          </a:xfrm>
          <a:prstGeom prst="wedgeRectCallout">
            <a:avLst>
              <a:gd name="adj1" fmla="val 68866"/>
              <a:gd name="adj2" fmla="val -50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the game properties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29184" y="4166353"/>
            <a:ext cx="2130552" cy="795528"/>
          </a:xfrm>
          <a:prstGeom prst="wedgeRectCallout">
            <a:avLst>
              <a:gd name="adj1" fmla="val 66720"/>
              <a:gd name="adj2" fmla="val -31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</a:t>
            </a:r>
            <a:r>
              <a:rPr lang="en-US" dirty="0" err="1" smtClean="0"/>
              <a:t>Ais</a:t>
            </a:r>
            <a:r>
              <a:rPr lang="en-US" dirty="0" smtClean="0"/>
              <a:t> that will play (or a human)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181344" y="5405160"/>
            <a:ext cx="2130552" cy="795528"/>
          </a:xfrm>
          <a:prstGeom prst="wedgeRectCallout">
            <a:avLst>
              <a:gd name="adj1" fmla="val 11785"/>
              <a:gd name="adj2" fmla="val -843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state is </a:t>
            </a:r>
            <a:r>
              <a:rPr lang="en-US" smtClean="0"/>
              <a:t>directly editable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553712" y="3840718"/>
            <a:ext cx="2130552" cy="795528"/>
          </a:xfrm>
          <a:prstGeom prst="wedgeRectCallout">
            <a:avLst>
              <a:gd name="adj1" fmla="val -36713"/>
              <a:gd name="adj2" fmla="val -167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Built-in branching factor calculator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469255" y="2883850"/>
            <a:ext cx="2130552" cy="795528"/>
          </a:xfrm>
          <a:prstGeom prst="wedgeRectCallout">
            <a:avLst>
              <a:gd name="adj1" fmla="val -39288"/>
              <a:gd name="adj2" fmla="val -107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Save and view replays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84264" y="1916832"/>
            <a:ext cx="2130552" cy="795528"/>
          </a:xfrm>
          <a:prstGeom prst="wedgeRectCallout">
            <a:avLst>
              <a:gd name="adj1" fmla="val -65468"/>
              <a:gd name="adj2" fmla="val 3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tournaments with lots of </a:t>
            </a:r>
            <a:r>
              <a:rPr lang="en-US" dirty="0" err="1" smtClean="0"/>
              <a:t>Ais</a:t>
            </a:r>
            <a:r>
              <a:rPr lang="en-US" dirty="0" smtClean="0"/>
              <a:t>/maps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7606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experimentally analyze </a:t>
            </a:r>
            <a:r>
              <a:rPr lang="en-US" dirty="0"/>
              <a:t>the importance of specific maps and map sizes (for different existing AIs) with the task of recommending a specific AI for a specific </a:t>
            </a:r>
            <a:r>
              <a:rPr lang="en-US" dirty="0" smtClean="0"/>
              <a:t>map</a:t>
            </a:r>
            <a:br>
              <a:rPr lang="en-US" dirty="0" smtClean="0"/>
            </a:br>
            <a:r>
              <a:rPr lang="en-US" dirty="0" smtClean="0"/>
              <a:t>(experimentation, modeling)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</a:t>
            </a:r>
            <a:r>
              <a:rPr lang="en-US" dirty="0"/>
              <a:t>, implement and experimentally assess (by doing simulations with different existing AIs) a new game state evaluation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(little bit of programming, more conceptual, some experimentation)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a (not too complex) new AI for </a:t>
            </a:r>
            <a:r>
              <a:rPr lang="en-US" dirty="0" err="1"/>
              <a:t>microRTS</a:t>
            </a:r>
            <a:r>
              <a:rPr lang="en-US" dirty="0"/>
              <a:t> on base of one or multiple of the existing ones and test it experimentally against existing </a:t>
            </a:r>
            <a:r>
              <a:rPr lang="en-US" dirty="0" smtClean="0"/>
              <a:t>AIs</a:t>
            </a:r>
            <a:br>
              <a:rPr lang="en-US" dirty="0" smtClean="0"/>
            </a:br>
            <a:r>
              <a:rPr lang="en-US" dirty="0" smtClean="0"/>
              <a:t>(quite some programming, some experimentation)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expected </a:t>
            </a:r>
            <a:r>
              <a:rPr lang="en-US" dirty="0"/>
              <a:t>output and deliverable: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short </a:t>
            </a:r>
            <a:r>
              <a:rPr lang="en-US" dirty="0"/>
              <a:t>written report, summarizing the main ideas, design decisions, experimental results, code concepts, whatever applies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 min presentation to be held in front of the panel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5013176"/>
            <a:ext cx="8353425" cy="1440160"/>
          </a:xfrm>
        </p:spPr>
        <p:txBody>
          <a:bodyPr/>
          <a:lstStyle/>
          <a:p>
            <a:r>
              <a:rPr lang="en-US" dirty="0" smtClean="0"/>
              <a:t>assignment 1 mainly has to do with balancing and strategic AI</a:t>
            </a:r>
          </a:p>
          <a:p>
            <a:r>
              <a:rPr lang="en-US" dirty="0" smtClean="0"/>
              <a:t>assignment 2 targets a helper function for strategic AI</a:t>
            </a:r>
            <a:endParaRPr lang="en-US" dirty="0" smtClean="0"/>
          </a:p>
          <a:p>
            <a:r>
              <a:rPr lang="en-US" dirty="0" smtClean="0"/>
              <a:t>assignment 3 attempts to set u</a:t>
            </a:r>
            <a:r>
              <a:rPr lang="en-US" dirty="0" smtClean="0"/>
              <a:t>p a new strategic AI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AI OVERALL </a:t>
            </a:r>
            <a:r>
              <a:rPr lang="en-US" dirty="0" smtClean="0"/>
              <a:t>VIEW: ASSIGNMENTS 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707904" y="134076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AI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156176" y="2528900"/>
            <a:ext cx="187220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support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391197" y="252890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23528" y="3573016"/>
            <a:ext cx="136815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835696" y="357301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strategic (bots)</a:t>
            </a:r>
          </a:p>
          <a:p>
            <a:pPr algn="ctr"/>
            <a:r>
              <a:rPr lang="en-US" dirty="0" smtClean="0"/>
              <a:t>/supportive AI</a:t>
            </a:r>
          </a:p>
        </p:txBody>
      </p:sp>
      <p:sp>
        <p:nvSpPr>
          <p:cNvPr id="9" name="Rechteck 8"/>
          <p:cNvSpPr/>
          <p:nvPr/>
        </p:nvSpPr>
        <p:spPr>
          <a:xfrm>
            <a:off x="7236296" y="3573016"/>
            <a:ext cx="151216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PCG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779912" y="35730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NPC behavior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2120" y="3573016"/>
            <a:ext cx="14401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12" name="Stern mit 5 Zacken 11"/>
          <p:cNvSpPr/>
          <p:nvPr/>
        </p:nvSpPr>
        <p:spPr>
          <a:xfrm>
            <a:off x="3275856" y="3212976"/>
            <a:ext cx="504056" cy="46805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tern mit 5 Zacken 12"/>
          <p:cNvSpPr/>
          <p:nvPr/>
        </p:nvSpPr>
        <p:spPr>
          <a:xfrm>
            <a:off x="5508104" y="3212976"/>
            <a:ext cx="504056" cy="46805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experimentally analyze </a:t>
            </a:r>
            <a:r>
              <a:rPr lang="en-US" dirty="0"/>
              <a:t>the importance of specific maps and map sizes (for different existing AIs) with the task of recommending a specific AI for a specific </a:t>
            </a:r>
            <a:r>
              <a:rPr lang="en-US" dirty="0" smtClean="0"/>
              <a:t>map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take existing maps or create some </a:t>
            </a:r>
          </a:p>
          <a:p>
            <a:r>
              <a:rPr lang="en-US" dirty="0" smtClean="0"/>
              <a:t>choose a subset of existing AIs, and run several experiments (enemy AI may be fixed at first)</a:t>
            </a:r>
          </a:p>
          <a:p>
            <a:r>
              <a:rPr lang="en-US" dirty="0" smtClean="0"/>
              <a:t>try to detect some patterns in your results, maybe add some maps or AIs</a:t>
            </a:r>
          </a:p>
          <a:p>
            <a:r>
              <a:rPr lang="en-US" dirty="0" smtClean="0"/>
              <a:t>try to somehow establish a model that can recommend an AI for a specific map (e.g. random forest, ANN, whatsoever)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r>
              <a:rPr lang="de-DE" dirty="0" smtClean="0"/>
              <a:t> 1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94384"/>
            <a:ext cx="2464145" cy="2474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8" y="4194384"/>
            <a:ext cx="2474976" cy="2474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76" y="4194384"/>
            <a:ext cx="2469572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design</a:t>
            </a:r>
            <a:r>
              <a:rPr lang="en-US" dirty="0"/>
              <a:t>, implement and experimentally assess (by doing simulations with different existing AIs) a new game state evaluation </a:t>
            </a:r>
            <a:r>
              <a:rPr lang="en-US" dirty="0" smtClean="0"/>
              <a:t>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395536" y="2119766"/>
            <a:ext cx="5040560" cy="4477586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kern="1200" spc="0" baseline="0" noProof="0" dirty="0" smtClean="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basically, you design a heuristic that tells us how good the current state is for one player</a:t>
            </a:r>
          </a:p>
          <a:p>
            <a:endParaRPr lang="en-US" dirty="0" smtClean="0"/>
          </a:p>
          <a:p>
            <a:r>
              <a:rPr lang="en-US" dirty="0" smtClean="0"/>
              <a:t>example: chess</a:t>
            </a:r>
          </a:p>
          <a:p>
            <a:r>
              <a:rPr lang="en-US" dirty="0" smtClean="0"/>
              <a:t>simple heuristics: </a:t>
            </a:r>
          </a:p>
          <a:p>
            <a:pPr lvl="1"/>
            <a:r>
              <a:rPr lang="en-US" dirty="0" smtClean="0"/>
              <a:t>count pieces</a:t>
            </a:r>
          </a:p>
          <a:p>
            <a:pPr lvl="1"/>
            <a:r>
              <a:rPr lang="en-US" dirty="0" smtClean="0"/>
              <a:t>weighted piece count (queen should be more important than pawn)</a:t>
            </a:r>
          </a:p>
          <a:p>
            <a:r>
              <a:rPr lang="en-US" dirty="0" smtClean="0"/>
              <a:t>more complex heuristics:</a:t>
            </a:r>
          </a:p>
          <a:p>
            <a:pPr lvl="1"/>
            <a:r>
              <a:rPr lang="en-US" dirty="0" smtClean="0"/>
              <a:t>also consider position on the board</a:t>
            </a:r>
          </a:p>
          <a:p>
            <a:pPr marL="266700" lvl="1" indent="0">
              <a:buNone/>
            </a:pPr>
            <a:endParaRPr lang="en-US" dirty="0"/>
          </a:p>
          <a:p>
            <a:pPr marL="1037" indent="0">
              <a:buNone/>
            </a:pPr>
            <a:r>
              <a:rPr lang="en-US" dirty="0" smtClean="0"/>
              <a:t>test your heuristic visually and within an existing AI (as </a:t>
            </a:r>
            <a:r>
              <a:rPr lang="en-US" dirty="0" err="1" smtClean="0"/>
              <a:t>MCTS</a:t>
            </a:r>
            <a:r>
              <a:rPr lang="en-US" dirty="0" smtClean="0"/>
              <a:t>), experiment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 descr="C:\svn\diss\diss\trunk\lehre\Modern-GameAI-Algorithms\lecture\pics\chess-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41007"/>
            <a:ext cx="3024336" cy="30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23528" y="980728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a (not too complex) new AI for </a:t>
            </a:r>
            <a:r>
              <a:rPr lang="en-US" dirty="0" err="1"/>
              <a:t>microRTS</a:t>
            </a:r>
            <a:r>
              <a:rPr lang="en-US" dirty="0"/>
              <a:t> on base of one or multiple of the existing ones and test it experimentally against existing </a:t>
            </a:r>
            <a:r>
              <a:rPr lang="en-US" dirty="0" smtClean="0"/>
              <a:t>AIs</a:t>
            </a:r>
            <a:br>
              <a:rPr lang="en-US" dirty="0" smtClean="0"/>
            </a:br>
            <a:r>
              <a:rPr lang="en-US" dirty="0" smtClean="0"/>
              <a:t>(quite some programming, some experimentation)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implement an AI:</a:t>
            </a:r>
          </a:p>
          <a:p>
            <a:r>
              <a:rPr lang="en-US" dirty="0" smtClean="0"/>
              <a:t>at first, look at the existing AIs, e.g., </a:t>
            </a:r>
            <a:r>
              <a:rPr lang="en-US" dirty="0" err="1" smtClean="0"/>
              <a:t>WorkerRush</a:t>
            </a:r>
            <a:r>
              <a:rPr lang="en-US" dirty="0" smtClean="0"/>
              <a:t> or </a:t>
            </a:r>
            <a:r>
              <a:rPr lang="en-US" dirty="0" err="1" smtClean="0"/>
              <a:t>LightRush</a:t>
            </a: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each game cycle the “</a:t>
            </a:r>
            <a:r>
              <a:rPr lang="en-US" dirty="0" err="1"/>
              <a:t>getAction</a:t>
            </a:r>
            <a:r>
              <a:rPr lang="en-US" dirty="0"/>
              <a:t>” method of each AI will be </a:t>
            </a:r>
            <a:r>
              <a:rPr lang="en-US" dirty="0" smtClean="0"/>
              <a:t>called.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needs to return a “</a:t>
            </a:r>
            <a:r>
              <a:rPr lang="en-US" dirty="0" err="1"/>
              <a:t>PlayerAction</a:t>
            </a:r>
            <a:r>
              <a:rPr lang="en-US" dirty="0" smtClean="0"/>
              <a:t>” = a </a:t>
            </a:r>
            <a:r>
              <a:rPr lang="en-US" dirty="0"/>
              <a:t>set of “</a:t>
            </a:r>
            <a:r>
              <a:rPr lang="en-US" dirty="0" err="1" smtClean="0"/>
              <a:t>UnitAction”s</a:t>
            </a:r>
            <a:endParaRPr lang="en-US" dirty="0" smtClean="0"/>
          </a:p>
          <a:p>
            <a:r>
              <a:rPr lang="en-US" dirty="0" err="1" smtClean="0"/>
              <a:t>UnitAction</a:t>
            </a:r>
            <a:r>
              <a:rPr lang="en-US" dirty="0" smtClean="0"/>
              <a:t> </a:t>
            </a:r>
            <a:r>
              <a:rPr lang="en-US" dirty="0"/>
              <a:t>is an action a unit has to </a:t>
            </a:r>
            <a:r>
              <a:rPr lang="en-US" dirty="0" smtClean="0"/>
              <a:t>perform</a:t>
            </a:r>
          </a:p>
          <a:p>
            <a:r>
              <a:rPr lang="en-US" dirty="0" smtClean="0"/>
              <a:t>an </a:t>
            </a:r>
            <a:r>
              <a:rPr lang="en-US" dirty="0"/>
              <a:t>AI only has to return a single player action per game cycle, which contains which actions they want each unit to </a:t>
            </a:r>
            <a:r>
              <a:rPr lang="en-US" dirty="0" smtClean="0"/>
              <a:t>perform.</a:t>
            </a:r>
          </a:p>
          <a:p>
            <a:r>
              <a:rPr lang="en-US" dirty="0" smtClean="0"/>
              <a:t>each </a:t>
            </a:r>
            <a:r>
              <a:rPr lang="en-US" dirty="0"/>
              <a:t>unit MUST have an action at all times. If an AI does not want an idle unit to do anything, it must issue the “idle” </a:t>
            </a:r>
            <a:r>
              <a:rPr lang="en-US" dirty="0" err="1"/>
              <a:t>UnitAction</a:t>
            </a:r>
            <a:r>
              <a:rPr lang="en-US" dirty="0"/>
              <a:t>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some experimentation, think about a general design, you may use heuristics, </a:t>
            </a:r>
            <a:r>
              <a:rPr lang="en-US" dirty="0" err="1" smtClean="0"/>
              <a:t>MCTS</a:t>
            </a:r>
            <a:r>
              <a:rPr lang="en-US" dirty="0" smtClean="0"/>
              <a:t>, </a:t>
            </a:r>
            <a:r>
              <a:rPr lang="en-US" dirty="0" err="1" smtClean="0"/>
              <a:t>EAs</a:t>
            </a:r>
            <a:r>
              <a:rPr lang="en-US" dirty="0" smtClean="0"/>
              <a:t>, whatever you want</a:t>
            </a:r>
          </a:p>
          <a:p>
            <a:r>
              <a:rPr lang="en-US" dirty="0" smtClean="0"/>
              <a:t>playtest against the AI (as a human and with existing AIs)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7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1052736"/>
            <a:ext cx="8353425" cy="5400600"/>
          </a:xfrm>
        </p:spPr>
        <p:txBody>
          <a:bodyPr/>
          <a:lstStyle/>
          <a:p>
            <a:r>
              <a:rPr lang="de-DE" dirty="0" smtClean="0"/>
              <a:t>modern Game AI</a:t>
            </a:r>
          </a:p>
          <a:p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Games</a:t>
            </a:r>
            <a:endParaRPr lang="de-DE" dirty="0" smtClean="0"/>
          </a:p>
          <a:p>
            <a:r>
              <a:rPr lang="de-DE" dirty="0" err="1" smtClean="0"/>
              <a:t>RTS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r>
              <a:rPr lang="de-DE" dirty="0" err="1" smtClean="0"/>
              <a:t>microRTS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assignments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5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395536" y="2420888"/>
            <a:ext cx="7848872" cy="2664296"/>
          </a:xfrm>
        </p:spPr>
        <p:txBody>
          <a:bodyPr/>
          <a:lstStyle/>
          <a:p>
            <a:pPr marL="103187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BUILDING AN RTS BOT IS A VERY COMPLEX TASK</a:t>
            </a:r>
          </a:p>
          <a:p>
            <a:pPr marL="103187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PLAYER SATISFACTION AND BOT QUALITY ARE ALMOST THE SAME</a:t>
            </a:r>
          </a:p>
          <a:p>
            <a:pPr marL="103187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WE ARE STILL FAR BEHIND HUMAN PERFORMANCE</a:t>
            </a:r>
          </a:p>
          <a:p>
            <a:pPr marL="103187" indent="-285750">
              <a:buFont typeface="Arial" panose="020B0604020202020204" pitchFamily="34" charset="0"/>
              <a:buChar char="•"/>
            </a:pPr>
            <a:r>
              <a:rPr lang="en-US" cap="none" dirty="0" smtClean="0"/>
              <a:t>BOTS SLOWLY EVOLVE VIA COMPETITIONS</a:t>
            </a:r>
          </a:p>
          <a:p>
            <a:pPr marL="103187" indent="-285750">
              <a:buFont typeface="Arial" panose="020B0604020202020204" pitchFamily="34" charset="0"/>
              <a:buChar char="•"/>
            </a:pPr>
            <a:endParaRPr lang="en-US" cap="none" dirty="0" smtClean="0"/>
          </a:p>
          <a:p>
            <a:pPr marL="103187" indent="-28575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6503988" cy="4810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378000" y="908720"/>
            <a:ext cx="8353425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emphasis</a:t>
            </a:r>
            <a:r>
              <a:rPr lang="de-DE" dirty="0" smtClean="0"/>
              <a:t> on </a:t>
            </a:r>
            <a:r>
              <a:rPr lang="de-DE" dirty="0" err="1" smtClean="0"/>
              <a:t>atmosphere</a:t>
            </a:r>
            <a:r>
              <a:rPr lang="de-DE" dirty="0" smtClean="0"/>
              <a:t>/narrative (NPC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express </a:t>
            </a:r>
            <a:r>
              <a:rPr lang="de-DE" dirty="0" err="1" smtClean="0"/>
              <a:t>personality</a:t>
            </a:r>
            <a:r>
              <a:rPr lang="de-DE" dirty="0" smtClean="0"/>
              <a:t> -&gt; </a:t>
            </a:r>
            <a:r>
              <a:rPr lang="de-DE" dirty="0" err="1" smtClean="0"/>
              <a:t>personalization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NPC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sidekicks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: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NPC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,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scripting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AI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left</a:t>
            </a:r>
            <a:r>
              <a:rPr lang="de-DE" dirty="0" smtClean="0"/>
              <a:t>:   The </a:t>
            </a:r>
            <a:r>
              <a:rPr lang="de-DE" dirty="0"/>
              <a:t>last of </a:t>
            </a:r>
            <a:r>
              <a:rPr lang="de-DE" dirty="0" err="1" smtClean="0"/>
              <a:t>us</a:t>
            </a:r>
            <a:r>
              <a:rPr lang="de-DE" dirty="0"/>
              <a:t> </a:t>
            </a:r>
            <a:r>
              <a:rPr lang="de-DE" dirty="0" smtClean="0"/>
              <a:t>(Sony Computer Entertainment): </a:t>
            </a:r>
            <a:r>
              <a:rPr lang="de-DE" dirty="0"/>
              <a:t>2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Bioshock</a:t>
            </a:r>
            <a:r>
              <a:rPr lang="de-DE" dirty="0" smtClean="0"/>
              <a:t> </a:t>
            </a:r>
            <a:r>
              <a:rPr lang="de-DE" dirty="0"/>
              <a:t>infinite (2K </a:t>
            </a:r>
            <a:r>
              <a:rPr lang="de-DE" dirty="0" smtClean="0"/>
              <a:t>Games): </a:t>
            </a:r>
            <a:r>
              <a:rPr lang="de-DE" dirty="0" err="1"/>
              <a:t>sidekick</a:t>
            </a:r>
            <a:r>
              <a:rPr lang="de-DE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NPC AI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sz="1600" dirty="0" smtClean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DUMB</a:t>
            </a:r>
            <a:r>
              <a:rPr lang="de-DE" dirty="0" smtClean="0"/>
              <a:t> GAME AI…</a:t>
            </a:r>
            <a:endParaRPr lang="de-DE" dirty="0"/>
          </a:p>
        </p:txBody>
      </p:sp>
      <p:pic>
        <p:nvPicPr>
          <p:cNvPr id="5" name="Picture 3" descr="C:\Users\mipr\Desktop\last-of-us-b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586" y="2352857"/>
            <a:ext cx="4730692" cy="26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C:\Users\mipr\Desktop\bioshock-infinite-elisabe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92" y="2348880"/>
            <a:ext cx="4740611" cy="26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5013176"/>
            <a:ext cx="8353425" cy="1440160"/>
          </a:xfrm>
        </p:spPr>
        <p:txBody>
          <a:bodyPr/>
          <a:lstStyle/>
          <a:p>
            <a:r>
              <a:rPr lang="en-US" dirty="0" smtClean="0"/>
              <a:t>game AI traditionally encompasses mostly NPC behavior and bots</a:t>
            </a:r>
          </a:p>
          <a:p>
            <a:r>
              <a:rPr lang="en-US" dirty="0" smtClean="0"/>
              <a:t>control happens during the game, design support before deployment</a:t>
            </a:r>
          </a:p>
          <a:p>
            <a:r>
              <a:rPr lang="en-US" dirty="0" smtClean="0"/>
              <a:t>design support is rather new, but a highly dynamic research area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AI OVERALL VIEW 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707904" y="148478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AI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156176" y="2672916"/>
            <a:ext cx="187220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support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391197" y="26729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23528" y="3717032"/>
            <a:ext cx="136815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835696" y="3717032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strategic (bots)</a:t>
            </a:r>
          </a:p>
          <a:p>
            <a:pPr algn="ctr"/>
            <a:r>
              <a:rPr lang="en-US" dirty="0" smtClean="0"/>
              <a:t>/supportive AI</a:t>
            </a:r>
          </a:p>
        </p:txBody>
      </p:sp>
      <p:sp>
        <p:nvSpPr>
          <p:cNvPr id="9" name="Rechteck 8"/>
          <p:cNvSpPr/>
          <p:nvPr/>
        </p:nvSpPr>
        <p:spPr>
          <a:xfrm>
            <a:off x="7236296" y="3717032"/>
            <a:ext cx="151216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PCG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779912" y="371703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NPC behavior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2120" y="3717032"/>
            <a:ext cx="14401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8000" y="836712"/>
            <a:ext cx="8353425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modern approach:</a:t>
            </a:r>
          </a:p>
          <a:p>
            <a:endParaRPr lang="en-US" dirty="0"/>
          </a:p>
          <a:p>
            <a:r>
              <a:rPr lang="en-US" i="1" dirty="0" smtClean="0"/>
              <a:t>we treat all aspects of games, now also game design/production</a:t>
            </a:r>
          </a:p>
          <a:p>
            <a:r>
              <a:rPr lang="en-US" i="1" dirty="0" smtClean="0"/>
              <a:t>we use what fits best for a specific problem</a:t>
            </a:r>
          </a:p>
          <a:p>
            <a:pPr marL="265663" lvl="1" indent="0">
              <a:buNone/>
            </a:pPr>
            <a:endParaRPr lang="en-US" sz="18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APPROACH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3131840" y="3573016"/>
            <a:ext cx="273630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game AI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79712" y="3356992"/>
            <a:ext cx="1008112" cy="3600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979712" y="4077072"/>
            <a:ext cx="100811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1979712" y="4658280"/>
            <a:ext cx="1008112" cy="35489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11560" y="292494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algorithms</a:t>
            </a:r>
            <a:endParaRPr lang="en-US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386104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classic AI /</a:t>
            </a:r>
            <a:b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machine learning</a:t>
            </a:r>
            <a:endParaRPr lang="en-US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53291" y="49771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in-game AI use</a:t>
            </a:r>
            <a:endParaRPr lang="en-US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67544" y="507589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computational intelligence</a:t>
            </a:r>
            <a:endParaRPr lang="en-US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40152" y="30596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game design/production</a:t>
            </a:r>
            <a:endParaRPr lang="en-US" i="1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5940152" y="3510300"/>
            <a:ext cx="1008112" cy="20673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027472" y="4509120"/>
            <a:ext cx="1008112" cy="3600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svn\diss\diss\trunk\lehre\BA-VM-PCG-2015\ext-material\player-game-interaction-panoram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344816" cy="45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78000" y="836712"/>
            <a:ext cx="8353425" cy="5832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game AI components, player centric view, from:</a:t>
            </a:r>
          </a:p>
          <a:p>
            <a:pPr marL="0" indent="0">
              <a:buNone/>
            </a:pPr>
            <a:r>
              <a:rPr lang="en-US" sz="1600" dirty="0" smtClean="0"/>
              <a:t>Yannakakis</a:t>
            </a:r>
            <a:r>
              <a:rPr lang="en-US" sz="1600" dirty="0"/>
              <a:t>, </a:t>
            </a:r>
            <a:r>
              <a:rPr lang="en-US" sz="1600" dirty="0" err="1"/>
              <a:t>G.N</a:t>
            </a:r>
            <a:r>
              <a:rPr lang="en-US" sz="1600" dirty="0"/>
              <a:t>.; Togelius, J., "A Panorama of Artificial and Computational Intelligence in Games," in </a:t>
            </a:r>
            <a:r>
              <a:rPr lang="en-US" sz="1600" dirty="0" smtClean="0"/>
              <a:t>IEEE </a:t>
            </a:r>
            <a:r>
              <a:rPr lang="en-US" sz="1600" dirty="0" err="1" smtClean="0"/>
              <a:t>TCIAIG</a:t>
            </a:r>
            <a:r>
              <a:rPr lang="en-US" sz="1600" dirty="0" smtClean="0"/>
              <a:t>, 2014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look at the yet </a:t>
            </a:r>
            <a:r>
              <a:rPr lang="en-US" sz="1600" dirty="0"/>
              <a:t>unpublished game AI book: http://gameaibook.org/</a:t>
            </a:r>
            <a:endParaRPr lang="en-US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PANORAMIC</a:t>
            </a:r>
            <a:r>
              <a:rPr lang="de-DE" dirty="0" smtClean="0"/>
              <a:t> 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2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sz="quarter" idx="13"/>
          </p:nvPr>
        </p:nvSpPr>
        <p:spPr>
          <a:xfrm>
            <a:off x="3220887" y="1406462"/>
            <a:ext cx="5743601" cy="4832011"/>
          </a:xfrm>
          <a:prstGeom prst="rect">
            <a:avLst/>
          </a:prstGeom>
        </p:spPr>
        <p:txBody>
          <a:bodyPr wrap="square" lIns="91400" tIns="91400" rIns="91400" bIns="91400" anchor="t" anchorCtr="0">
            <a:spAutoFit/>
          </a:bodyPr>
          <a:lstStyle/>
          <a:p>
            <a:r>
              <a:rPr lang="en-US" dirty="0" smtClean="0"/>
              <a:t>contrary </a:t>
            </a:r>
            <a:r>
              <a:rPr lang="en-US" dirty="0"/>
              <a:t>to board </a:t>
            </a:r>
            <a:r>
              <a:rPr lang="en-US" dirty="0" smtClean="0"/>
              <a:t>games, </a:t>
            </a:r>
          </a:p>
          <a:p>
            <a:pPr lvl="1"/>
            <a:r>
              <a:rPr lang="en-US" dirty="0" smtClean="0"/>
              <a:t>game </a:t>
            </a:r>
            <a:r>
              <a:rPr lang="en-US" dirty="0"/>
              <a:t>trees often not </a:t>
            </a:r>
            <a:r>
              <a:rPr lang="en-US" dirty="0" smtClean="0"/>
              <a:t>applicable</a:t>
            </a:r>
          </a:p>
          <a:p>
            <a:pPr lvl="1"/>
            <a:r>
              <a:rPr lang="en-US" dirty="0" smtClean="0"/>
              <a:t>incomplete information</a:t>
            </a:r>
          </a:p>
          <a:p>
            <a:pPr lvl="1"/>
            <a:r>
              <a:rPr lang="en-US" dirty="0" smtClean="0"/>
              <a:t>concurrency</a:t>
            </a:r>
            <a:r>
              <a:rPr lang="en-US" dirty="0"/>
              <a:t>: </a:t>
            </a:r>
            <a:r>
              <a:rPr lang="en-US" dirty="0" smtClean="0"/>
              <a:t>during </a:t>
            </a:r>
            <a:r>
              <a:rPr lang="en-US" dirty="0"/>
              <a:t>planning phase, </a:t>
            </a:r>
            <a:r>
              <a:rPr lang="en-US" dirty="0" smtClean="0"/>
              <a:t>game </a:t>
            </a:r>
            <a:r>
              <a:rPr lang="en-US" dirty="0"/>
              <a:t>situation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quantifying </a:t>
            </a:r>
            <a:r>
              <a:rPr lang="en-US" dirty="0"/>
              <a:t>a game situation is not trivial</a:t>
            </a:r>
          </a:p>
          <a:p>
            <a:endParaRPr lang="en-US" dirty="0">
              <a:latin typeface="+mn-lt"/>
            </a:endParaRPr>
          </a:p>
          <a:p>
            <a:pPr>
              <a:buFont typeface="Wingdings"/>
              <a:buChar char="è"/>
            </a:pPr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good </a:t>
            </a:r>
            <a:r>
              <a:rPr lang="en-US" dirty="0"/>
              <a:t>and fast approximations are needed</a:t>
            </a:r>
          </a:p>
          <a:p>
            <a:pPr>
              <a:buFont typeface="Wingdings"/>
              <a:buChar char="è"/>
            </a:pPr>
            <a:endParaRPr lang="en-US" dirty="0">
              <a:latin typeface="+mn-lt"/>
            </a:endParaRPr>
          </a:p>
          <a:p>
            <a:r>
              <a:rPr lang="en-US" dirty="0" smtClean="0"/>
              <a:t>evolutionary optimization </a:t>
            </a:r>
            <a:r>
              <a:rPr lang="en-US" dirty="0"/>
              <a:t>is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versatile</a:t>
            </a:r>
            <a:r>
              <a:rPr lang="en-US" dirty="0"/>
              <a:t>, flexible, still works (</a:t>
            </a:r>
            <a:r>
              <a:rPr lang="en-US" dirty="0" smtClean="0"/>
              <a:t>somehow)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copes </a:t>
            </a:r>
            <a:r>
              <a:rPr lang="en-US" dirty="0"/>
              <a:t>with noise and strange search </a:t>
            </a:r>
            <a:r>
              <a:rPr lang="en-US" dirty="0" smtClean="0"/>
              <a:t>spaces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be asked to deliver a result at any time</a:t>
            </a:r>
          </a:p>
          <a:p>
            <a:pPr>
              <a:buFont typeface="Wingdings"/>
              <a:buChar char="è"/>
            </a:pPr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APPLY CI METHODS TO GAMES?</a:t>
            </a:r>
            <a:endParaRPr lang="en-US" dirty="0"/>
          </a:p>
        </p:txBody>
      </p:sp>
      <p:pic>
        <p:nvPicPr>
          <p:cNvPr id="6146" name="Picture 2" descr="C:\svn-1.7\games\Presentations\IPMU-2010\NapoleonT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025" y="2625123"/>
            <a:ext cx="2310770" cy="12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svn-1.7\games\Presentations\IPMU-2010\chessboar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8" y="3903201"/>
            <a:ext cx="2334112" cy="23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svn-1.7\games\Presentations\IPMU-2010\Anno-140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025" y="1180892"/>
            <a:ext cx="2310770" cy="14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353425" cy="5616624"/>
          </a:xfrm>
        </p:spPr>
        <p:txBody>
          <a:bodyPr/>
          <a:lstStyle/>
          <a:p>
            <a:r>
              <a:rPr lang="de-DE" dirty="0" err="1" smtClean="0"/>
              <a:t>procedural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(PCG)</a:t>
            </a:r>
          </a:p>
          <a:p>
            <a:pPr lvl="1"/>
            <a:r>
              <a:rPr lang="de-DE" dirty="0" smtClean="0"/>
              <a:t>large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worlds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expensive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endParaRPr lang="de-DE" dirty="0" smtClean="0"/>
          </a:p>
          <a:p>
            <a:pPr lvl="1"/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(</a:t>
            </a:r>
            <a:r>
              <a:rPr lang="de-DE" dirty="0" err="1" smtClean="0"/>
              <a:t>designer</a:t>
            </a:r>
            <a:r>
              <a:rPr lang="de-DE" dirty="0" smtClean="0"/>
              <a:t>)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believability</a:t>
            </a:r>
            <a:r>
              <a:rPr lang="de-DE" dirty="0" smtClean="0"/>
              <a:t>/</a:t>
            </a:r>
            <a:r>
              <a:rPr lang="de-DE" dirty="0" err="1" smtClean="0"/>
              <a:t>adaptability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NPC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1"/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humanlike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(also </a:t>
            </a:r>
            <a:r>
              <a:rPr lang="de-DE" dirty="0" err="1" smtClean="0"/>
              <a:t>evoke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human/AI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pPr lvl="1"/>
            <a:r>
              <a:rPr lang="de-DE" dirty="0" err="1" smtClean="0"/>
              <a:t>cope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unseen</a:t>
            </a:r>
            <a:r>
              <a:rPr lang="de-DE" dirty="0" smtClean="0"/>
              <a:t> </a:t>
            </a:r>
            <a:r>
              <a:rPr lang="de-DE" dirty="0" err="1" smtClean="0"/>
              <a:t>situations</a:t>
            </a:r>
            <a:r>
              <a:rPr lang="de-DE" dirty="0" smtClean="0"/>
              <a:t>,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personalization</a:t>
            </a:r>
            <a:endParaRPr lang="de-DE" dirty="0" smtClean="0"/>
          </a:p>
          <a:p>
            <a:pPr lvl="1"/>
            <a:r>
              <a:rPr lang="de-DE" dirty="0" err="1" smtClean="0"/>
              <a:t>preference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(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?), </a:t>
            </a:r>
            <a:r>
              <a:rPr lang="de-DE" dirty="0" err="1" smtClean="0"/>
              <a:t>player</a:t>
            </a:r>
            <a:r>
              <a:rPr lang="de-DE" dirty="0" smtClean="0"/>
              <a:t> type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lvl="1"/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adaptation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mechanics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sz="2000" dirty="0" smtClean="0"/>
          </a:p>
          <a:p>
            <a:pPr marL="0" indent="0">
              <a:buNone/>
            </a:pPr>
            <a:r>
              <a:rPr lang="de-DE" dirty="0" smtClean="0"/>
              <a:t>all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, </a:t>
            </a:r>
            <a:r>
              <a:rPr lang="de-DE" dirty="0" err="1" smtClean="0"/>
              <a:t>learning</a:t>
            </a:r>
            <a:r>
              <a:rPr lang="de-DE" dirty="0" smtClean="0"/>
              <a:t>,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de-DE" dirty="0" err="1" smtClean="0">
                <a:sym typeface="Wingdings" panose="05000000000000000000" pitchFamily="2" charset="2"/>
              </a:rPr>
              <a:t>current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methods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Evolutionary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Algorithms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Deep</a:t>
            </a:r>
            <a:r>
              <a:rPr lang="de-DE" dirty="0" smtClean="0">
                <a:sym typeface="Wingdings" panose="05000000000000000000" pitchFamily="2" charset="2"/>
              </a:rPr>
              <a:t> Learning, </a:t>
            </a:r>
            <a:r>
              <a:rPr lang="de-DE" dirty="0" err="1" smtClean="0">
                <a:sym typeface="Wingdings" panose="05000000000000000000" pitchFamily="2" charset="2"/>
              </a:rPr>
              <a:t>MCTS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COMPUTATIONAL INTELLIGENCE AND GAMES: </a:t>
            </a:r>
            <a:r>
              <a:rPr lang="de-DE" dirty="0" smtClean="0"/>
              <a:t>HOT TOPICS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876256" y="1556792"/>
            <a:ext cx="153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balancing is</a:t>
            </a:r>
          </a:p>
          <a:p>
            <a:r>
              <a:rPr lang="en-US" sz="2000" dirty="0" smtClean="0"/>
              <a:t>everywhere</a:t>
            </a:r>
            <a:endParaRPr lang="de-DE" sz="2000" dirty="0"/>
          </a:p>
        </p:txBody>
      </p:sp>
      <p:cxnSp>
        <p:nvCxnSpPr>
          <p:cNvPr id="7" name="Gerade Verbindung mit Pfeil 6"/>
          <p:cNvCxnSpPr>
            <a:stCxn id="5" idx="1"/>
          </p:cNvCxnSpPr>
          <p:nvPr/>
        </p:nvCxnSpPr>
        <p:spPr>
          <a:xfrm flipH="1" flipV="1">
            <a:off x="5580112" y="1700809"/>
            <a:ext cx="1296144" cy="2099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6660232" y="2289801"/>
            <a:ext cx="504056" cy="34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7524328" y="2289801"/>
            <a:ext cx="152400" cy="20753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1402</Words>
  <Application>Microsoft Office PowerPoint</Application>
  <PresentationFormat>Bildschirmpräsentation (4:3)</PresentationFormat>
  <Paragraphs>351</Paragraphs>
  <Slides>31</Slides>
  <Notes>24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1_ERCIS Presentation Template</vt:lpstr>
      <vt:lpstr>Computational Intelligence in RTS Games</vt:lpstr>
      <vt:lpstr>WHEN GAME AI BECOMES… ARTIFICIALLY INTELLIGENT</vt:lpstr>
      <vt:lpstr>OUTLINE</vt:lpstr>
      <vt:lpstr>LESS DUMB GAME AI…</vt:lpstr>
      <vt:lpstr>GAME AI OVERALL VIEW </vt:lpstr>
      <vt:lpstr>MODERN APPROACH</vt:lpstr>
      <vt:lpstr>PANORAMIC VIEW</vt:lpstr>
      <vt:lpstr>WHY APPLY CI METHODS TO GAMES?</vt:lpstr>
      <vt:lpstr>COMPUTATIONAL INTELLIGENCE AND GAMES: HOT TOPICS</vt:lpstr>
      <vt:lpstr>WHATEVER WE CHANGE -&gt; BALANCING</vt:lpstr>
      <vt:lpstr>MANUAL VS AUTOMATED BALANCING </vt:lpstr>
      <vt:lpstr>SOME GAME AI VOCABULARY</vt:lpstr>
      <vt:lpstr>WHAT ARE REALTIME STRATEGY GAMES?</vt:lpstr>
      <vt:lpstr>REALTIME STRATEGY GAMES RESEARCH</vt:lpstr>
      <vt:lpstr>CHALLENGES IN RTS GAME AI</vt:lpstr>
      <vt:lpstr>STARCRAFT COMPETITIONS</vt:lpstr>
      <vt:lpstr>BOT FLEXIBILITY</vt:lpstr>
      <vt:lpstr>RECENT DEVELOPMENTS IN RTS GAME AI RESEARCH</vt:lpstr>
      <vt:lpstr>WHAT WE REALLY WANT IN RTS GAMES</vt:lpstr>
      <vt:lpstr>MICRORTS IDEA</vt:lpstr>
      <vt:lpstr>MICRORTS: HOW TO PLAY</vt:lpstr>
      <vt:lpstr>OUR FORWARD MODEL IS THE GAME</vt:lpstr>
      <vt:lpstr>HOW TO START</vt:lpstr>
      <vt:lpstr>HOW TO USE THE GUI</vt:lpstr>
      <vt:lpstr>ASSIGNMENTS OVERVIEW</vt:lpstr>
      <vt:lpstr>GAME AI OVERALL VIEW: ASSIGNMENTS </vt:lpstr>
      <vt:lpstr>ASSIGNMENT 1</vt:lpstr>
      <vt:lpstr>ASSIGNMENT 2</vt:lpstr>
      <vt:lpstr>ASSIGNMENT 3</vt:lpstr>
      <vt:lpstr>Summary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Preuß</dc:creator>
  <cp:lastModifiedBy>Mike Preuß</cp:lastModifiedBy>
  <cp:revision>1338</cp:revision>
  <cp:lastPrinted>2012-03-27T13:30:40Z</cp:lastPrinted>
  <dcterms:created xsi:type="dcterms:W3CDTF">2013-07-02T13:16:00Z</dcterms:created>
  <dcterms:modified xsi:type="dcterms:W3CDTF">2017-07-13T19:23:50Z</dcterms:modified>
</cp:coreProperties>
</file>