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4" r:id="rId4"/>
    <p:sldId id="270" r:id="rId5"/>
    <p:sldId id="257" r:id="rId6"/>
    <p:sldId id="271" r:id="rId7"/>
    <p:sldId id="265" r:id="rId8"/>
    <p:sldId id="272" r:id="rId9"/>
    <p:sldId id="273" r:id="rId10"/>
    <p:sldId id="278" r:id="rId11"/>
    <p:sldId id="274" r:id="rId12"/>
    <p:sldId id="275" r:id="rId13"/>
    <p:sldId id="276" r:id="rId14"/>
    <p:sldId id="27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7D6B9A7-999E-4A00-8DAA-34DA6CE54758}">
          <p14:sldIdLst>
            <p14:sldId id="256"/>
            <p14:sldId id="261"/>
            <p14:sldId id="264"/>
            <p14:sldId id="270"/>
            <p14:sldId id="257"/>
            <p14:sldId id="271"/>
            <p14:sldId id="265"/>
            <p14:sldId id="272"/>
            <p14:sldId id="273"/>
            <p14:sldId id="278"/>
            <p14:sldId id="274"/>
            <p14:sldId id="275"/>
            <p14:sldId id="276"/>
            <p14:sldId id="27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84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29BEB-CA36-41B3-B406-F0042CD364C8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6A3D5-00AE-4932-8471-981819E0E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887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29BEB-CA36-41B3-B406-F0042CD364C8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6A3D5-00AE-4932-8471-981819E0E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881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29BEB-CA36-41B3-B406-F0042CD364C8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6A3D5-00AE-4932-8471-981819E0E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897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29BEB-CA36-41B3-B406-F0042CD364C8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6A3D5-00AE-4932-8471-981819E0E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094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29BEB-CA36-41B3-B406-F0042CD364C8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6A3D5-00AE-4932-8471-981819E0E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60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29BEB-CA36-41B3-B406-F0042CD364C8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6A3D5-00AE-4932-8471-981819E0E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700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29BEB-CA36-41B3-B406-F0042CD364C8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6A3D5-00AE-4932-8471-981819E0E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394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29BEB-CA36-41B3-B406-F0042CD364C8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6A3D5-00AE-4932-8471-981819E0E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009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29BEB-CA36-41B3-B406-F0042CD364C8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6A3D5-00AE-4932-8471-981819E0E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289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29BEB-CA36-41B3-B406-F0042CD364C8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6A3D5-00AE-4932-8471-981819E0E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253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29BEB-CA36-41B3-B406-F0042CD364C8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6A3D5-00AE-4932-8471-981819E0E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267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229BEB-CA36-41B3-B406-F0042CD364C8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96A3D5-00AE-4932-8471-981819E0E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434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g"/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3" Type="http://schemas.openxmlformats.org/officeDocument/2006/relationships/image" Target="../media/image13.jpeg"/><Relationship Id="rId7" Type="http://schemas.openxmlformats.org/officeDocument/2006/relationships/image" Target="../media/image17.emf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emf"/><Relationship Id="rId5" Type="http://schemas.openxmlformats.org/officeDocument/2006/relationships/image" Target="../media/image15.jpeg"/><Relationship Id="rId10" Type="http://schemas.openxmlformats.org/officeDocument/2006/relationships/image" Target="../media/image20.emf"/><Relationship Id="rId4" Type="http://schemas.openxmlformats.org/officeDocument/2006/relationships/image" Target="../media/image14.jpeg"/><Relationship Id="rId9" Type="http://schemas.openxmlformats.org/officeDocument/2006/relationships/image" Target="../media/image19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hyperlink" Target="https://playground.arduino.cc/Learning/ArduinoSleepCode" TargetMode="External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jp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TPMS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Shashank </a:t>
            </a:r>
            <a:r>
              <a:rPr lang="en-US" dirty="0" err="1"/>
              <a:t>Varshney</a:t>
            </a:r>
            <a:r>
              <a:rPr lang="en-US" dirty="0"/>
              <a:t> (2017JVL2507)</a:t>
            </a:r>
          </a:p>
          <a:p>
            <a:r>
              <a:rPr lang="en-US" dirty="0"/>
              <a:t>Deep Narula(2017JVL2509)</a:t>
            </a:r>
          </a:p>
          <a:p>
            <a:r>
              <a:rPr lang="en-US" dirty="0"/>
              <a:t>Under the guidance  of </a:t>
            </a:r>
          </a:p>
          <a:p>
            <a:r>
              <a:rPr lang="en-US" dirty="0"/>
              <a:t>Prof. </a:t>
            </a:r>
            <a:r>
              <a:rPr lang="en-US" dirty="0" err="1"/>
              <a:t>Jayedeva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411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dirty="0" smtClean="0"/>
              <a:t>Analysis(2)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10515600" cy="4565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7402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C-SVM has been used for classification. </a:t>
            </a:r>
          </a:p>
          <a:p>
            <a:r>
              <a:rPr lang="en-US" dirty="0" smtClean="0"/>
              <a:t>Kernel used: </a:t>
            </a:r>
            <a:r>
              <a:rPr lang="en-US" dirty="0" err="1" smtClean="0"/>
              <a:t>rbf</a:t>
            </a:r>
            <a:endParaRPr lang="en-US" dirty="0" smtClean="0"/>
          </a:p>
          <a:p>
            <a:r>
              <a:rPr lang="en-US" dirty="0" smtClean="0"/>
              <a:t>Library used: </a:t>
            </a:r>
            <a:r>
              <a:rPr lang="en-US" dirty="0" err="1" smtClean="0"/>
              <a:t>sklearn</a:t>
            </a:r>
            <a:endParaRPr lang="en-US" dirty="0" smtClean="0"/>
          </a:p>
          <a:p>
            <a:r>
              <a:rPr lang="en-US" dirty="0" smtClean="0"/>
              <a:t>5-fold cross validation to train the model</a:t>
            </a:r>
          </a:p>
          <a:p>
            <a:r>
              <a:rPr lang="en-US" dirty="0" smtClean="0"/>
              <a:t>Number of samples used : 2500 </a:t>
            </a:r>
          </a:p>
          <a:p>
            <a:r>
              <a:rPr lang="en-US" dirty="0" smtClean="0"/>
              <a:t>Accuracy = 90.758 ± 0.91 %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2359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Linear Regression has been used. </a:t>
            </a:r>
            <a:endParaRPr lang="en-US" dirty="0"/>
          </a:p>
          <a:p>
            <a:r>
              <a:rPr lang="en-US" dirty="0"/>
              <a:t>Library used: </a:t>
            </a:r>
            <a:r>
              <a:rPr lang="en-US" dirty="0" err="1"/>
              <a:t>sklearn</a:t>
            </a:r>
            <a:endParaRPr lang="en-US" dirty="0"/>
          </a:p>
          <a:p>
            <a:r>
              <a:rPr lang="en-US" dirty="0" smtClean="0"/>
              <a:t>Number </a:t>
            </a:r>
            <a:r>
              <a:rPr lang="en-US" dirty="0"/>
              <a:t>of samples </a:t>
            </a:r>
            <a:r>
              <a:rPr lang="en-US" dirty="0" smtClean="0"/>
              <a:t>used: </a:t>
            </a:r>
            <a:r>
              <a:rPr lang="en-US" dirty="0"/>
              <a:t>2500 </a:t>
            </a:r>
          </a:p>
          <a:p>
            <a:r>
              <a:rPr lang="en-US" dirty="0" smtClean="0"/>
              <a:t>Root mean square error: 11.69</a:t>
            </a:r>
          </a:p>
          <a:p>
            <a:r>
              <a:rPr lang="en-US" dirty="0"/>
              <a:t>R2 Score: </a:t>
            </a:r>
            <a:r>
              <a:rPr lang="en-US" dirty="0" smtClean="0"/>
              <a:t>0.47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253677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Non linear regression </a:t>
            </a:r>
            <a:r>
              <a:rPr lang="en-US" dirty="0"/>
              <a:t>has been used</a:t>
            </a:r>
            <a:r>
              <a:rPr lang="en-US" dirty="0" smtClean="0"/>
              <a:t>.</a:t>
            </a:r>
          </a:p>
          <a:p>
            <a:r>
              <a:rPr lang="en-US" dirty="0" smtClean="0"/>
              <a:t>Kernel Used: </a:t>
            </a:r>
            <a:r>
              <a:rPr lang="en-US" dirty="0" err="1" smtClean="0"/>
              <a:t>rbf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/>
              <a:t>Library used: </a:t>
            </a:r>
            <a:r>
              <a:rPr lang="en-US" dirty="0" err="1"/>
              <a:t>sklearn</a:t>
            </a:r>
            <a:endParaRPr lang="en-US" dirty="0"/>
          </a:p>
          <a:p>
            <a:r>
              <a:rPr lang="en-US" dirty="0" smtClean="0"/>
              <a:t>Number </a:t>
            </a:r>
            <a:r>
              <a:rPr lang="en-US" dirty="0"/>
              <a:t>of samples used: 2500 </a:t>
            </a:r>
          </a:p>
          <a:p>
            <a:r>
              <a:rPr lang="en-US" dirty="0"/>
              <a:t>Root mean square error: </a:t>
            </a:r>
            <a:r>
              <a:rPr lang="en-US" dirty="0" smtClean="0"/>
              <a:t>6.93</a:t>
            </a:r>
          </a:p>
          <a:p>
            <a:r>
              <a:rPr lang="en-US" dirty="0" smtClean="0"/>
              <a:t>R2 Score: 0.84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4247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1350" y="2067719"/>
            <a:ext cx="5829300" cy="3867150"/>
          </a:xfrm>
        </p:spPr>
      </p:pic>
    </p:spTree>
    <p:extLst>
      <p:ext uri="{BB962C8B-B14F-4D97-AF65-F5344CB8AC3E}">
        <p14:creationId xmlns:p14="http://schemas.microsoft.com/office/powerpoint/2010/main" val="2584961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1093576" y="1419527"/>
            <a:ext cx="9860055" cy="5199828"/>
            <a:chOff x="838200" y="1477193"/>
            <a:chExt cx="9860055" cy="5199828"/>
          </a:xfrm>
        </p:grpSpPr>
        <p:grpSp>
          <p:nvGrpSpPr>
            <p:cNvPr id="8" name="Group 7"/>
            <p:cNvGrpSpPr/>
            <p:nvPr/>
          </p:nvGrpSpPr>
          <p:grpSpPr>
            <a:xfrm>
              <a:off x="838200" y="1477193"/>
              <a:ext cx="9860055" cy="4830496"/>
              <a:chOff x="838200" y="1477193"/>
              <a:chExt cx="9860055" cy="4830496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838200" y="1477193"/>
                <a:ext cx="9860055" cy="4461164"/>
                <a:chOff x="838200" y="1477193"/>
                <a:chExt cx="9860055" cy="4461164"/>
              </a:xfrm>
            </p:grpSpPr>
            <p:pic>
              <p:nvPicPr>
                <p:cNvPr id="25" name="Picture 24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291209" y="1477193"/>
                  <a:ext cx="2407046" cy="4461164"/>
                </a:xfrm>
                <a:prstGeom prst="rect">
                  <a:avLst/>
                </a:prstGeom>
              </p:spPr>
            </p:pic>
            <p:grpSp>
              <p:nvGrpSpPr>
                <p:cNvPr id="3" name="Group 2"/>
                <p:cNvGrpSpPr/>
                <p:nvPr/>
              </p:nvGrpSpPr>
              <p:grpSpPr>
                <a:xfrm>
                  <a:off x="838200" y="3131999"/>
                  <a:ext cx="7372927" cy="2806358"/>
                  <a:chOff x="838200" y="3131999"/>
                  <a:chExt cx="7372927" cy="2806358"/>
                </a:xfrm>
              </p:grpSpPr>
              <p:grpSp>
                <p:nvGrpSpPr>
                  <p:cNvPr id="24" name="Group 23"/>
                  <p:cNvGrpSpPr/>
                  <p:nvPr/>
                </p:nvGrpSpPr>
                <p:grpSpPr>
                  <a:xfrm>
                    <a:off x="838200" y="3131999"/>
                    <a:ext cx="5273147" cy="2806358"/>
                    <a:chOff x="838200" y="3012551"/>
                    <a:chExt cx="5273147" cy="2806358"/>
                  </a:xfrm>
                </p:grpSpPr>
                <p:pic>
                  <p:nvPicPr>
                    <p:cNvPr id="14" name="Picture 13"/>
                    <p:cNvPicPr>
                      <a:picLocks noChangeAspect="1"/>
                    </p:cNvPicPr>
                    <p:nvPr/>
                  </p:nvPicPr>
                  <p:blipFill>
                    <a:blip r:embed="rId3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5193956" y="3347564"/>
                      <a:ext cx="430152" cy="68098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5" name="Picture 14"/>
                    <p:cNvPicPr>
                      <a:picLocks noChangeAspect="1"/>
                    </p:cNvPicPr>
                    <p:nvPr/>
                  </p:nvPicPr>
                  <p:blipFill>
                    <a:blip r:embed="rId4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 rot="5400000">
                      <a:off x="5511032" y="3416378"/>
                      <a:ext cx="657279" cy="543351"/>
                    </a:xfrm>
                    <a:prstGeom prst="rect">
                      <a:avLst/>
                    </a:prstGeom>
                  </p:spPr>
                </p:pic>
                <p:grpSp>
                  <p:nvGrpSpPr>
                    <p:cNvPr id="23" name="Group 22"/>
                    <p:cNvGrpSpPr/>
                    <p:nvPr/>
                  </p:nvGrpSpPr>
                  <p:grpSpPr>
                    <a:xfrm>
                      <a:off x="838200" y="3012551"/>
                      <a:ext cx="4382531" cy="2806358"/>
                      <a:chOff x="838200" y="3012551"/>
                      <a:chExt cx="4382531" cy="2806358"/>
                    </a:xfrm>
                  </p:grpSpPr>
                  <p:grpSp>
                    <p:nvGrpSpPr>
                      <p:cNvPr id="13" name="Group 12"/>
                      <p:cNvGrpSpPr/>
                      <p:nvPr/>
                    </p:nvGrpSpPr>
                    <p:grpSpPr>
                      <a:xfrm>
                        <a:off x="2553729" y="3012551"/>
                        <a:ext cx="2667002" cy="1351006"/>
                        <a:chOff x="3354859" y="3188041"/>
                        <a:chExt cx="2667002" cy="1351006"/>
                      </a:xfrm>
                    </p:grpSpPr>
                    <p:sp>
                      <p:nvSpPr>
                        <p:cNvPr id="4" name="Rectangle 3"/>
                        <p:cNvSpPr/>
                        <p:nvPr/>
                      </p:nvSpPr>
                      <p:spPr>
                        <a:xfrm>
                          <a:off x="3354859" y="3188042"/>
                          <a:ext cx="1631092" cy="1351005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solidFill>
                            <a:srgbClr val="0070C0"/>
                          </a:solidFill>
                        </a:ln>
                      </p:spPr>
                      <p:style>
                        <a:lnRef idx="2">
                          <a:schemeClr val="accent2">
                            <a:shade val="50000"/>
                          </a:schemeClr>
                        </a:lnRef>
                        <a:fillRef idx="1">
                          <a:schemeClr val="accent2"/>
                        </a:fillRef>
                        <a:effectRef idx="0">
                          <a:schemeClr val="accent2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Microcontroller</a:t>
                          </a:r>
                        </a:p>
                      </p:txBody>
                    </p:sp>
                    <p:sp>
                      <p:nvSpPr>
                        <p:cNvPr id="6" name="Rectangle 5"/>
                        <p:cNvSpPr/>
                        <p:nvPr/>
                      </p:nvSpPr>
                      <p:spPr>
                        <a:xfrm rot="16200000">
                          <a:off x="5080687" y="3597873"/>
                          <a:ext cx="1351005" cy="531342"/>
                        </a:xfrm>
                        <a:prstGeom prst="rect">
                          <a:avLst/>
                        </a:prstGeom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n>
                          <a:solidFill>
                            <a:schemeClr val="accent4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2">
                            <a:shade val="50000"/>
                          </a:schemeClr>
                        </a:lnRef>
                        <a:fillRef idx="1">
                          <a:schemeClr val="accent2"/>
                        </a:fillRef>
                        <a:effectRef idx="0">
                          <a:schemeClr val="accent2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Bluetooth</a:t>
                          </a:r>
                        </a:p>
                      </p:txBody>
                    </p:sp>
                  </p:grpSp>
                  <p:sp>
                    <p:nvSpPr>
                      <p:cNvPr id="16" name="Rectangle 15"/>
                      <p:cNvSpPr/>
                      <p:nvPr/>
                    </p:nvSpPr>
                    <p:spPr>
                      <a:xfrm>
                        <a:off x="838200" y="5033819"/>
                        <a:ext cx="1210962" cy="785090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Source of Vibrations</a:t>
                        </a:r>
                      </a:p>
                    </p:txBody>
                  </p:sp>
                  <p:cxnSp>
                    <p:nvCxnSpPr>
                      <p:cNvPr id="18" name="Straight Arrow Connector 17"/>
                      <p:cNvCxnSpPr>
                        <a:stCxn id="16" idx="0"/>
                      </p:cNvCxnSpPr>
                      <p:nvPr/>
                    </p:nvCxnSpPr>
                    <p:spPr>
                      <a:xfrm flipV="1">
                        <a:off x="1443681" y="3964023"/>
                        <a:ext cx="0" cy="1069796"/>
                      </a:xfrm>
                      <a:prstGeom prst="straightConnector1">
                        <a:avLst/>
                      </a:prstGeom>
                      <a:ln w="31750"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0" name="Straight Arrow Connector 19"/>
                      <p:cNvCxnSpPr>
                        <a:endCxn id="4" idx="1"/>
                      </p:cNvCxnSpPr>
                      <p:nvPr/>
                    </p:nvCxnSpPr>
                    <p:spPr>
                      <a:xfrm flipV="1">
                        <a:off x="2049162" y="3688055"/>
                        <a:ext cx="504567" cy="1"/>
                      </a:xfrm>
                      <a:prstGeom prst="straightConnector1">
                        <a:avLst/>
                      </a:prstGeom>
                      <a:ln w="31750"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2" name="Straight Arrow Connector 21"/>
                      <p:cNvCxnSpPr>
                        <a:stCxn id="4" idx="3"/>
                        <a:endCxn id="6" idx="0"/>
                      </p:cNvCxnSpPr>
                      <p:nvPr/>
                    </p:nvCxnSpPr>
                    <p:spPr>
                      <a:xfrm flipV="1">
                        <a:off x="4184821" y="3688054"/>
                        <a:ext cx="504568" cy="1"/>
                      </a:xfrm>
                      <a:prstGeom prst="straightConnector1">
                        <a:avLst/>
                      </a:prstGeom>
                      <a:ln w="31750"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cxnSp>
                <p:nvCxnSpPr>
                  <p:cNvPr id="27" name="Straight Arrow Connector 26"/>
                  <p:cNvCxnSpPr>
                    <a:stCxn id="15" idx="0"/>
                  </p:cNvCxnSpPr>
                  <p:nvPr/>
                </p:nvCxnSpPr>
                <p:spPr>
                  <a:xfrm flipV="1">
                    <a:off x="6111347" y="3807501"/>
                    <a:ext cx="2099780" cy="1"/>
                  </a:xfrm>
                  <a:prstGeom prst="straightConnector1">
                    <a:avLst/>
                  </a:prstGeom>
                  <a:ln w="317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8" name="TextBox 27"/>
                  <p:cNvSpPr txBox="1"/>
                  <p:nvPr/>
                </p:nvSpPr>
                <p:spPr>
                  <a:xfrm>
                    <a:off x="6827823" y="3467012"/>
                    <a:ext cx="62055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Data</a:t>
                    </a:r>
                  </a:p>
                </p:txBody>
              </p:sp>
            </p:grpSp>
          </p:grpSp>
          <p:sp>
            <p:nvSpPr>
              <p:cNvPr id="29" name="TextBox 28"/>
              <p:cNvSpPr txBox="1"/>
              <p:nvPr/>
            </p:nvSpPr>
            <p:spPr>
              <a:xfrm>
                <a:off x="8699482" y="5938357"/>
                <a:ext cx="15905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Android Phone</a:t>
                </a:r>
              </a:p>
            </p:txBody>
          </p:sp>
        </p:grpSp>
        <p:sp>
          <p:nvSpPr>
            <p:cNvPr id="31" name="TextBox 30"/>
            <p:cNvSpPr txBox="1"/>
            <p:nvPr/>
          </p:nvSpPr>
          <p:spPr>
            <a:xfrm>
              <a:off x="4655946" y="6307689"/>
              <a:ext cx="27924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Fig. 1 System Block Diagram</a:t>
              </a:r>
            </a:p>
          </p:txBody>
        </p:sp>
      </p:grpSp>
      <p:sp>
        <p:nvSpPr>
          <p:cNvPr id="30" name="Rectangle 29"/>
          <p:cNvSpPr/>
          <p:nvPr/>
        </p:nvSpPr>
        <p:spPr>
          <a:xfrm>
            <a:off x="1093576" y="3473870"/>
            <a:ext cx="1210962" cy="551935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Accelerometer</a:t>
            </a:r>
          </a:p>
        </p:txBody>
      </p:sp>
    </p:spTree>
    <p:extLst>
      <p:ext uri="{BB962C8B-B14F-4D97-AF65-F5344CB8AC3E}">
        <p14:creationId xmlns:p14="http://schemas.microsoft.com/office/powerpoint/2010/main" val="3872961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realizations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959904" y="1975048"/>
            <a:ext cx="1120347" cy="1325563"/>
            <a:chOff x="659027" y="1454523"/>
            <a:chExt cx="1120347" cy="1325563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65" t="22007" r="-877" b="26161"/>
            <a:stretch/>
          </p:blipFill>
          <p:spPr>
            <a:xfrm>
              <a:off x="659027" y="1454523"/>
              <a:ext cx="1100342" cy="571985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82" t="13677" r="6694" b="17458"/>
            <a:stretch/>
          </p:blipFill>
          <p:spPr>
            <a:xfrm>
              <a:off x="700362" y="2122006"/>
              <a:ext cx="629906" cy="502508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563" r="29701"/>
            <a:stretch/>
          </p:blipFill>
          <p:spPr>
            <a:xfrm>
              <a:off x="1392196" y="1966434"/>
              <a:ext cx="387178" cy="813652"/>
            </a:xfrm>
            <a:prstGeom prst="rect">
              <a:avLst/>
            </a:prstGeom>
          </p:spPr>
        </p:pic>
      </p:grpSp>
      <p:pic>
        <p:nvPicPr>
          <p:cNvPr id="15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363" t="30291" r="10727" b="17451"/>
          <a:stretch/>
        </p:blipFill>
        <p:spPr>
          <a:xfrm>
            <a:off x="4446622" y="1468565"/>
            <a:ext cx="2322062" cy="1823520"/>
          </a:xfrm>
        </p:spPr>
      </p:pic>
      <p:pic>
        <p:nvPicPr>
          <p:cNvPr id="16" name="Content Placeholder 3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31" t="12424" r="12870" b="11282"/>
          <a:stretch/>
        </p:blipFill>
        <p:spPr>
          <a:xfrm rot="16200000">
            <a:off x="9132782" y="1596517"/>
            <a:ext cx="2488648" cy="324571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8889" y="4743328"/>
            <a:ext cx="2435820" cy="1715654"/>
          </a:xfrm>
          <a:prstGeom prst="rect">
            <a:avLst/>
          </a:prstGeom>
        </p:spPr>
      </p:pic>
      <p:cxnSp>
        <p:nvCxnSpPr>
          <p:cNvPr id="9" name="Straight Arrow Connector 8"/>
          <p:cNvCxnSpPr>
            <a:stCxn id="10" idx="3"/>
            <a:endCxn id="15" idx="1"/>
          </p:cNvCxnSpPr>
          <p:nvPr/>
        </p:nvCxnSpPr>
        <p:spPr>
          <a:xfrm flipV="1">
            <a:off x="2080251" y="2380325"/>
            <a:ext cx="2366371" cy="51346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5" idx="3"/>
            <a:endCxn id="16" idx="0"/>
          </p:cNvCxnSpPr>
          <p:nvPr/>
        </p:nvCxnSpPr>
        <p:spPr>
          <a:xfrm>
            <a:off x="6768684" y="2380325"/>
            <a:ext cx="1985567" cy="83904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6" idx="1"/>
            <a:endCxn id="6" idx="3"/>
          </p:cNvCxnSpPr>
          <p:nvPr/>
        </p:nvCxnSpPr>
        <p:spPr>
          <a:xfrm flipH="1">
            <a:off x="8854709" y="4463696"/>
            <a:ext cx="1522397" cy="113745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812704" y="3292085"/>
            <a:ext cx="13947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Components</a:t>
            </a: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err="1"/>
              <a:t>Arduino</a:t>
            </a:r>
            <a:r>
              <a:rPr lang="en-US" sz="12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Bluetooth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Accelerometer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991300" y="3256866"/>
            <a:ext cx="10310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α</a:t>
            </a:r>
            <a:r>
              <a:rPr lang="en-US" dirty="0"/>
              <a:t>-model</a:t>
            </a:r>
          </a:p>
          <a:p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 rot="20859696">
            <a:off x="2295879" y="2313962"/>
            <a:ext cx="2029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Breadboard assembly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9889632" y="1552430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β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-model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 rot="1423048">
            <a:off x="7118098" y="2439455"/>
            <a:ext cx="1341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Zero-PCB V1</a:t>
            </a:r>
          </a:p>
        </p:txBody>
      </p:sp>
      <p:sp>
        <p:nvSpPr>
          <p:cNvPr id="44" name="TextBox 43"/>
          <p:cNvSpPr txBox="1"/>
          <p:nvPr/>
        </p:nvSpPr>
        <p:spPr>
          <a:xfrm rot="19341096">
            <a:off x="9090476" y="4595365"/>
            <a:ext cx="112646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Zero-PCB V2</a:t>
            </a:r>
          </a:p>
          <a:p>
            <a:endParaRPr lang="en-US" sz="1400" dirty="0"/>
          </a:p>
          <a:p>
            <a:r>
              <a:rPr lang="en-US" sz="1400" dirty="0"/>
              <a:t>Reduced size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955167" y="5505794"/>
            <a:ext cx="334511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New Components in V2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ADXL345 ,Digital accelerometer 16 bit output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ATtiny85, 8 Pin PDIP Package, Small form factor than ATmega8A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Low power consumption, Minimum voltage requirement 1.8V @1MHz  </a:t>
            </a:r>
          </a:p>
          <a:p>
            <a:endParaRPr lang="en-US" dirty="0"/>
          </a:p>
        </p:txBody>
      </p:sp>
      <p:pic>
        <p:nvPicPr>
          <p:cNvPr id="51" name="Picture 50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24" t="24095" r="47879" b="17694"/>
          <a:stretch/>
        </p:blipFill>
        <p:spPr>
          <a:xfrm>
            <a:off x="2746489" y="3987262"/>
            <a:ext cx="1896776" cy="2090325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2884430" y="6089650"/>
            <a:ext cx="1620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Housing for V2 </a:t>
            </a:r>
          </a:p>
        </p:txBody>
      </p:sp>
      <p:cxnSp>
        <p:nvCxnSpPr>
          <p:cNvPr id="55" name="Straight Arrow Connector 54"/>
          <p:cNvCxnSpPr>
            <a:stCxn id="6" idx="1"/>
            <a:endCxn id="51" idx="3"/>
          </p:cNvCxnSpPr>
          <p:nvPr/>
        </p:nvCxnSpPr>
        <p:spPr>
          <a:xfrm flipH="1" flipV="1">
            <a:off x="4643265" y="5032425"/>
            <a:ext cx="1775624" cy="56873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0535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Collection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90688"/>
            <a:ext cx="4385735" cy="4351338"/>
          </a:xfrm>
        </p:spPr>
      </p:pic>
      <p:sp>
        <p:nvSpPr>
          <p:cNvPr id="5" name="TextBox 4"/>
          <p:cNvSpPr txBox="1"/>
          <p:nvPr/>
        </p:nvSpPr>
        <p:spPr>
          <a:xfrm>
            <a:off x="838200" y="1771650"/>
            <a:ext cx="40919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Data collection location : </a:t>
            </a:r>
            <a:r>
              <a:rPr lang="en-US" dirty="0" err="1" smtClean="0"/>
              <a:t>Jwalamukhi</a:t>
            </a:r>
            <a:r>
              <a:rPr lang="en-US" dirty="0" smtClean="0"/>
              <a:t> Circle to </a:t>
            </a:r>
            <a:r>
              <a:rPr lang="en-US" dirty="0" err="1" smtClean="0"/>
              <a:t>Nilgiri</a:t>
            </a:r>
            <a:r>
              <a:rPr lang="en-US" dirty="0" smtClean="0"/>
              <a:t> Hostel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Distance between PT1 to PT2 : 500m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No of samples collected : 20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767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Collection</a:t>
            </a:r>
          </a:p>
        </p:txBody>
      </p:sp>
      <p:pic>
        <p:nvPicPr>
          <p:cNvPr id="25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20" y="3421107"/>
            <a:ext cx="2142836" cy="1908275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6890" y="4612253"/>
            <a:ext cx="1478487" cy="19713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5965" y="1447495"/>
            <a:ext cx="1950194" cy="1462646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8452" y="1566882"/>
            <a:ext cx="1407276" cy="2309092"/>
          </a:xfrm>
          <a:prstGeom prst="rect">
            <a:avLst/>
          </a:prstGeom>
        </p:spPr>
      </p:pic>
      <p:cxnSp>
        <p:nvCxnSpPr>
          <p:cNvPr id="14" name="Straight Arrow Connector 13"/>
          <p:cNvCxnSpPr>
            <a:stCxn id="25" idx="3"/>
            <a:endCxn id="8" idx="1"/>
          </p:cNvCxnSpPr>
          <p:nvPr/>
        </p:nvCxnSpPr>
        <p:spPr>
          <a:xfrm>
            <a:off x="2401456" y="4375245"/>
            <a:ext cx="1875434" cy="122266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25" idx="0"/>
            <a:endCxn id="10" idx="1"/>
          </p:cNvCxnSpPr>
          <p:nvPr/>
        </p:nvCxnSpPr>
        <p:spPr>
          <a:xfrm flipV="1">
            <a:off x="1330038" y="2178818"/>
            <a:ext cx="385927" cy="1242289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30" idx="1"/>
          </p:cNvCxnSpPr>
          <p:nvPr/>
        </p:nvCxnSpPr>
        <p:spPr>
          <a:xfrm>
            <a:off x="3158836" y="2151935"/>
            <a:ext cx="1649616" cy="56949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/>
          <p:cNvGrpSpPr/>
          <p:nvPr/>
        </p:nvGrpSpPr>
        <p:grpSpPr>
          <a:xfrm>
            <a:off x="7500604" y="83129"/>
            <a:ext cx="4041176" cy="6500439"/>
            <a:chOff x="7833100" y="83129"/>
            <a:chExt cx="4041176" cy="6500439"/>
          </a:xfrm>
        </p:grpSpPr>
        <p:grpSp>
          <p:nvGrpSpPr>
            <p:cNvPr id="52" name="Group 51"/>
            <p:cNvGrpSpPr/>
            <p:nvPr/>
          </p:nvGrpSpPr>
          <p:grpSpPr>
            <a:xfrm>
              <a:off x="7833100" y="83129"/>
              <a:ext cx="4041176" cy="5272003"/>
              <a:chOff x="7610367" y="597534"/>
              <a:chExt cx="4041176" cy="5272003"/>
            </a:xfrm>
          </p:grpSpPr>
          <p:pic>
            <p:nvPicPr>
              <p:cNvPr id="40" name="Content Placeholder 3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610367" y="597534"/>
                <a:ext cx="4041176" cy="1319183"/>
              </a:xfrm>
              <a:prstGeom prst="rect">
                <a:avLst/>
              </a:prstGeom>
            </p:spPr>
          </p:pic>
          <p:pic>
            <p:nvPicPr>
              <p:cNvPr id="49" name="Picture 48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661037" y="1927691"/>
                <a:ext cx="3969530" cy="1351218"/>
              </a:xfrm>
              <a:prstGeom prst="rect">
                <a:avLst/>
              </a:prstGeom>
            </p:spPr>
          </p:pic>
          <p:pic>
            <p:nvPicPr>
              <p:cNvPr id="50" name="Picture 49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661038" y="3278909"/>
                <a:ext cx="3939836" cy="1228436"/>
              </a:xfrm>
              <a:prstGeom prst="rect">
                <a:avLst/>
              </a:prstGeom>
            </p:spPr>
          </p:pic>
          <p:pic>
            <p:nvPicPr>
              <p:cNvPr id="51" name="Picture 50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661036" y="4507345"/>
                <a:ext cx="3939838" cy="1362192"/>
              </a:xfrm>
              <a:prstGeom prst="rect">
                <a:avLst/>
              </a:prstGeom>
            </p:spPr>
          </p:pic>
        </p:grpSp>
        <p:pic>
          <p:nvPicPr>
            <p:cNvPr id="55" name="Picture 54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7883770" y="5234994"/>
              <a:ext cx="3969530" cy="1348574"/>
            </a:xfrm>
            <a:prstGeom prst="rect">
              <a:avLst/>
            </a:prstGeom>
          </p:spPr>
        </p:pic>
      </p:grpSp>
      <p:cxnSp>
        <p:nvCxnSpPr>
          <p:cNvPr id="58" name="Straight Arrow Connector 57"/>
          <p:cNvCxnSpPr>
            <a:stCxn id="30" idx="3"/>
            <a:endCxn id="40" idx="1"/>
          </p:cNvCxnSpPr>
          <p:nvPr/>
        </p:nvCxnSpPr>
        <p:spPr>
          <a:xfrm flipV="1">
            <a:off x="6215728" y="742721"/>
            <a:ext cx="1284876" cy="197870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30" idx="3"/>
            <a:endCxn id="49" idx="1"/>
          </p:cNvCxnSpPr>
          <p:nvPr/>
        </p:nvCxnSpPr>
        <p:spPr>
          <a:xfrm flipV="1">
            <a:off x="6215728" y="2088895"/>
            <a:ext cx="1335546" cy="63253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30" idx="3"/>
            <a:endCxn id="50" idx="1"/>
          </p:cNvCxnSpPr>
          <p:nvPr/>
        </p:nvCxnSpPr>
        <p:spPr>
          <a:xfrm>
            <a:off x="6215728" y="2721428"/>
            <a:ext cx="1335547" cy="657294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30" idx="3"/>
            <a:endCxn id="51" idx="1"/>
          </p:cNvCxnSpPr>
          <p:nvPr/>
        </p:nvCxnSpPr>
        <p:spPr>
          <a:xfrm>
            <a:off x="6215728" y="2721428"/>
            <a:ext cx="1335545" cy="195260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30" idx="3"/>
            <a:endCxn id="55" idx="1"/>
          </p:cNvCxnSpPr>
          <p:nvPr/>
        </p:nvCxnSpPr>
        <p:spPr>
          <a:xfrm>
            <a:off x="6215728" y="2721428"/>
            <a:ext cx="1335546" cy="318785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V="1">
            <a:off x="11353800" y="489527"/>
            <a:ext cx="0" cy="568960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 rot="1132129">
            <a:off x="3727860" y="2129380"/>
            <a:ext cx="108427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Data on </a:t>
            </a:r>
          </a:p>
          <a:p>
            <a:pPr algn="ctr"/>
            <a:endParaRPr lang="en-US" sz="1400" dirty="0"/>
          </a:p>
          <a:p>
            <a:pPr algn="ctr"/>
            <a:r>
              <a:rPr lang="en-US" sz="1400" dirty="0"/>
              <a:t>Android app</a:t>
            </a:r>
          </a:p>
        </p:txBody>
      </p:sp>
      <p:sp>
        <p:nvSpPr>
          <p:cNvPr id="70" name="TextBox 69"/>
          <p:cNvSpPr txBox="1"/>
          <p:nvPr/>
        </p:nvSpPr>
        <p:spPr>
          <a:xfrm rot="2014205">
            <a:off x="2163484" y="4524898"/>
            <a:ext cx="21704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Pressure Measurement </a:t>
            </a:r>
          </a:p>
          <a:p>
            <a:pPr algn="ctr"/>
            <a:endParaRPr lang="en-US" sz="1600" dirty="0"/>
          </a:p>
          <a:p>
            <a:pPr algn="ctr"/>
            <a:r>
              <a:rPr lang="en-US" sz="1600" dirty="0"/>
              <a:t>Before trial</a:t>
            </a:r>
          </a:p>
        </p:txBody>
      </p:sp>
      <p:sp>
        <p:nvSpPr>
          <p:cNvPr id="73" name="TextBox 72"/>
          <p:cNvSpPr txBox="1"/>
          <p:nvPr/>
        </p:nvSpPr>
        <p:spPr>
          <a:xfrm rot="17241731">
            <a:off x="622919" y="2520481"/>
            <a:ext cx="1449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Logging </a:t>
            </a:r>
          </a:p>
        </p:txBody>
      </p:sp>
      <p:sp>
        <p:nvSpPr>
          <p:cNvPr id="74" name="TextBox 73"/>
          <p:cNvSpPr txBox="1"/>
          <p:nvPr/>
        </p:nvSpPr>
        <p:spPr>
          <a:xfrm rot="18199585">
            <a:off x="6295257" y="1527561"/>
            <a:ext cx="749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Trial 1</a:t>
            </a:r>
          </a:p>
        </p:txBody>
      </p:sp>
      <p:sp>
        <p:nvSpPr>
          <p:cNvPr id="75" name="TextBox 74"/>
          <p:cNvSpPr txBox="1"/>
          <p:nvPr/>
        </p:nvSpPr>
        <p:spPr>
          <a:xfrm rot="20119999">
            <a:off x="6699839" y="1984579"/>
            <a:ext cx="749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Trial 2</a:t>
            </a:r>
          </a:p>
        </p:txBody>
      </p:sp>
      <p:sp>
        <p:nvSpPr>
          <p:cNvPr id="76" name="TextBox 75"/>
          <p:cNvSpPr txBox="1"/>
          <p:nvPr/>
        </p:nvSpPr>
        <p:spPr>
          <a:xfrm rot="1573930">
            <a:off x="6699997" y="2823192"/>
            <a:ext cx="749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Trial 3</a:t>
            </a:r>
          </a:p>
        </p:txBody>
      </p:sp>
      <p:sp>
        <p:nvSpPr>
          <p:cNvPr id="77" name="TextBox 76"/>
          <p:cNvSpPr txBox="1"/>
          <p:nvPr/>
        </p:nvSpPr>
        <p:spPr>
          <a:xfrm rot="3354188">
            <a:off x="6728149" y="3607721"/>
            <a:ext cx="749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Trial 4</a:t>
            </a:r>
          </a:p>
        </p:txBody>
      </p:sp>
      <p:sp>
        <p:nvSpPr>
          <p:cNvPr id="78" name="TextBox 77"/>
          <p:cNvSpPr txBox="1"/>
          <p:nvPr/>
        </p:nvSpPr>
        <p:spPr>
          <a:xfrm rot="4051095">
            <a:off x="6483641" y="4385236"/>
            <a:ext cx="749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Trial 5</a:t>
            </a:r>
          </a:p>
        </p:txBody>
      </p:sp>
      <p:sp>
        <p:nvSpPr>
          <p:cNvPr id="79" name="TextBox 78"/>
          <p:cNvSpPr txBox="1"/>
          <p:nvPr/>
        </p:nvSpPr>
        <p:spPr>
          <a:xfrm rot="16200000">
            <a:off x="10358258" y="3247419"/>
            <a:ext cx="2426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Increasing </a:t>
            </a:r>
            <a:r>
              <a:rPr lang="en-US" dirty="0" err="1"/>
              <a:t>tyre</a:t>
            </a:r>
            <a:r>
              <a:rPr lang="en-US" dirty="0"/>
              <a:t> pressure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401058" y="5365979"/>
            <a:ext cx="1812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System mounting</a:t>
            </a:r>
          </a:p>
        </p:txBody>
      </p:sp>
    </p:spTree>
    <p:extLst>
      <p:ext uri="{BB962C8B-B14F-4D97-AF65-F5344CB8AC3E}">
        <p14:creationId xmlns:p14="http://schemas.microsoft.com/office/powerpoint/2010/main" val="1113342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Firmware Update: Power saving mode </a:t>
            </a:r>
            <a:endParaRPr lang="en-US" dirty="0"/>
          </a:p>
        </p:txBody>
      </p:sp>
      <p:grpSp>
        <p:nvGrpSpPr>
          <p:cNvPr id="37" name="Group 36"/>
          <p:cNvGrpSpPr/>
          <p:nvPr/>
        </p:nvGrpSpPr>
        <p:grpSpPr>
          <a:xfrm>
            <a:off x="5908379" y="2008451"/>
            <a:ext cx="6186686" cy="3845163"/>
            <a:chOff x="5432602" y="2137758"/>
            <a:chExt cx="6186686" cy="3845163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45629" y="4000482"/>
              <a:ext cx="2973659" cy="1982439"/>
            </a:xfrm>
            <a:prstGeom prst="rect">
              <a:avLst/>
            </a:prstGeom>
          </p:spPr>
        </p:pic>
        <p:grpSp>
          <p:nvGrpSpPr>
            <p:cNvPr id="36" name="Group 35"/>
            <p:cNvGrpSpPr/>
            <p:nvPr/>
          </p:nvGrpSpPr>
          <p:grpSpPr>
            <a:xfrm>
              <a:off x="5432602" y="2137758"/>
              <a:ext cx="5682209" cy="3503632"/>
              <a:chOff x="5432602" y="2137758"/>
              <a:chExt cx="5682209" cy="3503632"/>
            </a:xfrm>
          </p:grpSpPr>
          <p:pic>
            <p:nvPicPr>
              <p:cNvPr id="9" name="Picture 8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82" t="13677" r="6694" b="17458"/>
              <a:stretch/>
            </p:blipFill>
            <p:spPr>
              <a:xfrm>
                <a:off x="5432602" y="2479752"/>
                <a:ext cx="1254032" cy="1000405"/>
              </a:xfrm>
              <a:prstGeom prst="rect">
                <a:avLst/>
              </a:prstGeom>
            </p:spPr>
          </p:pic>
          <p:pic>
            <p:nvPicPr>
              <p:cNvPr id="15" name="Picture 14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026069" y="2137758"/>
                <a:ext cx="646630" cy="779856"/>
              </a:xfrm>
              <a:prstGeom prst="rect">
                <a:avLst/>
              </a:prstGeom>
            </p:spPr>
          </p:pic>
          <p:sp>
            <p:nvSpPr>
              <p:cNvPr id="17" name="TextBox 16"/>
              <p:cNvSpPr txBox="1"/>
              <p:nvPr/>
            </p:nvSpPr>
            <p:spPr>
              <a:xfrm>
                <a:off x="6964117" y="2980609"/>
                <a:ext cx="6832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Pulse</a:t>
                </a:r>
                <a:endParaRPr lang="en-US" dirty="0"/>
              </a:p>
            </p:txBody>
          </p:sp>
          <p:cxnSp>
            <p:nvCxnSpPr>
              <p:cNvPr id="11" name="Straight Arrow Connector 10"/>
              <p:cNvCxnSpPr>
                <a:stCxn id="9" idx="3"/>
              </p:cNvCxnSpPr>
              <p:nvPr/>
            </p:nvCxnSpPr>
            <p:spPr>
              <a:xfrm flipV="1">
                <a:off x="6686634" y="2979954"/>
                <a:ext cx="1238166" cy="1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ounded Rectangle 20"/>
              <p:cNvSpPr/>
              <p:nvPr/>
            </p:nvSpPr>
            <p:spPr>
              <a:xfrm>
                <a:off x="8012134" y="2627014"/>
                <a:ext cx="1729807" cy="831279"/>
              </a:xfrm>
              <a:prstGeom prst="roundRect">
                <a:avLst/>
              </a:prstGeom>
              <a:solidFill>
                <a:srgbClr val="FFFF00"/>
              </a:solidFill>
              <a:ln w="317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FF0000"/>
                    </a:solidFill>
                  </a:rPr>
                  <a:t>Pulse Detection Circuit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23" name="Elbow Connector 22"/>
              <p:cNvCxnSpPr/>
              <p:nvPr/>
            </p:nvCxnSpPr>
            <p:spPr>
              <a:xfrm>
                <a:off x="9801733" y="3042653"/>
                <a:ext cx="390517" cy="1464691"/>
              </a:xfrm>
              <a:prstGeom prst="bentConnector2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9" name="Picture 28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7691" t="5947" r="18268" b="50212"/>
              <a:stretch/>
            </p:blipFill>
            <p:spPr>
              <a:xfrm>
                <a:off x="10326421" y="3480157"/>
                <a:ext cx="788390" cy="600064"/>
              </a:xfrm>
              <a:prstGeom prst="rect">
                <a:avLst/>
              </a:prstGeom>
            </p:spPr>
          </p:pic>
          <p:sp>
            <p:nvSpPr>
              <p:cNvPr id="30" name="TextBox 29"/>
              <p:cNvSpPr txBox="1"/>
              <p:nvPr/>
            </p:nvSpPr>
            <p:spPr>
              <a:xfrm>
                <a:off x="8060448" y="3760311"/>
                <a:ext cx="21318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To interrupt pin INT0</a:t>
                </a:r>
                <a:endParaRPr lang="en-US" dirty="0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5942845" y="4718060"/>
                <a:ext cx="2510174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Wakes up </a:t>
                </a:r>
                <a:r>
                  <a:rPr lang="en-US" dirty="0" err="1" smtClean="0"/>
                  <a:t>Atmega</a:t>
                </a:r>
                <a:endParaRPr lang="en-US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Reset </a:t>
                </a:r>
                <a:r>
                  <a:rPr lang="en-US" dirty="0"/>
                  <a:t>inactivity </a:t>
                </a:r>
                <a:r>
                  <a:rPr lang="en-US" dirty="0" smtClean="0"/>
                  <a:t>timer</a:t>
                </a:r>
              </a:p>
              <a:p>
                <a:endParaRPr lang="en-US" dirty="0"/>
              </a:p>
            </p:txBody>
          </p:sp>
        </p:grpSp>
      </p:grpSp>
      <p:grpSp>
        <p:nvGrpSpPr>
          <p:cNvPr id="42" name="Group 41"/>
          <p:cNvGrpSpPr/>
          <p:nvPr/>
        </p:nvGrpSpPr>
        <p:grpSpPr>
          <a:xfrm>
            <a:off x="837792" y="2319547"/>
            <a:ext cx="4350279" cy="3570890"/>
            <a:chOff x="440631" y="2319547"/>
            <a:chExt cx="4350279" cy="357089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8401" y="2697327"/>
              <a:ext cx="2973659" cy="1982439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838200" y="4505442"/>
              <a:ext cx="2693773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smtClean="0"/>
                <a:t>Inactivity greater than 10 min </a:t>
              </a:r>
              <a:r>
                <a:rPr lang="en-US" sz="1400" dirty="0" err="1" smtClean="0"/>
                <a:t>Atmega</a:t>
              </a:r>
              <a:r>
                <a:rPr lang="en-US" sz="1400" dirty="0" smtClean="0"/>
                <a:t> goes to sleep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smtClean="0"/>
                <a:t>Shutting down everything except accelerometer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smtClean="0"/>
                <a:t>Input current is in </a:t>
              </a:r>
              <a:r>
                <a:rPr lang="en-US" sz="1400" dirty="0" err="1" smtClean="0"/>
                <a:t>nA</a:t>
              </a:r>
              <a:r>
                <a:rPr lang="en-US" sz="1400" dirty="0" smtClean="0"/>
                <a:t>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smtClean="0"/>
                <a:t>Huge reduction in power</a:t>
              </a:r>
              <a:endParaRPr lang="en-US" sz="1400" dirty="0"/>
            </a:p>
          </p:txBody>
        </p:sp>
        <p:pic>
          <p:nvPicPr>
            <p:cNvPr id="32" name="Picture 3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82" t="13677" r="6694" b="17458"/>
            <a:stretch/>
          </p:blipFill>
          <p:spPr>
            <a:xfrm>
              <a:off x="440631" y="2319547"/>
              <a:ext cx="1254032" cy="1000405"/>
            </a:xfrm>
            <a:prstGeom prst="rect">
              <a:avLst/>
            </a:prstGeom>
          </p:spPr>
        </p:pic>
        <p:cxnSp>
          <p:nvCxnSpPr>
            <p:cNvPr id="34" name="Straight Arrow Connector 33"/>
            <p:cNvCxnSpPr/>
            <p:nvPr/>
          </p:nvCxnSpPr>
          <p:spPr>
            <a:xfrm>
              <a:off x="1474229" y="3055703"/>
              <a:ext cx="557771" cy="29423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1633805" y="2791080"/>
              <a:ext cx="10102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 pulse</a:t>
              </a:r>
              <a:endParaRPr lang="en-US" dirty="0"/>
            </a:p>
          </p:txBody>
        </p:sp>
        <p:pic>
          <p:nvPicPr>
            <p:cNvPr id="38" name="Picture 37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908" r="62076" b="58225"/>
            <a:stretch/>
          </p:blipFill>
          <p:spPr>
            <a:xfrm>
              <a:off x="3645601" y="2520430"/>
              <a:ext cx="1145309" cy="1559791"/>
            </a:xfrm>
            <a:prstGeom prst="rect">
              <a:avLst/>
            </a:prstGeom>
          </p:spPr>
        </p:pic>
        <p:cxnSp>
          <p:nvCxnSpPr>
            <p:cNvPr id="40" name="Straight Arrow Connector 39"/>
            <p:cNvCxnSpPr/>
            <p:nvPr/>
          </p:nvCxnSpPr>
          <p:spPr>
            <a:xfrm flipV="1">
              <a:off x="3195832" y="3281963"/>
              <a:ext cx="822036" cy="1836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3215612" y="2947009"/>
              <a:ext cx="6960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Sleep</a:t>
              </a:r>
              <a:endParaRPr lang="en-US" dirty="0"/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2799236" y="6362784"/>
            <a:ext cx="10698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Ref: </a:t>
            </a:r>
            <a:r>
              <a:rPr lang="en-US" dirty="0">
                <a:hlinkClick r:id="rId7"/>
              </a:rPr>
              <a:t>https://</a:t>
            </a:r>
            <a:r>
              <a:rPr lang="en-US" dirty="0" smtClean="0">
                <a:hlinkClick r:id="rId7"/>
              </a:rPr>
              <a:t>playground.arduino.cc/Learning/ArduinoSleepCode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81717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835269" y="2365130"/>
            <a:ext cx="10435002" cy="3143284"/>
            <a:chOff x="606669" y="2708030"/>
            <a:chExt cx="10435002" cy="3143284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xmlns="" id="{58E09993-FE82-452A-A9D9-036E1AE3E6FA}"/>
                </a:ext>
              </a:extLst>
            </p:cNvPr>
            <p:cNvSpPr/>
            <p:nvPr/>
          </p:nvSpPr>
          <p:spPr>
            <a:xfrm>
              <a:off x="606669" y="2725614"/>
              <a:ext cx="1916723" cy="1099039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Raw Data with large Feature Set</a:t>
              </a:r>
            </a:p>
            <a:p>
              <a:pPr algn="ctr"/>
              <a:endParaRPr lang="en-US" dirty="0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xmlns="" id="{2234F18E-B50A-4C80-A2B4-ACB2CC87D6E8}"/>
                </a:ext>
              </a:extLst>
            </p:cNvPr>
            <p:cNvSpPr/>
            <p:nvPr/>
          </p:nvSpPr>
          <p:spPr>
            <a:xfrm>
              <a:off x="3361592" y="2725614"/>
              <a:ext cx="1916723" cy="1099039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Common Spatial Pattern Algorithm </a:t>
              </a:r>
            </a:p>
          </p:txBody>
        </p:sp>
        <p:sp>
          <p:nvSpPr>
            <p:cNvPr id="6" name="Arrow: Right 5">
              <a:extLst>
                <a:ext uri="{FF2B5EF4-FFF2-40B4-BE49-F238E27FC236}">
                  <a16:creationId xmlns:a16="http://schemas.microsoft.com/office/drawing/2014/main" xmlns="" id="{CCEB7C4E-1CC4-4B20-8810-0049FDF6F904}"/>
                </a:ext>
              </a:extLst>
            </p:cNvPr>
            <p:cNvSpPr/>
            <p:nvPr/>
          </p:nvSpPr>
          <p:spPr>
            <a:xfrm>
              <a:off x="2614978" y="3174022"/>
              <a:ext cx="655028" cy="16705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xmlns="" id="{662600FE-B2DD-4C09-8DDD-BC39BB5F314D}"/>
                </a:ext>
              </a:extLst>
            </p:cNvPr>
            <p:cNvSpPr/>
            <p:nvPr/>
          </p:nvSpPr>
          <p:spPr>
            <a:xfrm>
              <a:off x="6116515" y="2708030"/>
              <a:ext cx="1916723" cy="1099039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Data with significant Feature Set (reduced)</a:t>
              </a:r>
            </a:p>
          </p:txBody>
        </p:sp>
        <p:sp>
          <p:nvSpPr>
            <p:cNvPr id="8" name="Arrow: Right 7">
              <a:extLst>
                <a:ext uri="{FF2B5EF4-FFF2-40B4-BE49-F238E27FC236}">
                  <a16:creationId xmlns:a16="http://schemas.microsoft.com/office/drawing/2014/main" xmlns="" id="{83CDF837-C946-4A73-922D-0F76541D5A43}"/>
                </a:ext>
              </a:extLst>
            </p:cNvPr>
            <p:cNvSpPr/>
            <p:nvPr/>
          </p:nvSpPr>
          <p:spPr>
            <a:xfrm>
              <a:off x="5369901" y="3174022"/>
              <a:ext cx="655028" cy="16705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xmlns="" id="{FF363847-F84F-4A0F-A3E8-5F449D992965}"/>
                </a:ext>
              </a:extLst>
            </p:cNvPr>
            <p:cNvSpPr/>
            <p:nvPr/>
          </p:nvSpPr>
          <p:spPr>
            <a:xfrm>
              <a:off x="6116515" y="4752275"/>
              <a:ext cx="1916723" cy="1099039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Classifier 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(LIBSVM)</a:t>
              </a:r>
            </a:p>
          </p:txBody>
        </p:sp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xmlns="" id="{B88FB00B-BED8-4479-812A-E6BEAE2641B6}"/>
                </a:ext>
              </a:extLst>
            </p:cNvPr>
            <p:cNvSpPr/>
            <p:nvPr/>
          </p:nvSpPr>
          <p:spPr>
            <a:xfrm rot="5400000">
              <a:off x="6747362" y="4196145"/>
              <a:ext cx="655028" cy="16705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xmlns="" id="{452D47BC-28FD-4B43-8CD0-D748216276AD}"/>
                </a:ext>
              </a:extLst>
            </p:cNvPr>
            <p:cNvSpPr/>
            <p:nvPr/>
          </p:nvSpPr>
          <p:spPr>
            <a:xfrm>
              <a:off x="9124948" y="4752273"/>
              <a:ext cx="1916723" cy="1099039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Predicted Output</a:t>
              </a:r>
            </a:p>
          </p:txBody>
        </p:sp>
        <p:sp>
          <p:nvSpPr>
            <p:cNvPr id="12" name="Arrow: Right 11">
              <a:extLst>
                <a:ext uri="{FF2B5EF4-FFF2-40B4-BE49-F238E27FC236}">
                  <a16:creationId xmlns:a16="http://schemas.microsoft.com/office/drawing/2014/main" xmlns="" id="{FE912B31-FA77-43E1-BFFB-81F2E044BFED}"/>
                </a:ext>
              </a:extLst>
            </p:cNvPr>
            <p:cNvSpPr/>
            <p:nvPr/>
          </p:nvSpPr>
          <p:spPr>
            <a:xfrm>
              <a:off x="8251579" y="5218266"/>
              <a:ext cx="655028" cy="16705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itle 1">
            <a:extLst>
              <a:ext uri="{FF2B5EF4-FFF2-40B4-BE49-F238E27FC236}">
                <a16:creationId xmlns:a16="http://schemas.microsoft.com/office/drawing/2014/main" xmlns="" id="{A3BDECAE-7BF7-449A-9228-7292F8E9E2F7}"/>
              </a:ext>
            </a:extLst>
          </p:cNvPr>
          <p:cNvSpPr txBox="1">
            <a:spLocks/>
          </p:cNvSpPr>
          <p:nvPr/>
        </p:nvSpPr>
        <p:spPr>
          <a:xfrm>
            <a:off x="606669" y="71307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2-Class Common Spatial Pattern (CSP)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380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3BDECAE-7BF7-449A-9228-7292F8E9E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2-Class Common Spatial Pattern (CSP)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51671DD-E32D-4F03-B149-6569722E86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6426"/>
            <a:ext cx="10515600" cy="4620537"/>
          </a:xfrm>
        </p:spPr>
        <p:txBody>
          <a:bodyPr/>
          <a:lstStyle/>
          <a:p>
            <a:r>
              <a:rPr lang="en-US" sz="2000" dirty="0"/>
              <a:t>The CSP algorithm solves the optimization problem for 2-Class dataset </a:t>
            </a:r>
          </a:p>
          <a:p>
            <a:endParaRPr lang="en-US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solutions to above problem are given by eigenvectors of the generalized eigenvalue problem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The eigenvectors correspond to the desired spatial filters. For a given eigenvector w∗, the corresponding eigenvalue determines the value of the cost function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AA7C19E5-B5C7-4242-9150-9ACF530DF8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3231" y="2118712"/>
            <a:ext cx="3152775" cy="10858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E796373C-122F-4B26-9EDE-D63357B19F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9733" y="4001294"/>
            <a:ext cx="2524125" cy="457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8234793D-652A-4CB7-828F-92C01222FC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1342" y="5186363"/>
            <a:ext cx="27813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2154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</a:t>
            </a:r>
            <a:r>
              <a:rPr lang="en-US" dirty="0" smtClean="0"/>
              <a:t>Analysis(1) 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76078"/>
            <a:ext cx="10515600" cy="3450431"/>
          </a:xfrm>
        </p:spPr>
      </p:pic>
    </p:spTree>
    <p:extLst>
      <p:ext uri="{BB962C8B-B14F-4D97-AF65-F5344CB8AC3E}">
        <p14:creationId xmlns:p14="http://schemas.microsoft.com/office/powerpoint/2010/main" val="17227706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1522</TotalTime>
  <Words>377</Words>
  <Application>Microsoft Office PowerPoint</Application>
  <PresentationFormat>Widescreen</PresentationFormat>
  <Paragraphs>100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TPMS</vt:lpstr>
      <vt:lpstr>System</vt:lpstr>
      <vt:lpstr>System realizations</vt:lpstr>
      <vt:lpstr>Data Collection</vt:lpstr>
      <vt:lpstr>Data Collection</vt:lpstr>
      <vt:lpstr>Firmware Update: Power saving mode </vt:lpstr>
      <vt:lpstr>PowerPoint Presentation</vt:lpstr>
      <vt:lpstr>2-Class Common Spatial Pattern (CSP)</vt:lpstr>
      <vt:lpstr>Data Analysis(1) </vt:lpstr>
      <vt:lpstr>Data Analysis(2)</vt:lpstr>
      <vt:lpstr>Classification(1)</vt:lpstr>
      <vt:lpstr>Classification(2)</vt:lpstr>
      <vt:lpstr>Classification(3)</vt:lpstr>
      <vt:lpstr>PowerPoint Presentation</vt:lpstr>
    </vt:vector>
  </TitlesOfParts>
  <Company>IIT Delhi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TPMS</dc:title>
  <dc:creator>Shashank</dc:creator>
  <cp:lastModifiedBy>Shashank</cp:lastModifiedBy>
  <cp:revision>86</cp:revision>
  <dcterms:created xsi:type="dcterms:W3CDTF">2018-03-20T18:27:24Z</dcterms:created>
  <dcterms:modified xsi:type="dcterms:W3CDTF">2018-05-09T06:01:48Z</dcterms:modified>
</cp:coreProperties>
</file>