
<file path=[Content_Types].xml><?xml version="1.0" encoding="utf-8"?>
<Types xmlns="http://schemas.openxmlformats.org/package/2006/content-types">
  <Override PartName="/_rels/.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13.png" ContentType="image/png"/>
  <Override PartName="/ppt/media/image12.gif" ContentType="image/gif"/>
  <Override PartName="/ppt/media/image11.png" ContentType="image/png"/>
  <Override PartName="/ppt/media/image3.png" ContentType="image/png"/>
  <Override PartName="/ppt/media/image2.png" ContentType="image/png"/>
  <Override PartName="/ppt/media/image1.png" ContentType="image/png"/>
  <Override PartName="/ppt/media/image4.png" ContentType="image/png"/>
  <Override PartName="/ppt/media/image7.gif" ContentType="image/gif"/>
  <Override PartName="/ppt/media/image5.png" ContentType="image/png"/>
  <Override PartName="/ppt/media/image8.gif" ContentType="image/gif"/>
  <Override PartName="/ppt/media/image10.gif" ContentType="image/gif"/>
  <Override PartName="/ppt/media/image6.png" ContentType="image/png"/>
  <Override PartName="/ppt/media/image9.gif" ContentType="image/gif"/>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2"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3" name="PlaceHolder 5"/>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5"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6" name="PlaceHolder 3"/>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pic>
        <p:nvPicPr>
          <p:cNvPr id="37" name="" descr=""/>
          <p:cNvPicPr/>
          <p:nvPr/>
        </p:nvPicPr>
        <p:blipFill>
          <a:blip r:embed="rId2"/>
          <a:stretch/>
        </p:blipFill>
        <p:spPr>
          <a:xfrm>
            <a:off x="3368880" y="1825560"/>
            <a:ext cx="5452920" cy="4350960"/>
          </a:xfrm>
          <a:prstGeom prst="rect">
            <a:avLst/>
          </a:prstGeom>
          <a:ln>
            <a:noFill/>
          </a:ln>
        </p:spPr>
      </p:pic>
      <p:pic>
        <p:nvPicPr>
          <p:cNvPr id="38" name="" descr=""/>
          <p:cNvPicPr/>
          <p:nvPr/>
        </p:nvPicPr>
        <p:blipFill>
          <a:blip r:embed="rId3"/>
          <a:stretch/>
        </p:blipFill>
        <p:spPr>
          <a:xfrm>
            <a:off x="3368880" y="1825560"/>
            <a:ext cx="5452920" cy="4350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5"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7"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9"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0" name="PlaceHolder 3"/>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4"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5" name="PlaceHolder 3"/>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6" name="PlaceHolder 4"/>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8"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9"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0"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2"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3"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4" name="PlaceHolder 4"/>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6" name="PlaceHolder 2"/>
          <p:cNvSpPr>
            <a:spLocks noGrp="1"/>
          </p:cNvSpPr>
          <p:nvPr>
            <p:ph type="body"/>
          </p:nvPr>
        </p:nvSpPr>
        <p:spPr>
          <a:xfrm>
            <a:off x="838080" y="182556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7" name="PlaceHolder 3"/>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9"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0"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1"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2" name="PlaceHolder 5"/>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74"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5" name="PlaceHolder 3"/>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pic>
        <p:nvPicPr>
          <p:cNvPr id="76" name="" descr=""/>
          <p:cNvPicPr/>
          <p:nvPr/>
        </p:nvPicPr>
        <p:blipFill>
          <a:blip r:embed="rId2"/>
          <a:stretch/>
        </p:blipFill>
        <p:spPr>
          <a:xfrm>
            <a:off x="3368880" y="1825560"/>
            <a:ext cx="5452920" cy="4350960"/>
          </a:xfrm>
          <a:prstGeom prst="rect">
            <a:avLst/>
          </a:prstGeom>
          <a:ln>
            <a:noFill/>
          </a:ln>
        </p:spPr>
      </p:pic>
      <p:pic>
        <p:nvPicPr>
          <p:cNvPr id="77" name="" descr=""/>
          <p:cNvPicPr/>
          <p:nvPr/>
        </p:nvPicPr>
        <p:blipFill>
          <a:blip r:embed="rId3"/>
          <a:stretch/>
        </p:blipFill>
        <p:spPr>
          <a:xfrm>
            <a:off x="3368880" y="1825560"/>
            <a:ext cx="5452920" cy="43509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6" name="PlaceHolder 3"/>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7" name="PlaceHolder 4"/>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100000"/>
              </a:lnSpc>
            </a:pPr>
            <a:r>
              <a:rPr b="0" lang="en-US" sz="6000" spc="-1" strike="noStrike">
                <a:solidFill>
                  <a:srgbClr val="000000"/>
                </a:solidFill>
                <a:uFill>
                  <a:solidFill>
                    <a:srgbClr val="ffffff"/>
                  </a:solidFill>
                </a:uFill>
                <a:latin typeface="Calibri Light"/>
              </a:rPr>
              <a:t>Click </a:t>
            </a:r>
            <a:r>
              <a:rPr b="0" lang="en-US" sz="6000" spc="-1" strike="noStrike">
                <a:solidFill>
                  <a:srgbClr val="000000"/>
                </a:solidFill>
                <a:uFill>
                  <a:solidFill>
                    <a:srgbClr val="ffffff"/>
                  </a:solidFill>
                </a:uFill>
                <a:latin typeface="Calibri Light"/>
              </a:rPr>
              <a:t>to </a:t>
            </a:r>
            <a:r>
              <a:rPr b="0" lang="en-US" sz="6000" spc="-1" strike="noStrike">
                <a:solidFill>
                  <a:srgbClr val="000000"/>
                </a:solidFill>
                <a:uFill>
                  <a:solidFill>
                    <a:srgbClr val="ffffff"/>
                  </a:solidFill>
                </a:uFill>
                <a:latin typeface="Calibri Light"/>
              </a:rPr>
              <a:t>edit </a:t>
            </a:r>
            <a:r>
              <a:rPr b="0" lang="en-US" sz="6000" spc="-1" strike="noStrike">
                <a:solidFill>
                  <a:srgbClr val="000000"/>
                </a:solidFill>
                <a:uFill>
                  <a:solidFill>
                    <a:srgbClr val="ffffff"/>
                  </a:solidFill>
                </a:uFill>
                <a:latin typeface="Calibri Light"/>
              </a:rPr>
              <a:t>Mast</a:t>
            </a:r>
            <a:r>
              <a:rPr b="0" lang="en-US" sz="6000" spc="-1" strike="noStrike">
                <a:solidFill>
                  <a:srgbClr val="000000"/>
                </a:solidFill>
                <a:uFill>
                  <a:solidFill>
                    <a:srgbClr val="ffffff"/>
                  </a:solidFill>
                </a:uFill>
                <a:latin typeface="Calibri Light"/>
              </a:rPr>
              <a:t>er </a:t>
            </a:r>
            <a:r>
              <a:rPr b="0" lang="en-US" sz="6000" spc="-1" strike="noStrike">
                <a:solidFill>
                  <a:srgbClr val="000000"/>
                </a:solidFill>
                <a:uFill>
                  <a:solidFill>
                    <a:srgbClr val="ffffff"/>
                  </a:solidFill>
                </a:uFill>
                <a:latin typeface="Calibri Light"/>
              </a:rPr>
              <a:t>title </a:t>
            </a:r>
            <a:r>
              <a:rPr b="0" lang="en-US" sz="6000" spc="-1" strike="noStrike">
                <a:solidFill>
                  <a:srgbClr val="000000"/>
                </a:solidFill>
                <a:uFill>
                  <a:solidFill>
                    <a:srgbClr val="ffffff"/>
                  </a:solidFill>
                </a:uFill>
                <a:latin typeface="Calibri Light"/>
              </a:rPr>
              <a:t>style</a:t>
            </a:r>
            <a:endParaRPr b="0" lang="en-US" sz="1800" spc="-1" strike="noStrike">
              <a:solidFill>
                <a:srgbClr val="000000"/>
              </a:solidFill>
              <a:uFill>
                <a:solidFill>
                  <a:srgbClr val="ffffff"/>
                </a:solidFill>
              </a:u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r>
              <a:rPr b="0" lang="en-US" sz="1200" spc="-1" strike="noStrike">
                <a:solidFill>
                  <a:srgbClr val="8b8b8b"/>
                </a:solidFill>
                <a:uFill>
                  <a:solidFill>
                    <a:srgbClr val="ffffff"/>
                  </a:solidFill>
                </a:uFill>
                <a:latin typeface="Calibri"/>
              </a:rPr>
              <a:t>1/19/18</a:t>
            </a:r>
            <a:endParaRPr b="0" lang="en-US" sz="14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4FFCEAC8-0B8C-4DD9-92CF-3E44DC4B91C5}"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a:t>
            </a:r>
            <a:r>
              <a:rPr b="0" lang="en-US" sz="2800" spc="-1" strike="noStrike">
                <a:solidFill>
                  <a:srgbClr val="000000"/>
                </a:solidFill>
                <a:uFill>
                  <a:solidFill>
                    <a:srgbClr val="ffffff"/>
                  </a:solidFill>
                </a:uFill>
                <a:latin typeface="Calibri"/>
              </a:rPr>
              <a:t>outline text </a:t>
            </a:r>
            <a:r>
              <a:rPr b="0" lang="en-US" sz="2800" spc="-1" strike="noStrike">
                <a:solidFill>
                  <a:srgbClr val="000000"/>
                </a:solidFill>
                <a:uFill>
                  <a:solidFill>
                    <a:srgbClr val="ffffff"/>
                  </a:solidFill>
                </a:uFill>
                <a:latin typeface="Calibri"/>
              </a:rPr>
              <a:t>format</a:t>
            </a:r>
            <a:endParaRPr b="0"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Calibri"/>
              </a:rPr>
              <a:t>Second Outline Level</a:t>
            </a:r>
            <a:endParaRPr b="0" lang="en-US" sz="20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Calibri"/>
              </a:rPr>
              <a:t>Third Outline Level</a:t>
            </a:r>
            <a:endParaRPr b="0" lang="en-US" sz="1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Calibri"/>
              </a:rPr>
              <a:t>Fourth Outline </a:t>
            </a:r>
            <a:r>
              <a:rPr b="0" lang="en-US" sz="1800" spc="-1" strike="noStrike">
                <a:solidFill>
                  <a:srgbClr val="000000"/>
                </a:solidFill>
                <a:uFill>
                  <a:solidFill>
                    <a:srgbClr val="ffffff"/>
                  </a:solidFill>
                </a:uFill>
                <a:latin typeface="Calibri"/>
              </a:rPr>
              <a:t>Level</a:t>
            </a:r>
            <a:endParaRPr b="0" lang="en-US" sz="1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a:t>
            </a:r>
            <a:r>
              <a:rPr b="0" lang="en-US" sz="2000" spc="-1" strike="noStrike">
                <a:solidFill>
                  <a:srgbClr val="000000"/>
                </a:solidFill>
                <a:uFill>
                  <a:solidFill>
                    <a:srgbClr val="ffffff"/>
                  </a:solidFill>
                </a:uFill>
                <a:latin typeface="Calibri"/>
              </a:rPr>
              <a:t>Outline </a:t>
            </a:r>
            <a:r>
              <a:rPr b="0" lang="en-US" sz="2000" spc="-1" strike="noStrike">
                <a:solidFill>
                  <a:srgbClr val="000000"/>
                </a:solidFill>
                <a:uFill>
                  <a:solidFill>
                    <a:srgbClr val="ffffff"/>
                  </a:solidFill>
                </a:uFill>
                <a:latin typeface="Calibri"/>
              </a:rPr>
              <a:t>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a:t>
            </a:r>
            <a:r>
              <a:rPr b="0" lang="en-US" sz="2000" spc="-1" strike="noStrike">
                <a:solidFill>
                  <a:srgbClr val="000000"/>
                </a:solidFill>
                <a:uFill>
                  <a:solidFill>
                    <a:srgbClr val="ffffff"/>
                  </a:solidFill>
                </a:uFill>
                <a:latin typeface="Calibri"/>
              </a:rPr>
              <a:t>Outline </a:t>
            </a:r>
            <a:r>
              <a:rPr b="0" lang="en-US" sz="2000" spc="-1" strike="noStrike">
                <a:solidFill>
                  <a:srgbClr val="000000"/>
                </a:solidFill>
                <a:uFill>
                  <a:solidFill>
                    <a:srgbClr val="ffffff"/>
                  </a:solidFill>
                </a:uFill>
                <a:latin typeface="Calibri"/>
              </a:rPr>
              <a:t>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a:t>
            </a:r>
            <a:r>
              <a:rPr b="0" lang="en-US" sz="2000" spc="-1" strike="noStrike">
                <a:solidFill>
                  <a:srgbClr val="000000"/>
                </a:solidFill>
                <a:uFill>
                  <a:solidFill>
                    <a:srgbClr val="ffffff"/>
                  </a:solidFill>
                </a:uFill>
                <a:latin typeface="Calibri"/>
              </a:rPr>
              <a:t>nth </a:t>
            </a:r>
            <a:r>
              <a:rPr b="0" lang="en-US" sz="2000" spc="-1" strike="noStrike">
                <a:solidFill>
                  <a:srgbClr val="000000"/>
                </a:solidFill>
                <a:uFill>
                  <a:solidFill>
                    <a:srgbClr val="ffffff"/>
                  </a:solidFill>
                </a:uFill>
                <a:latin typeface="Calibri"/>
              </a:rPr>
              <a:t>Outli</a:t>
            </a:r>
            <a:r>
              <a:rPr b="0" lang="en-US" sz="2000" spc="-1" strike="noStrike">
                <a:solidFill>
                  <a:srgbClr val="000000"/>
                </a:solidFill>
                <a:uFill>
                  <a:solidFill>
                    <a:srgbClr val="ffffff"/>
                  </a:solidFill>
                </a:uFill>
                <a:latin typeface="Calibri"/>
              </a:rPr>
              <a:t>ne </a:t>
            </a:r>
            <a:r>
              <a:rPr b="0" lang="en-US" sz="2000" spc="-1" strike="noStrike">
                <a:solidFill>
                  <a:srgbClr val="000000"/>
                </a:solidFill>
                <a:uFill>
                  <a:solidFill>
                    <a:srgbClr val="ffffff"/>
                  </a:solidFill>
                </a:uFill>
                <a:latin typeface="Calibri"/>
              </a:rPr>
              <a:t>Leve</a:t>
            </a:r>
            <a:r>
              <a:rPr b="0" lang="en-US" sz="2000" spc="-1" strike="noStrike">
                <a:solidFill>
                  <a:srgbClr val="000000"/>
                </a:solidFill>
                <a:uFill>
                  <a:solidFill>
                    <a:srgbClr val="ffffff"/>
                  </a:solidFill>
                </a:uFill>
                <a:latin typeface="Calibri"/>
              </a:rPr>
              <a:t>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uFill>
                  <a:solidFill>
                    <a:srgbClr val="ffffff"/>
                  </a:solidFill>
                </a:uFill>
                <a:latin typeface="Calibri Light"/>
              </a:rPr>
              <a:t>Click </a:t>
            </a:r>
            <a:r>
              <a:rPr b="0" lang="en-US" sz="4400" spc="-1" strike="noStrike">
                <a:solidFill>
                  <a:srgbClr val="000000"/>
                </a:solidFill>
                <a:uFill>
                  <a:solidFill>
                    <a:srgbClr val="ffffff"/>
                  </a:solidFill>
                </a:uFill>
                <a:latin typeface="Calibri Light"/>
              </a:rPr>
              <a:t>to edit </a:t>
            </a:r>
            <a:r>
              <a:rPr b="0" lang="en-US" sz="4400" spc="-1" strike="noStrike">
                <a:solidFill>
                  <a:srgbClr val="000000"/>
                </a:solidFill>
                <a:uFill>
                  <a:solidFill>
                    <a:srgbClr val="ffffff"/>
                  </a:solidFill>
                </a:uFill>
                <a:latin typeface="Calibri Light"/>
              </a:rPr>
              <a:t>Master </a:t>
            </a:r>
            <a:r>
              <a:rPr b="0" lang="en-US" sz="4400" spc="-1" strike="noStrike">
                <a:solidFill>
                  <a:srgbClr val="000000"/>
                </a:solidFill>
                <a:uFill>
                  <a:solidFill>
                    <a:srgbClr val="ffffff"/>
                  </a:solidFill>
                </a:uFill>
                <a:latin typeface="Calibri Light"/>
              </a:rPr>
              <a:t>title </a:t>
            </a:r>
            <a:r>
              <a:rPr b="0" lang="en-US" sz="4400" spc="-1" strike="noStrike">
                <a:solidFill>
                  <a:srgbClr val="000000"/>
                </a:solidFill>
                <a:uFill>
                  <a:solidFill>
                    <a:srgbClr val="ffffff"/>
                  </a:solidFill>
                </a:uFill>
                <a:latin typeface="Calibri Light"/>
              </a:rPr>
              <a:t>style</a:t>
            </a:r>
            <a:endParaRPr b="0" lang="en-US" sz="1800" spc="-1" strike="noStrike">
              <a:solidFill>
                <a:srgbClr val="000000"/>
              </a:solidFill>
              <a:uFill>
                <a:solidFill>
                  <a:srgbClr val="ffffff"/>
                </a:solidFill>
              </a:uFill>
              <a:latin typeface="Calibri"/>
            </a:endParaRPr>
          </a:p>
        </p:txBody>
      </p:sp>
      <p:sp>
        <p:nvSpPr>
          <p:cNvPr id="40" name="PlaceHolder 2"/>
          <p:cNvSpPr>
            <a:spLocks noGrp="1"/>
          </p:cNvSpPr>
          <p:nvPr>
            <p:ph type="body"/>
          </p:nvPr>
        </p:nvSpPr>
        <p:spPr>
          <a:xfrm>
            <a:off x="838080" y="1825560"/>
            <a:ext cx="10515240" cy="4350960"/>
          </a:xfrm>
          <a:prstGeom prst="rect">
            <a:avLst/>
          </a:prstGeom>
        </p:spPr>
        <p:txBody>
          <a:bodyPr/>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Calibri"/>
              </a:rPr>
              <a:t>Second Outline Level</a:t>
            </a:r>
            <a:endParaRPr b="0" lang="en-US" sz="28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Third Outline Level</a:t>
            </a:r>
            <a:endParaRPr b="0" lang="en-US" sz="2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2800" spc="-1" strike="noStrike">
                <a:solidFill>
                  <a:srgbClr val="000000"/>
                </a:solidFill>
                <a:uFill>
                  <a:solidFill>
                    <a:srgbClr val="ffffff"/>
                  </a:solidFill>
                </a:uFill>
                <a:latin typeface="Calibri"/>
              </a:rPr>
              <a:t>Fourth Outline Level</a:t>
            </a:r>
            <a:endParaRPr b="0" lang="en-US" sz="2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Fifth Outline Level</a:t>
            </a:r>
            <a:endParaRPr b="0" lang="en-US" sz="28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Sixth Outline Level</a:t>
            </a:r>
            <a:endParaRPr b="0" lang="en-US" sz="28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Seventh Outline LevelClick to edit Master text styles</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Second level</a:t>
            </a:r>
            <a:endParaRPr b="0" lang="en-US" sz="2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000" spc="-1" strike="noStrike">
                <a:solidFill>
                  <a:srgbClr val="000000"/>
                </a:solidFill>
                <a:uFill>
                  <a:solidFill>
                    <a:srgbClr val="ffffff"/>
                  </a:solidFill>
                </a:uFill>
                <a:latin typeface="Calibri"/>
              </a:rPr>
              <a:t>Third level</a:t>
            </a:r>
            <a:endParaRPr b="0" lang="en-US" sz="2800" spc="-1" strike="noStrike">
              <a:solidFill>
                <a:srgbClr val="000000"/>
              </a:solidFill>
              <a:uFill>
                <a:solidFill>
                  <a:srgbClr val="ffffff"/>
                </a:solidFill>
              </a:uFill>
              <a:latin typeface="Calibri"/>
            </a:endParaRPr>
          </a:p>
          <a:p>
            <a:pPr lvl="3" marL="1600200" indent="-22824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Fourth level</a:t>
            </a:r>
            <a:endParaRPr b="0" lang="en-US" sz="2800" spc="-1" strike="noStrike">
              <a:solidFill>
                <a:srgbClr val="000000"/>
              </a:solidFill>
              <a:uFill>
                <a:solidFill>
                  <a:srgbClr val="ffffff"/>
                </a:solidFill>
              </a:uFill>
              <a:latin typeface="Calibri"/>
            </a:endParaRPr>
          </a:p>
          <a:p>
            <a:pPr lvl="4" marL="2057400" indent="-22824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Fifth level</a:t>
            </a:r>
            <a:endParaRPr b="0" lang="en-US" sz="2800" spc="-1" strike="noStrike">
              <a:solidFill>
                <a:srgbClr val="000000"/>
              </a:solidFill>
              <a:uFill>
                <a:solidFill>
                  <a:srgbClr val="ffffff"/>
                </a:solidFill>
              </a:uFill>
              <a:latin typeface="Calibri"/>
            </a:endParaRPr>
          </a:p>
        </p:txBody>
      </p:sp>
      <p:sp>
        <p:nvSpPr>
          <p:cNvPr id="41" name="PlaceHolder 3"/>
          <p:cNvSpPr>
            <a:spLocks noGrp="1"/>
          </p:cNvSpPr>
          <p:nvPr>
            <p:ph type="dt"/>
          </p:nvPr>
        </p:nvSpPr>
        <p:spPr>
          <a:xfrm>
            <a:off x="838080" y="6356520"/>
            <a:ext cx="2742840" cy="364680"/>
          </a:xfrm>
          <a:prstGeom prst="rect">
            <a:avLst/>
          </a:prstGeom>
        </p:spPr>
        <p:txBody>
          <a:bodyPr anchor="ctr"/>
          <a:p>
            <a:pPr>
              <a:lnSpc>
                <a:spcPct val="100000"/>
              </a:lnSpc>
            </a:pPr>
            <a:r>
              <a:rPr b="0" lang="en-US" sz="1200" spc="-1" strike="noStrike">
                <a:solidFill>
                  <a:srgbClr val="8b8b8b"/>
                </a:solidFill>
                <a:uFill>
                  <a:solidFill>
                    <a:srgbClr val="ffffff"/>
                  </a:solidFill>
                </a:uFill>
                <a:latin typeface="Calibri"/>
              </a:rPr>
              <a:t>1/19/18</a:t>
            </a:r>
            <a:endParaRPr b="0" lang="en-US" sz="1400" spc="-1" strike="noStrike">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4038480" y="6356520"/>
            <a:ext cx="41144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8610480" y="6356520"/>
            <a:ext cx="2742840" cy="364680"/>
          </a:xfrm>
          <a:prstGeom prst="rect">
            <a:avLst/>
          </a:prstGeom>
        </p:spPr>
        <p:txBody>
          <a:bodyPr anchor="ctr"/>
          <a:p>
            <a:pPr algn="r">
              <a:lnSpc>
                <a:spcPct val="100000"/>
              </a:lnSpc>
            </a:pPr>
            <a:fld id="{9F31E75B-372E-4BA0-B256-2CE63CC809E5}" type="slidenum">
              <a:rPr b="0" lang="en-US" sz="1200" spc="-1" strike="noStrike">
                <a:solidFill>
                  <a:srgbClr val="8b8b8b"/>
                </a:solidFill>
                <a:uFill>
                  <a:solidFill>
                    <a:srgbClr val="ffffff"/>
                  </a:solidFill>
                </a:uFill>
                <a:latin typeface="Calibri"/>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gif"/><Relationship Id="rId2" Type="http://schemas.openxmlformats.org/officeDocument/2006/relationships/image" Target="../media/image8.gif"/><Relationship Id="rId3" Type="http://schemas.openxmlformats.org/officeDocument/2006/relationships/image" Target="../media/image9.gif"/><Relationship Id="rId4"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0.gif"/><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2.gif"/><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946800" y="1122480"/>
            <a:ext cx="9721080" cy="2387160"/>
          </a:xfrm>
          <a:prstGeom prst="rect">
            <a:avLst/>
          </a:prstGeom>
          <a:noFill/>
          <a:ln>
            <a:noFill/>
          </a:ln>
        </p:spPr>
        <p:txBody>
          <a:bodyPr anchor="b"/>
          <a:p>
            <a:pPr algn="ctr">
              <a:lnSpc>
                <a:spcPct val="100000"/>
              </a:lnSpc>
            </a:pPr>
            <a:r>
              <a:rPr b="1" lang="en-US" sz="6000" spc="-1" strike="noStrike">
                <a:solidFill>
                  <a:srgbClr val="000000"/>
                </a:solidFill>
                <a:uFill>
                  <a:solidFill>
                    <a:srgbClr val="ffffff"/>
                  </a:solidFill>
                </a:uFill>
                <a:latin typeface="Times New Roman"/>
              </a:rPr>
              <a:t>128K </a:t>
            </a:r>
            <a:r>
              <a:rPr b="1" lang="en-US" sz="6000" spc="-1" strike="noStrike">
                <a:solidFill>
                  <a:srgbClr val="000000"/>
                </a:solidFill>
                <a:uFill>
                  <a:solidFill>
                    <a:srgbClr val="ffffff"/>
                  </a:solidFill>
                </a:uFill>
                <a:latin typeface="Times New Roman"/>
              </a:rPr>
              <a:t>x 8 </a:t>
            </a:r>
            <a:r>
              <a:rPr b="1" lang="en-US" sz="6000" spc="-1" strike="noStrike">
                <a:solidFill>
                  <a:srgbClr val="000000"/>
                </a:solidFill>
                <a:uFill>
                  <a:solidFill>
                    <a:srgbClr val="ffffff"/>
                  </a:solidFill>
                </a:uFill>
                <a:latin typeface="Times New Roman"/>
              </a:rPr>
              <a:t>CMO</a:t>
            </a:r>
            <a:r>
              <a:rPr b="1" lang="en-US" sz="6000" spc="-1" strike="noStrike">
                <a:solidFill>
                  <a:srgbClr val="000000"/>
                </a:solidFill>
                <a:uFill>
                  <a:solidFill>
                    <a:srgbClr val="ffffff"/>
                  </a:solidFill>
                </a:uFill>
                <a:latin typeface="Times New Roman"/>
              </a:rPr>
              <a:t>S </a:t>
            </a:r>
            <a:r>
              <a:rPr b="1" lang="en-US" sz="6000" spc="-1" strike="noStrike">
                <a:solidFill>
                  <a:srgbClr val="000000"/>
                </a:solidFill>
                <a:uFill>
                  <a:solidFill>
                    <a:srgbClr val="ffffff"/>
                  </a:solidFill>
                </a:uFill>
                <a:latin typeface="Times New Roman"/>
              </a:rPr>
              <a:t>Static </a:t>
            </a:r>
            <a:r>
              <a:rPr b="1" lang="en-US" sz="6000" spc="-1" strike="noStrike">
                <a:solidFill>
                  <a:srgbClr val="000000"/>
                </a:solidFill>
                <a:uFill>
                  <a:solidFill>
                    <a:srgbClr val="ffffff"/>
                  </a:solidFill>
                </a:uFill>
                <a:latin typeface="Times New Roman"/>
              </a:rPr>
              <a:t>RAM</a:t>
            </a:r>
            <a:endParaRPr b="0" lang="en-US" sz="1800" spc="-1" strike="noStrike">
              <a:solidFill>
                <a:srgbClr val="000000"/>
              </a:solidFill>
              <a:uFill>
                <a:solidFill>
                  <a:srgbClr val="ffffff"/>
                </a:solidFill>
              </a:uFill>
              <a:latin typeface="Calibri"/>
            </a:endParaRPr>
          </a:p>
        </p:txBody>
      </p:sp>
      <p:sp>
        <p:nvSpPr>
          <p:cNvPr id="79" name="TextShape 2"/>
          <p:cNvSpPr txBox="1"/>
          <p:nvPr/>
        </p:nvSpPr>
        <p:spPr>
          <a:xfrm>
            <a:off x="1523880" y="3602160"/>
            <a:ext cx="9143640" cy="1655280"/>
          </a:xfrm>
          <a:prstGeom prst="rect">
            <a:avLst/>
          </a:prstGeom>
          <a:noFill/>
          <a:ln>
            <a:noFill/>
          </a:ln>
        </p:spPr>
        <p:txBody>
          <a:bodyPr/>
          <a:p>
            <a:pPr algn="ctr">
              <a:lnSpc>
                <a:spcPct val="100000"/>
              </a:lnSpc>
            </a:pPr>
            <a:r>
              <a:rPr b="1" lang="en-US" sz="3200" spc="199" strike="noStrike" cap="all">
                <a:solidFill>
                  <a:srgbClr val="000000"/>
                </a:solidFill>
                <a:uFill>
                  <a:solidFill>
                    <a:srgbClr val="ffffff"/>
                  </a:solidFill>
                </a:uFill>
                <a:latin typeface="Times New Roman"/>
              </a:rPr>
              <a:t>Under </a:t>
            </a:r>
            <a:r>
              <a:rPr b="1" lang="en-US" sz="3200" spc="199" strike="noStrike" cap="all">
                <a:solidFill>
                  <a:srgbClr val="000000"/>
                </a:solidFill>
                <a:uFill>
                  <a:solidFill>
                    <a:srgbClr val="ffffff"/>
                  </a:solidFill>
                </a:uFill>
                <a:latin typeface="Times New Roman"/>
              </a:rPr>
              <a:t>the </a:t>
            </a:r>
            <a:r>
              <a:rPr b="1" lang="en-US" sz="3200" spc="199" strike="noStrike" cap="all">
                <a:solidFill>
                  <a:srgbClr val="000000"/>
                </a:solidFill>
                <a:uFill>
                  <a:solidFill>
                    <a:srgbClr val="ffffff"/>
                  </a:solidFill>
                </a:uFill>
                <a:latin typeface="Times New Roman"/>
              </a:rPr>
              <a:t>guidan</a:t>
            </a:r>
            <a:r>
              <a:rPr b="1" lang="en-US" sz="3200" spc="199" strike="noStrike" cap="all">
                <a:solidFill>
                  <a:srgbClr val="000000"/>
                </a:solidFill>
                <a:uFill>
                  <a:solidFill>
                    <a:srgbClr val="ffffff"/>
                  </a:solidFill>
                </a:uFill>
                <a:latin typeface="Times New Roman"/>
              </a:rPr>
              <a:t>ce of</a:t>
            </a:r>
            <a:r>
              <a:rPr b="1" lang="en-US" sz="3200" spc="199" strike="noStrike" cap="all">
                <a:solidFill>
                  <a:srgbClr val="000000"/>
                </a:solidFill>
                <a:uFill>
                  <a:solidFill>
                    <a:srgbClr val="ffffff"/>
                  </a:solidFill>
                </a:uFill>
                <a:latin typeface="Times New Roman"/>
              </a:rPr>
              <a:t>
</a:t>
            </a:r>
            <a:r>
              <a:rPr b="1" lang="en-US" sz="3200" spc="199" strike="noStrike" cap="all">
                <a:solidFill>
                  <a:srgbClr val="000000"/>
                </a:solidFill>
                <a:uFill>
                  <a:solidFill>
                    <a:srgbClr val="ffffff"/>
                  </a:solidFill>
                </a:uFill>
                <a:latin typeface="Times New Roman"/>
              </a:rPr>
              <a:t>D</a:t>
            </a:r>
            <a:r>
              <a:rPr b="1" lang="en-US" sz="3200" spc="199" strike="noStrike">
                <a:solidFill>
                  <a:srgbClr val="000000"/>
                </a:solidFill>
                <a:uFill>
                  <a:solidFill>
                    <a:srgbClr val="ffffff"/>
                  </a:solidFill>
                </a:uFill>
                <a:latin typeface="Times New Roman"/>
              </a:rPr>
              <a:t>r</a:t>
            </a:r>
            <a:r>
              <a:rPr b="1" lang="en-US" sz="3200" spc="199" strike="noStrike" cap="all">
                <a:solidFill>
                  <a:srgbClr val="000000"/>
                </a:solidFill>
                <a:uFill>
                  <a:solidFill>
                    <a:srgbClr val="ffffff"/>
                  </a:solidFill>
                </a:uFill>
                <a:latin typeface="Times New Roman"/>
              </a:rPr>
              <a:t>. </a:t>
            </a:r>
            <a:r>
              <a:rPr b="1" lang="en-US" sz="3200" spc="199" strike="noStrike" cap="all">
                <a:solidFill>
                  <a:srgbClr val="000000"/>
                </a:solidFill>
                <a:uFill>
                  <a:solidFill>
                    <a:srgbClr val="ffffff"/>
                  </a:solidFill>
                </a:uFill>
                <a:latin typeface="Times New Roman"/>
              </a:rPr>
              <a:t>Kaushi</a:t>
            </a:r>
            <a:r>
              <a:rPr b="1" lang="en-US" sz="3200" spc="199" strike="noStrike" cap="all">
                <a:solidFill>
                  <a:srgbClr val="000000"/>
                </a:solidFill>
                <a:uFill>
                  <a:solidFill>
                    <a:srgbClr val="ffffff"/>
                  </a:solidFill>
                </a:uFill>
                <a:latin typeface="Times New Roman"/>
              </a:rPr>
              <a:t>k Saha</a:t>
            </a:r>
            <a:endParaRPr b="0" lang="en-US" sz="3200" spc="-1" strike="noStrike">
              <a:solidFill>
                <a:srgbClr val="000000"/>
              </a:solidFill>
              <a:uFill>
                <a:solidFill>
                  <a:srgbClr val="ffffff"/>
                </a:solidFill>
              </a:uFill>
              <a:latin typeface="Arial"/>
            </a:endParaRPr>
          </a:p>
          <a:p>
            <a:pPr algn="ctr">
              <a:lnSpc>
                <a:spcPct val="100000"/>
              </a:lnSpc>
            </a:pPr>
            <a:endParaRPr b="0" lang="en-U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Times New Roman"/>
              </a:rPr>
              <a:t>References</a:t>
            </a:r>
            <a:endParaRPr b="0" lang="en-US" sz="1800" spc="-1" strike="noStrike">
              <a:solidFill>
                <a:srgbClr val="000000"/>
              </a:solidFill>
              <a:uFill>
                <a:solidFill>
                  <a:srgbClr val="ffffff"/>
                </a:solidFill>
              </a:uFill>
              <a:latin typeface="Calibri"/>
            </a:endParaRPr>
          </a:p>
        </p:txBody>
      </p:sp>
      <p:sp>
        <p:nvSpPr>
          <p:cNvPr id="113" name="TextShape 2"/>
          <p:cNvSpPr txBox="1"/>
          <p:nvPr/>
        </p:nvSpPr>
        <p:spPr>
          <a:xfrm>
            <a:off x="838080" y="1825560"/>
            <a:ext cx="10515240" cy="4350960"/>
          </a:xfrm>
          <a:prstGeom prst="rect">
            <a:avLst/>
          </a:prstGeom>
          <a:noFill/>
          <a:ln>
            <a:noFill/>
          </a:ln>
        </p:spPr>
        <p:txBody>
          <a:bodyPr/>
          <a:p>
            <a:pPr>
              <a:lnSpc>
                <a:spcPct val="100000"/>
              </a:lnSpc>
            </a:pPr>
            <a:r>
              <a:rPr b="0" lang="en-US" sz="2800" spc="-1" strike="noStrike">
                <a:solidFill>
                  <a:srgbClr val="000000"/>
                </a:solidFill>
                <a:uFill>
                  <a:solidFill>
                    <a:srgbClr val="ffffff"/>
                  </a:solidFill>
                </a:uFill>
                <a:latin typeface="Times New Roman"/>
              </a:rPr>
              <a:t>[1] “Low-Leakage asymmetric SRAM Cell”, Azizi et.al. IEEE TVLSI vol.11 no.-4, 2003.</a:t>
            </a:r>
            <a:endParaRPr b="0" lang="en-US" sz="2800" spc="-1" strike="noStrike">
              <a:solidFill>
                <a:srgbClr val="000000"/>
              </a:solidFill>
              <a:uFill>
                <a:solidFill>
                  <a:srgbClr val="ffffff"/>
                </a:solidFill>
              </a:uFill>
              <a:latin typeface="Calibri"/>
            </a:endParaRPr>
          </a:p>
          <a:p>
            <a:pPr>
              <a:lnSpc>
                <a:spcPct val="100000"/>
              </a:lnSpc>
            </a:pPr>
            <a:r>
              <a:rPr b="0" lang="en-US" sz="2800" spc="-1" strike="noStrike">
                <a:solidFill>
                  <a:srgbClr val="000000"/>
                </a:solidFill>
                <a:uFill>
                  <a:solidFill>
                    <a:srgbClr val="ffffff"/>
                  </a:solidFill>
                </a:uFill>
                <a:latin typeface="Times New Roman"/>
              </a:rPr>
              <a:t>[2] “Static noise margin analysis of SRAM cell”; Seevnick et.al. IEEE JSSC vol.-22 no.-5, 1987.</a:t>
            </a:r>
            <a:endParaRPr b="0" lang="en-US" sz="2800" spc="-1" strike="noStrike">
              <a:solidFill>
                <a:srgbClr val="000000"/>
              </a:solidFill>
              <a:uFill>
                <a:solidFill>
                  <a:srgbClr val="ffffff"/>
                </a:solidFill>
              </a:uFill>
              <a:latin typeface="Calibri"/>
            </a:endParaRPr>
          </a:p>
          <a:p>
            <a:pPr>
              <a:lnSpc>
                <a:spcPct val="100000"/>
              </a:lnSpc>
            </a:pPr>
            <a:r>
              <a:rPr b="0" lang="en-US" sz="2800" spc="-1" strike="noStrike">
                <a:solidFill>
                  <a:srgbClr val="000000"/>
                </a:solidFill>
                <a:uFill>
                  <a:solidFill>
                    <a:srgbClr val="ffffff"/>
                  </a:solidFill>
                </a:uFill>
                <a:latin typeface="Times New Roman"/>
              </a:rPr>
              <a:t>[3] “Robust low power CMOS Precharge Logic”, Berg et.al. IEEE 2013.</a:t>
            </a:r>
            <a:endParaRPr b="0" lang="en-US" sz="2800" spc="-1" strike="noStrike">
              <a:solidFill>
                <a:srgbClr val="000000"/>
              </a:solidFill>
              <a:uFill>
                <a:solidFill>
                  <a:srgbClr val="ffffff"/>
                </a:solidFill>
              </a:uFill>
              <a:latin typeface="Calibri"/>
            </a:endParaRPr>
          </a:p>
          <a:p>
            <a:pPr>
              <a:lnSpc>
                <a:spcPct val="100000"/>
              </a:lnSpc>
            </a:pPr>
            <a:r>
              <a:rPr b="0" lang="en-US" sz="2800" spc="-1" strike="noStrike">
                <a:solidFill>
                  <a:srgbClr val="000000"/>
                </a:solidFill>
                <a:uFill>
                  <a:solidFill>
                    <a:srgbClr val="ffffff"/>
                  </a:solidFill>
                </a:uFill>
                <a:latin typeface="Times New Roman"/>
              </a:rPr>
              <a:t>[4] Rabaey, Chandrakasan and Nikolic, “Designing Memory Array Structures” in </a:t>
            </a:r>
            <a:r>
              <a:rPr b="0" i="1" lang="en-US" sz="2800" spc="-1" strike="noStrike">
                <a:solidFill>
                  <a:srgbClr val="000000"/>
                </a:solidFill>
                <a:uFill>
                  <a:solidFill>
                    <a:srgbClr val="ffffff"/>
                  </a:solidFill>
                </a:uFill>
                <a:latin typeface="Times New Roman"/>
              </a:rPr>
              <a:t>Digital Integrated Circuits a Design Perspective</a:t>
            </a:r>
            <a:r>
              <a:rPr b="0" lang="en-US" sz="2800" spc="-1" strike="noStrike">
                <a:solidFill>
                  <a:srgbClr val="000000"/>
                </a:solidFill>
                <a:uFill>
                  <a:solidFill>
                    <a:srgbClr val="ffffff"/>
                  </a:solidFill>
                </a:uFill>
                <a:latin typeface="Times New Roman"/>
              </a:rPr>
              <a:t>, 2</a:t>
            </a:r>
            <a:r>
              <a:rPr b="0" lang="en-US" sz="2800" spc="-1" strike="noStrike" baseline="30000">
                <a:solidFill>
                  <a:srgbClr val="000000"/>
                </a:solidFill>
                <a:uFill>
                  <a:solidFill>
                    <a:srgbClr val="ffffff"/>
                  </a:solidFill>
                </a:uFill>
                <a:latin typeface="Times New Roman"/>
              </a:rPr>
              <a:t>nd</a:t>
            </a:r>
            <a:r>
              <a:rPr b="0" lang="en-US" sz="2800" spc="-1" strike="noStrike">
                <a:solidFill>
                  <a:srgbClr val="000000"/>
                </a:solidFill>
                <a:uFill>
                  <a:solidFill>
                    <a:srgbClr val="ffffff"/>
                  </a:solidFill>
                </a:uFill>
                <a:latin typeface="Times New Roman"/>
              </a:rPr>
              <a:t> ed.,vol. 1. Noida, Pearson India, 2016, pp. 657-662.</a:t>
            </a:r>
            <a:endParaRPr b="0" lang="en-US" sz="2800" spc="-1" strike="noStrike">
              <a:solidFill>
                <a:srgbClr val="000000"/>
              </a:solidFill>
              <a:uFill>
                <a:solidFill>
                  <a:srgbClr val="ffffff"/>
                </a:solidFill>
              </a:uFill>
              <a:latin typeface="Calibri"/>
            </a:endParaRPr>
          </a:p>
          <a:p>
            <a:pPr>
              <a:lnSpc>
                <a:spcPct val="100000"/>
              </a:lnSpc>
            </a:pPr>
            <a:r>
              <a:rPr b="0" lang="en-US" sz="2800" spc="-1" strike="noStrike">
                <a:solidFill>
                  <a:srgbClr val="000000"/>
                </a:solidFill>
                <a:uFill>
                  <a:solidFill>
                    <a:srgbClr val="ffffff"/>
                  </a:solidFill>
                </a:uFill>
                <a:latin typeface="Times New Roman"/>
              </a:rPr>
              <a:t>[5] “Gain-Enhancement Differential Amplifier Using Positive Feedback”, Phuoc T. Tran et. al. in MWSCAS, IEEE,</a:t>
            </a:r>
            <a:r>
              <a:rPr b="0" lang="en-US" sz="2800" spc="-1" strike="noStrike">
                <a:solidFill>
                  <a:srgbClr val="000000"/>
                </a:solidFill>
                <a:uFill>
                  <a:solidFill>
                    <a:srgbClr val="ffffff"/>
                  </a:solidFill>
                </a:uFill>
                <a:latin typeface="Times New Roman"/>
              </a:rPr>
              <a:t> 2012.</a:t>
            </a:r>
            <a:endParaRPr b="0" lang="en-US" sz="2800" spc="-1" strike="noStrike">
              <a:solidFill>
                <a:srgbClr val="000000"/>
              </a:solidFill>
              <a:uFill>
                <a:solidFill>
                  <a:srgbClr val="ffffff"/>
                </a:solidFill>
              </a:uFill>
              <a:latin typeface="Calibri"/>
            </a:endParaRPr>
          </a:p>
          <a:p>
            <a:pPr>
              <a:lnSpc>
                <a:spcPct val="100000"/>
              </a:lnSpc>
            </a:pPr>
            <a:r>
              <a:rPr b="0" lang="en-US" sz="2800" spc="-1" strike="noStrike" baseline="30000">
                <a:solidFill>
                  <a:srgbClr val="000000"/>
                </a:solidFill>
                <a:uFill>
                  <a:solidFill>
                    <a:srgbClr val="ffffff"/>
                  </a:solidFill>
                </a:uFill>
                <a:latin typeface="Times New Roman"/>
              </a:rPr>
              <a:t> </a:t>
            </a: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Times New Roman"/>
              </a:rPr>
              <a:t>The </a:t>
            </a:r>
            <a:r>
              <a:rPr b="0" lang="en-US" sz="4400" spc="-1" strike="noStrike">
                <a:solidFill>
                  <a:srgbClr val="000000"/>
                </a:solidFill>
                <a:uFill>
                  <a:solidFill>
                    <a:srgbClr val="ffffff"/>
                  </a:solidFill>
                </a:uFill>
                <a:latin typeface="Times New Roman"/>
              </a:rPr>
              <a:t>SRAM </a:t>
            </a:r>
            <a:r>
              <a:rPr b="0" lang="en-US" sz="4400" spc="-1" strike="noStrike">
                <a:solidFill>
                  <a:srgbClr val="000000"/>
                </a:solidFill>
                <a:uFill>
                  <a:solidFill>
                    <a:srgbClr val="ffffff"/>
                  </a:solidFill>
                </a:uFill>
                <a:latin typeface="Times New Roman"/>
              </a:rPr>
              <a:t>Cell</a:t>
            </a:r>
            <a:endParaRPr b="0" lang="en-US" sz="1800" spc="-1" strike="noStrike">
              <a:solidFill>
                <a:srgbClr val="000000"/>
              </a:solidFill>
              <a:uFill>
                <a:solidFill>
                  <a:srgbClr val="ffffff"/>
                </a:solidFill>
              </a:uFill>
              <a:latin typeface="Calibri"/>
            </a:endParaRPr>
          </a:p>
        </p:txBody>
      </p:sp>
      <p:sp>
        <p:nvSpPr>
          <p:cNvPr id="81"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Times New Roman"/>
              </a:rPr>
              <a:t>Multiple cells-[4T, 5T, 6T, 8T] were found in literature reviewed.</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Times New Roman"/>
              </a:rPr>
              <a:t>An asymmetric 6T SRAM cell with low leakage is also being studied.[1]</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Times New Roman"/>
              </a:rPr>
              <a:t>The merit of the cells is defined by the static noise margin (SNM) offered by the cells for R/W operations.</a:t>
            </a: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a:p>
            <a:pPr algn="ctr">
              <a:lnSpc>
                <a:spcPct val="100000"/>
              </a:lnSpc>
            </a:pPr>
            <a:r>
              <a:rPr b="0" lang="en-US" sz="2800" spc="-1" strike="noStrike">
                <a:solidFill>
                  <a:srgbClr val="000000"/>
                </a:solidFill>
                <a:uFill>
                  <a:solidFill>
                    <a:srgbClr val="ffffff"/>
                  </a:solidFill>
                </a:uFill>
                <a:latin typeface="Calibri"/>
                <a:ea typeface="Cambria Math"/>
              </a:rPr>
              <a:t>∆</a:t>
            </a:r>
            <a:r>
              <a:rPr b="0" lang="en-US" sz="2800" spc="-1" strike="noStrike">
                <a:solidFill>
                  <a:srgbClr val="000000"/>
                </a:solidFill>
                <a:uFill>
                  <a:solidFill>
                    <a:srgbClr val="ffffff"/>
                  </a:solidFill>
                </a:uFill>
                <a:latin typeface="Calibri"/>
                <a:ea typeface="Cambria Math"/>
              </a:rPr>
              <a:t>V = </a:t>
            </a:r>
            <a:endParaRPr b="0" lang="en-US" sz="2800" spc="-1" strike="noStrike">
              <a:solidFill>
                <a:srgbClr val="000000"/>
              </a:solidFill>
              <a:uFill>
                <a:solidFill>
                  <a:srgbClr val="ffffff"/>
                </a:solidFill>
              </a:uFill>
              <a:latin typeface="Calibri"/>
            </a:endParaRPr>
          </a:p>
          <a:p>
            <a:pPr algn="ctr">
              <a:lnSpc>
                <a:spcPct val="100000"/>
              </a:lnSpc>
            </a:pPr>
            <a:endParaRPr b="0" lang="en-US" sz="2800" spc="-1" strike="noStrike">
              <a:solidFill>
                <a:srgbClr val="000000"/>
              </a:solidFill>
              <a:uFill>
                <a:solidFill>
                  <a:srgbClr val="ffffff"/>
                </a:solidFill>
              </a:uFill>
              <a:latin typeface="Calibri"/>
            </a:endParaRPr>
          </a:p>
          <a:p>
            <a:pPr algn="ctr">
              <a:lnSpc>
                <a:spcPct val="100000"/>
              </a:lnSpc>
            </a:pPr>
            <a:endParaRPr b="0" lang="en-US" sz="2800" spc="-1" strike="noStrike">
              <a:solidFill>
                <a:srgbClr val="000000"/>
              </a:solidFill>
              <a:uFill>
                <a:solidFill>
                  <a:srgbClr val="ffffff"/>
                </a:solidFill>
              </a:uFill>
              <a:latin typeface="Calibri"/>
            </a:endParaRPr>
          </a:p>
          <a:p>
            <a:pPr algn="ctr">
              <a:lnSpc>
                <a:spcPct val="100000"/>
              </a:lnSpc>
            </a:pP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p:txBody>
      </p:sp>
      <p:sp>
        <p:nvSpPr>
          <p:cNvPr id="82" name="TextShape 3"/>
          <p:cNvSpPr txBox="1"/>
          <p:nvPr/>
        </p:nvSpPr>
        <p:spPr>
          <a:xfrm>
            <a:off x="838080" y="1825560"/>
            <a:ext cx="10515240" cy="4350960"/>
          </a:xfrm>
          <a:prstGeom prst="rect">
            <a:avLst/>
          </a:prstGeom>
          <a:blipFill>
            <a:blip r:embed="rId1"/>
            <a:stretch>
              <a:fillRect/>
            </a:stretch>
          </a:blip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 </a:t>
            </a:r>
            <a:endParaRPr b="0" lang="en-US" sz="2800" spc="-1" strike="noStrike">
              <a:solidFill>
                <a:srgbClr val="000000"/>
              </a:solidFill>
              <a:uFill>
                <a:solidFill>
                  <a:srgbClr val="ffffff"/>
                </a:solidFill>
              </a:uFill>
              <a:latin typeface="Calibri"/>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Times New Roman"/>
              </a:rPr>
              <a:t>Contd.</a:t>
            </a:r>
            <a:endParaRPr b="0" lang="en-US" sz="1800" spc="-1" strike="noStrike">
              <a:solidFill>
                <a:srgbClr val="000000"/>
              </a:solidFill>
              <a:uFill>
                <a:solidFill>
                  <a:srgbClr val="ffffff"/>
                </a:solidFill>
              </a:uFill>
              <a:latin typeface="Calibri"/>
            </a:endParaRPr>
          </a:p>
        </p:txBody>
      </p:sp>
      <p:sp>
        <p:nvSpPr>
          <p:cNvPr id="84"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Times New Roman"/>
              </a:rPr>
              <a:t>SNM depends on Cell Ratio (CR) and Pull-up Ratio (PR) and PVT variations.</a:t>
            </a: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a:p>
            <a:pPr algn="ctr">
              <a:lnSpc>
                <a:spcPct val="100000"/>
              </a:lnSpc>
            </a:pPr>
            <a:r>
              <a:rPr b="0" lang="en-US" sz="1800" spc="-1" strike="noStrike">
                <a:solidFill>
                  <a:srgbClr val="000000"/>
                </a:solidFill>
                <a:uFill>
                  <a:solidFill>
                    <a:srgbClr val="ffffff"/>
                  </a:solidFill>
                </a:uFill>
                <a:latin typeface="Times New Roman"/>
              </a:rPr>
              <a:t> </a:t>
            </a: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Times New Roman"/>
              </a:rPr>
              <a:t>Correlation among CR, PR, max. allowed ripple during read and quiescent write operating point can be estimated. With a mathematical expression for SNM [2], the upper/lower bounds for CR/PR can be estimated.</a:t>
            </a: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p:txBody>
      </p:sp>
      <p:sp>
        <p:nvSpPr>
          <p:cNvPr id="85" name="TextShape 3"/>
          <p:cNvSpPr txBox="1"/>
          <p:nvPr/>
        </p:nvSpPr>
        <p:spPr>
          <a:xfrm>
            <a:off x="838080" y="1825560"/>
            <a:ext cx="10515240" cy="4350960"/>
          </a:xfrm>
          <a:prstGeom prst="rect">
            <a:avLst/>
          </a:prstGeom>
          <a:blipFill>
            <a:blip r:embed="rId1"/>
            <a:stretch>
              <a:fillRect/>
            </a:stretch>
          </a:blip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 </a:t>
            </a:r>
            <a:endParaRPr b="0" lang="en-US" sz="2800" spc="-1" strike="noStrike">
              <a:solidFill>
                <a:srgbClr val="000000"/>
              </a:solidFill>
              <a:uFill>
                <a:solidFill>
                  <a:srgbClr val="ffffff"/>
                </a:solidFill>
              </a:uFill>
              <a:latin typeface="Calibri"/>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Times New Roman"/>
              </a:rPr>
              <a:t>SRAM Cell topologies</a:t>
            </a:r>
            <a:endParaRPr b="0" lang="en-US" sz="1800" spc="-1" strike="noStrike">
              <a:solidFill>
                <a:srgbClr val="000000"/>
              </a:solidFill>
              <a:uFill>
                <a:solidFill>
                  <a:srgbClr val="ffffff"/>
                </a:solidFill>
              </a:uFill>
              <a:latin typeface="Calibri"/>
            </a:endParaRPr>
          </a:p>
        </p:txBody>
      </p:sp>
      <p:pic>
        <p:nvPicPr>
          <p:cNvPr id="87" name="Content Placeholder 3" descr=""/>
          <p:cNvPicPr/>
          <p:nvPr/>
        </p:nvPicPr>
        <p:blipFill>
          <a:blip r:embed="rId1"/>
          <a:stretch/>
        </p:blipFill>
        <p:spPr>
          <a:xfrm>
            <a:off x="4861080" y="2648160"/>
            <a:ext cx="2469600" cy="2096280"/>
          </a:xfrm>
          <a:prstGeom prst="rect">
            <a:avLst/>
          </a:prstGeom>
          <a:ln>
            <a:noFill/>
          </a:ln>
        </p:spPr>
      </p:pic>
      <p:pic>
        <p:nvPicPr>
          <p:cNvPr id="88" name="Picture 4" descr=""/>
          <p:cNvPicPr/>
          <p:nvPr/>
        </p:nvPicPr>
        <p:blipFill>
          <a:blip r:embed="rId2"/>
          <a:stretch/>
        </p:blipFill>
        <p:spPr>
          <a:xfrm>
            <a:off x="508680" y="2648160"/>
            <a:ext cx="3503520" cy="2037960"/>
          </a:xfrm>
          <a:prstGeom prst="rect">
            <a:avLst/>
          </a:prstGeom>
          <a:ln>
            <a:noFill/>
          </a:ln>
        </p:spPr>
      </p:pic>
      <p:pic>
        <p:nvPicPr>
          <p:cNvPr id="89" name="Picture 5" descr=""/>
          <p:cNvPicPr/>
          <p:nvPr/>
        </p:nvPicPr>
        <p:blipFill>
          <a:blip r:embed="rId3"/>
          <a:stretch/>
        </p:blipFill>
        <p:spPr>
          <a:xfrm>
            <a:off x="8520480" y="2559960"/>
            <a:ext cx="2504520" cy="2214360"/>
          </a:xfrm>
          <a:prstGeom prst="rect">
            <a:avLst/>
          </a:prstGeom>
          <a:ln>
            <a:noFill/>
          </a:ln>
        </p:spPr>
      </p:pic>
      <p:sp>
        <p:nvSpPr>
          <p:cNvPr id="90" name="CustomShape 2"/>
          <p:cNvSpPr/>
          <p:nvPr/>
        </p:nvSpPr>
        <p:spPr>
          <a:xfrm>
            <a:off x="1581840" y="4862880"/>
            <a:ext cx="4996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(a)</a:t>
            </a:r>
            <a:endParaRPr b="0" lang="en-US" sz="1800" spc="-1" strike="noStrike">
              <a:solidFill>
                <a:srgbClr val="000000"/>
              </a:solidFill>
              <a:uFill>
                <a:solidFill>
                  <a:srgbClr val="ffffff"/>
                </a:solidFill>
              </a:uFill>
              <a:latin typeface="Arial"/>
            </a:endParaRPr>
          </a:p>
        </p:txBody>
      </p:sp>
      <p:sp>
        <p:nvSpPr>
          <p:cNvPr id="91" name="CustomShape 3"/>
          <p:cNvSpPr/>
          <p:nvPr/>
        </p:nvSpPr>
        <p:spPr>
          <a:xfrm>
            <a:off x="9530640" y="4862880"/>
            <a:ext cx="4845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(c)</a:t>
            </a:r>
            <a:endParaRPr b="0" lang="en-US" sz="1800" spc="-1" strike="noStrike">
              <a:solidFill>
                <a:srgbClr val="000000"/>
              </a:solidFill>
              <a:uFill>
                <a:solidFill>
                  <a:srgbClr val="ffffff"/>
                </a:solidFill>
              </a:uFill>
              <a:latin typeface="Arial"/>
            </a:endParaRPr>
          </a:p>
        </p:txBody>
      </p:sp>
      <p:sp>
        <p:nvSpPr>
          <p:cNvPr id="92" name="CustomShape 4"/>
          <p:cNvSpPr/>
          <p:nvPr/>
        </p:nvSpPr>
        <p:spPr>
          <a:xfrm>
            <a:off x="5714280" y="4862880"/>
            <a:ext cx="5043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(b)</a:t>
            </a:r>
            <a:endParaRPr b="0" lang="en-US" sz="1800" spc="-1" strike="noStrike">
              <a:solidFill>
                <a:srgbClr val="000000"/>
              </a:solidFill>
              <a:uFill>
                <a:solidFill>
                  <a:srgbClr val="ffffff"/>
                </a:solidFill>
              </a:uFill>
              <a:latin typeface="Arial"/>
            </a:endParaRPr>
          </a:p>
        </p:txBody>
      </p:sp>
      <p:sp>
        <p:nvSpPr>
          <p:cNvPr id="93" name="CustomShape 5"/>
          <p:cNvSpPr/>
          <p:nvPr/>
        </p:nvSpPr>
        <p:spPr>
          <a:xfrm>
            <a:off x="2584800" y="5517360"/>
            <a:ext cx="67633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Fig. 1 SRAM Cell Topologies a) 8T Cell b) 6T Cell c) 5T Cell</a:t>
            </a:r>
            <a:endParaRPr b="0" lang="en-US" sz="1800" spc="-1" strike="noStrike">
              <a:solidFill>
                <a:srgbClr val="000000"/>
              </a:solidFill>
              <a:uFill>
                <a:solidFill>
                  <a:srgbClr val="ffffff"/>
                </a:solidFill>
              </a:uFill>
              <a:latin typeface="Arial"/>
            </a:endParaRPr>
          </a:p>
        </p:txBody>
      </p:sp>
      <p:sp>
        <p:nvSpPr>
          <p:cNvPr id="94" name="CustomShape 6"/>
          <p:cNvSpPr/>
          <p:nvPr/>
        </p:nvSpPr>
        <p:spPr>
          <a:xfrm>
            <a:off x="508680" y="6118200"/>
            <a:ext cx="10516320" cy="72972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1200" spc="-1" strike="noStrike">
                <a:solidFill>
                  <a:srgbClr val="000000"/>
                </a:solidFill>
                <a:uFill>
                  <a:solidFill>
                    <a:srgbClr val="ffffff"/>
                  </a:solidFill>
                </a:uFill>
                <a:latin typeface="Times New Roman"/>
              </a:rPr>
              <a:t>Ref. Anupreet Gupta, Hajra Anwer, B.S. Reniwal, S.K. Vishvakarma “Analysis of Stability Issues and Power Efficiency of Symmetric and Asymmetric Low Power Nanoscaled SRAM cells,” presented at the 2nd International Conference on Devices, Circuits and Systems (ICDCS), 2016.</a:t>
            </a:r>
            <a:endParaRPr b="0" lang="en-US" sz="1800" spc="-1" strike="noStrike">
              <a:solidFill>
                <a:srgbClr val="000000"/>
              </a:solidFill>
              <a:uFill>
                <a:solidFill>
                  <a:srgbClr val="ffffff"/>
                </a:solidFill>
              </a:uFill>
              <a:latin typeface="Arial"/>
            </a:endParaRPr>
          </a:p>
          <a:p>
            <a:pPr algn="just">
              <a:lnSpc>
                <a:spcPct val="100000"/>
              </a:lnSpc>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Times New Roman"/>
              </a:rPr>
              <a:t>Comparison of different of SRAM cells </a:t>
            </a:r>
            <a:endParaRPr b="0" lang="en-US" sz="1800" spc="-1" strike="noStrike">
              <a:solidFill>
                <a:srgbClr val="000000"/>
              </a:solidFill>
              <a:uFill>
                <a:solidFill>
                  <a:srgbClr val="ffffff"/>
                </a:solidFill>
              </a:uFill>
              <a:latin typeface="Calibri"/>
            </a:endParaRPr>
          </a:p>
        </p:txBody>
      </p:sp>
      <p:graphicFrame>
        <p:nvGraphicFramePr>
          <p:cNvPr id="96" name="Table 2"/>
          <p:cNvGraphicFramePr/>
          <p:nvPr/>
        </p:nvGraphicFramePr>
        <p:xfrm>
          <a:off x="1375920" y="1793520"/>
          <a:ext cx="8843400" cy="3499200"/>
        </p:xfrm>
        <a:graphic>
          <a:graphicData uri="http://schemas.openxmlformats.org/drawingml/2006/table">
            <a:tbl>
              <a:tblPr/>
              <a:tblGrid>
                <a:gridCol w="2210760"/>
                <a:gridCol w="2210760"/>
                <a:gridCol w="2210760"/>
                <a:gridCol w="2211120"/>
              </a:tblGrid>
              <a:tr h="499680">
                <a:tc>
                  <a:txBody>
                    <a:bodyPr/>
                    <a:p>
                      <a:pPr algn="ctr">
                        <a:lnSpc>
                          <a:spcPct val="100000"/>
                        </a:lnSpc>
                      </a:pPr>
                      <a:r>
                        <a:rPr b="1" lang="en-US" sz="1800" spc="-1" strike="noStrike">
                          <a:solidFill>
                            <a:srgbClr val="ffffff"/>
                          </a:solidFill>
                          <a:uFill>
                            <a:solidFill>
                              <a:srgbClr val="ffffff"/>
                            </a:solidFill>
                          </a:uFill>
                          <a:latin typeface="Calibri"/>
                        </a:rPr>
                        <a:t>Parameters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ctr">
                        <a:lnSpc>
                          <a:spcPct val="100000"/>
                        </a:lnSpc>
                      </a:pPr>
                      <a:r>
                        <a:rPr b="1" lang="en-US" sz="1800" spc="-1" strike="noStrike">
                          <a:solidFill>
                            <a:srgbClr val="ffffff"/>
                          </a:solidFill>
                          <a:uFill>
                            <a:solidFill>
                              <a:srgbClr val="ffffff"/>
                            </a:solidFill>
                          </a:uFill>
                          <a:latin typeface="Calibri"/>
                        </a:rPr>
                        <a:t>5T Cell</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ctr">
                        <a:lnSpc>
                          <a:spcPct val="100000"/>
                        </a:lnSpc>
                      </a:pPr>
                      <a:r>
                        <a:rPr b="1" lang="en-US" sz="1800" spc="-1" strike="noStrike">
                          <a:solidFill>
                            <a:srgbClr val="ffffff"/>
                          </a:solidFill>
                          <a:uFill>
                            <a:solidFill>
                              <a:srgbClr val="ffffff"/>
                            </a:solidFill>
                          </a:uFill>
                          <a:latin typeface="Calibri"/>
                        </a:rPr>
                        <a:t>6T Cell</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ctr">
                        <a:lnSpc>
                          <a:spcPct val="100000"/>
                        </a:lnSpc>
                      </a:pPr>
                      <a:r>
                        <a:rPr b="1" lang="en-US" sz="1800" spc="-1" strike="noStrike">
                          <a:solidFill>
                            <a:srgbClr val="ffffff"/>
                          </a:solidFill>
                          <a:uFill>
                            <a:solidFill>
                              <a:srgbClr val="ffffff"/>
                            </a:solidFill>
                          </a:uFill>
                          <a:latin typeface="Calibri"/>
                        </a:rPr>
                        <a:t>8T Cell</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499680">
                <a:tc>
                  <a:txBody>
                    <a:bodyPr/>
                    <a:p>
                      <a:pPr algn="ctr">
                        <a:lnSpc>
                          <a:spcPct val="100000"/>
                        </a:lnSpc>
                      </a:pPr>
                      <a:r>
                        <a:rPr b="0" lang="en-US" sz="1800" spc="-1" strike="noStrike">
                          <a:solidFill>
                            <a:srgbClr val="000000"/>
                          </a:solidFill>
                          <a:uFill>
                            <a:solidFill>
                              <a:srgbClr val="ffffff"/>
                            </a:solidFill>
                          </a:uFill>
                          <a:latin typeface="Calibri"/>
                        </a:rPr>
                        <a:t>RSNM (mV)</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ctr">
                        <a:lnSpc>
                          <a:spcPct val="100000"/>
                        </a:lnSpc>
                      </a:pPr>
                      <a:r>
                        <a:rPr b="0" lang="en-US" sz="1800" spc="-1" strike="noStrike">
                          <a:solidFill>
                            <a:srgbClr val="000000"/>
                          </a:solidFill>
                          <a:uFill>
                            <a:solidFill>
                              <a:srgbClr val="ffffff"/>
                            </a:solidFill>
                          </a:uFill>
                          <a:latin typeface="Calibri"/>
                        </a:rPr>
                        <a:t>202.8</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ctr">
                        <a:lnSpc>
                          <a:spcPct val="100000"/>
                        </a:lnSpc>
                      </a:pPr>
                      <a:r>
                        <a:rPr b="0" lang="en-US" sz="1800" spc="-1" strike="noStrike">
                          <a:solidFill>
                            <a:srgbClr val="000000"/>
                          </a:solidFill>
                          <a:uFill>
                            <a:solidFill>
                              <a:srgbClr val="ffffff"/>
                            </a:solidFill>
                          </a:uFill>
                          <a:latin typeface="Calibri"/>
                        </a:rPr>
                        <a:t>135.5</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ctr">
                        <a:lnSpc>
                          <a:spcPct val="100000"/>
                        </a:lnSpc>
                      </a:pPr>
                      <a:r>
                        <a:rPr b="0" lang="en-US" sz="1800" spc="-1" strike="noStrike">
                          <a:solidFill>
                            <a:srgbClr val="000000"/>
                          </a:solidFill>
                          <a:uFill>
                            <a:solidFill>
                              <a:srgbClr val="ffffff"/>
                            </a:solidFill>
                          </a:uFill>
                          <a:latin typeface="Calibri"/>
                        </a:rPr>
                        <a:t>340.9</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99680">
                <a:tc>
                  <a:txBody>
                    <a:bodyPr/>
                    <a:p>
                      <a:pPr algn="ctr">
                        <a:lnSpc>
                          <a:spcPct val="100000"/>
                        </a:lnSpc>
                      </a:pPr>
                      <a:r>
                        <a:rPr b="0" lang="en-US" sz="1800" spc="-1" strike="noStrike">
                          <a:solidFill>
                            <a:srgbClr val="000000"/>
                          </a:solidFill>
                          <a:uFill>
                            <a:solidFill>
                              <a:srgbClr val="ffffff"/>
                            </a:solidFill>
                          </a:uFill>
                          <a:latin typeface="Calibri"/>
                        </a:rPr>
                        <a:t>WSNM (mV)</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ctr">
                        <a:lnSpc>
                          <a:spcPct val="100000"/>
                        </a:lnSpc>
                      </a:pPr>
                      <a:r>
                        <a:rPr b="0" lang="en-US" sz="1800" spc="-1" strike="noStrike">
                          <a:solidFill>
                            <a:srgbClr val="000000"/>
                          </a:solidFill>
                          <a:uFill>
                            <a:solidFill>
                              <a:srgbClr val="ffffff"/>
                            </a:solidFill>
                          </a:uFill>
                          <a:latin typeface="Calibri"/>
                        </a:rPr>
                        <a:t>380.7</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ctr">
                        <a:lnSpc>
                          <a:spcPct val="100000"/>
                        </a:lnSpc>
                      </a:pPr>
                      <a:r>
                        <a:rPr b="0" lang="en-US" sz="1800" spc="-1" strike="noStrike">
                          <a:solidFill>
                            <a:srgbClr val="000000"/>
                          </a:solidFill>
                          <a:uFill>
                            <a:solidFill>
                              <a:srgbClr val="ffffff"/>
                            </a:solidFill>
                          </a:uFill>
                          <a:latin typeface="Calibri"/>
                        </a:rPr>
                        <a:t>347.5</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ctr">
                        <a:lnSpc>
                          <a:spcPct val="100000"/>
                        </a:lnSpc>
                      </a:pPr>
                      <a:r>
                        <a:rPr b="0" lang="en-US" sz="1800" spc="-1" strike="noStrike">
                          <a:solidFill>
                            <a:srgbClr val="000000"/>
                          </a:solidFill>
                          <a:uFill>
                            <a:solidFill>
                              <a:srgbClr val="ffffff"/>
                            </a:solidFill>
                          </a:uFill>
                          <a:latin typeface="Calibri"/>
                        </a:rPr>
                        <a:t>346.4</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99680">
                <a:tc>
                  <a:txBody>
                    <a:bodyPr/>
                    <a:p>
                      <a:pPr algn="ctr">
                        <a:lnSpc>
                          <a:spcPct val="100000"/>
                        </a:lnSpc>
                      </a:pPr>
                      <a:r>
                        <a:rPr b="0" lang="en-US" sz="1800" spc="-1" strike="noStrike">
                          <a:solidFill>
                            <a:srgbClr val="000000"/>
                          </a:solidFill>
                          <a:uFill>
                            <a:solidFill>
                              <a:srgbClr val="ffffff"/>
                            </a:solidFill>
                          </a:uFill>
                          <a:latin typeface="Calibri"/>
                        </a:rPr>
                        <a:t>HSNM (mV)</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ctr">
                        <a:lnSpc>
                          <a:spcPct val="100000"/>
                        </a:lnSpc>
                      </a:pPr>
                      <a:r>
                        <a:rPr b="0" lang="en-US" sz="1800" spc="-1" strike="noStrike">
                          <a:solidFill>
                            <a:srgbClr val="000000"/>
                          </a:solidFill>
                          <a:uFill>
                            <a:solidFill>
                              <a:srgbClr val="ffffff"/>
                            </a:solidFill>
                          </a:uFill>
                          <a:latin typeface="Calibri"/>
                        </a:rPr>
                        <a:t>300.4</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ctr">
                        <a:lnSpc>
                          <a:spcPct val="100000"/>
                        </a:lnSpc>
                      </a:pPr>
                      <a:r>
                        <a:rPr b="0" lang="en-US" sz="1800" spc="-1" strike="noStrike">
                          <a:solidFill>
                            <a:srgbClr val="000000"/>
                          </a:solidFill>
                          <a:uFill>
                            <a:solidFill>
                              <a:srgbClr val="ffffff"/>
                            </a:solidFill>
                          </a:uFill>
                          <a:latin typeface="Calibri"/>
                        </a:rPr>
                        <a:t>311.2</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ctr">
                        <a:lnSpc>
                          <a:spcPct val="100000"/>
                        </a:lnSpc>
                      </a:pPr>
                      <a:r>
                        <a:rPr b="0" lang="en-US" sz="1800" spc="-1" strike="noStrike">
                          <a:solidFill>
                            <a:srgbClr val="000000"/>
                          </a:solidFill>
                          <a:uFill>
                            <a:solidFill>
                              <a:srgbClr val="ffffff"/>
                            </a:solidFill>
                          </a:uFill>
                          <a:latin typeface="Calibri"/>
                        </a:rPr>
                        <a:t>312.3</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99680">
                <a:tc>
                  <a:txBody>
                    <a:bodyPr/>
                    <a:p>
                      <a:pPr algn="ctr">
                        <a:lnSpc>
                          <a:spcPct val="100000"/>
                        </a:lnSpc>
                      </a:pPr>
                      <a:r>
                        <a:rPr b="0" lang="en-US" sz="1800" spc="-1" strike="noStrike">
                          <a:solidFill>
                            <a:srgbClr val="000000"/>
                          </a:solidFill>
                          <a:uFill>
                            <a:solidFill>
                              <a:srgbClr val="ffffff"/>
                            </a:solidFill>
                          </a:uFill>
                          <a:latin typeface="Calibri"/>
                        </a:rPr>
                        <a:t>Read Power(uW)</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ctr">
                        <a:lnSpc>
                          <a:spcPct val="100000"/>
                        </a:lnSpc>
                      </a:pPr>
                      <a:r>
                        <a:rPr b="0" lang="en-US" sz="1800" spc="-1" strike="noStrike">
                          <a:solidFill>
                            <a:srgbClr val="000000"/>
                          </a:solidFill>
                          <a:uFill>
                            <a:solidFill>
                              <a:srgbClr val="ffffff"/>
                            </a:solidFill>
                          </a:uFill>
                          <a:latin typeface="Calibri"/>
                        </a:rPr>
                        <a:t>9.4</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ctr">
                        <a:lnSpc>
                          <a:spcPct val="100000"/>
                        </a:lnSpc>
                      </a:pPr>
                      <a:r>
                        <a:rPr b="0" lang="en-US" sz="1800" spc="-1" strike="noStrike">
                          <a:solidFill>
                            <a:srgbClr val="000000"/>
                          </a:solidFill>
                          <a:uFill>
                            <a:solidFill>
                              <a:srgbClr val="ffffff"/>
                            </a:solidFill>
                          </a:uFill>
                          <a:latin typeface="Calibri"/>
                        </a:rPr>
                        <a:t>17.2</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ctr">
                        <a:lnSpc>
                          <a:spcPct val="100000"/>
                        </a:lnSpc>
                      </a:pPr>
                      <a:r>
                        <a:rPr b="0" lang="en-US" sz="1800" spc="-1" strike="noStrike">
                          <a:solidFill>
                            <a:srgbClr val="000000"/>
                          </a:solidFill>
                          <a:uFill>
                            <a:solidFill>
                              <a:srgbClr val="ffffff"/>
                            </a:solidFill>
                          </a:uFill>
                          <a:latin typeface="Calibri"/>
                        </a:rPr>
                        <a:t>9.3</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99680">
                <a:tc>
                  <a:txBody>
                    <a:bodyPr/>
                    <a:p>
                      <a:pPr algn="ctr">
                        <a:lnSpc>
                          <a:spcPct val="100000"/>
                        </a:lnSpc>
                      </a:pPr>
                      <a:r>
                        <a:rPr b="0" lang="en-US" sz="1800" spc="-1" strike="noStrike">
                          <a:solidFill>
                            <a:srgbClr val="000000"/>
                          </a:solidFill>
                          <a:uFill>
                            <a:solidFill>
                              <a:srgbClr val="ffffff"/>
                            </a:solidFill>
                          </a:uFill>
                          <a:latin typeface="Calibri"/>
                        </a:rPr>
                        <a:t>Write Power(nW)</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ctr">
                        <a:lnSpc>
                          <a:spcPct val="100000"/>
                        </a:lnSpc>
                      </a:pPr>
                      <a:r>
                        <a:rPr b="0" lang="en-US" sz="1800" spc="-1" strike="noStrike">
                          <a:solidFill>
                            <a:srgbClr val="000000"/>
                          </a:solidFill>
                          <a:uFill>
                            <a:solidFill>
                              <a:srgbClr val="ffffff"/>
                            </a:solidFill>
                          </a:uFill>
                          <a:latin typeface="Calibri"/>
                        </a:rPr>
                        <a:t>39.2</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ctr">
                        <a:lnSpc>
                          <a:spcPct val="100000"/>
                        </a:lnSpc>
                      </a:pPr>
                      <a:r>
                        <a:rPr b="0" lang="en-US" sz="1800" spc="-1" strike="noStrike">
                          <a:solidFill>
                            <a:srgbClr val="000000"/>
                          </a:solidFill>
                          <a:uFill>
                            <a:solidFill>
                              <a:srgbClr val="ffffff"/>
                            </a:solidFill>
                          </a:uFill>
                          <a:latin typeface="Calibri"/>
                        </a:rPr>
                        <a:t>39.1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ctr">
                        <a:lnSpc>
                          <a:spcPct val="100000"/>
                        </a:lnSpc>
                      </a:pPr>
                      <a:r>
                        <a:rPr b="0" lang="en-US" sz="1800" spc="-1" strike="noStrike">
                          <a:solidFill>
                            <a:srgbClr val="000000"/>
                          </a:solidFill>
                          <a:uFill>
                            <a:solidFill>
                              <a:srgbClr val="ffffff"/>
                            </a:solidFill>
                          </a:uFill>
                          <a:latin typeface="Calibri"/>
                        </a:rPr>
                        <a:t>39.3</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501120">
                <a:tc>
                  <a:txBody>
                    <a:bodyPr/>
                    <a:p>
                      <a:pPr algn="ctr">
                        <a:lnSpc>
                          <a:spcPct val="100000"/>
                        </a:lnSpc>
                      </a:pPr>
                      <a:r>
                        <a:rPr b="0" lang="en-US" sz="1800" spc="-1" strike="noStrike">
                          <a:solidFill>
                            <a:srgbClr val="000000"/>
                          </a:solidFill>
                          <a:uFill>
                            <a:solidFill>
                              <a:srgbClr val="ffffff"/>
                            </a:solidFill>
                          </a:uFill>
                          <a:latin typeface="Calibri"/>
                        </a:rPr>
                        <a:t>Static Power(nW)</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ctr">
                        <a:lnSpc>
                          <a:spcPct val="100000"/>
                        </a:lnSpc>
                      </a:pPr>
                      <a:r>
                        <a:rPr b="0" lang="en-US" sz="1800" spc="-1" strike="noStrike">
                          <a:solidFill>
                            <a:srgbClr val="000000"/>
                          </a:solidFill>
                          <a:uFill>
                            <a:solidFill>
                              <a:srgbClr val="ffffff"/>
                            </a:solidFill>
                          </a:uFill>
                          <a:latin typeface="Calibri"/>
                        </a:rPr>
                        <a:t>0.21865</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ctr">
                        <a:lnSpc>
                          <a:spcPct val="100000"/>
                        </a:lnSpc>
                      </a:pPr>
                      <a:r>
                        <a:rPr b="0" lang="en-US" sz="1800" spc="-1" strike="noStrike">
                          <a:solidFill>
                            <a:srgbClr val="000000"/>
                          </a:solidFill>
                          <a:uFill>
                            <a:solidFill>
                              <a:srgbClr val="ffffff"/>
                            </a:solidFill>
                          </a:uFill>
                          <a:latin typeface="Calibri"/>
                        </a:rPr>
                        <a:t>5529.77</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ctr">
                        <a:lnSpc>
                          <a:spcPct val="100000"/>
                        </a:lnSpc>
                      </a:pPr>
                      <a:r>
                        <a:rPr b="0" lang="en-US" sz="1800" spc="-1" strike="noStrike">
                          <a:solidFill>
                            <a:srgbClr val="000000"/>
                          </a:solidFill>
                          <a:uFill>
                            <a:solidFill>
                              <a:srgbClr val="ffffff"/>
                            </a:solidFill>
                          </a:uFill>
                          <a:latin typeface="Calibri"/>
                        </a:rPr>
                        <a:t>5529.8</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bl>
          </a:graphicData>
        </a:graphic>
      </p:graphicFrame>
      <p:sp>
        <p:nvSpPr>
          <p:cNvPr id="97" name="CustomShape 3"/>
          <p:cNvSpPr/>
          <p:nvPr/>
        </p:nvSpPr>
        <p:spPr>
          <a:xfrm>
            <a:off x="508680" y="6118200"/>
            <a:ext cx="10516320" cy="72972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1200" spc="-1" strike="noStrike">
                <a:solidFill>
                  <a:srgbClr val="000000"/>
                </a:solidFill>
                <a:uFill>
                  <a:solidFill>
                    <a:srgbClr val="ffffff"/>
                  </a:solidFill>
                </a:uFill>
                <a:latin typeface="Times New Roman"/>
              </a:rPr>
              <a:t>Ref. Anupreet Gupta, Hajra Anwer, B.S. Reniwal, S.K. Vishvakarma “Analysis of Stability Issues and Power Efficiency of Symmetric and Asymmetric Low Power Nanoscaled SRAM cells,” presented at the 2nd International Conference on Devices, Circuits and Systems (ICDCS), 2016.</a:t>
            </a:r>
            <a:endParaRPr b="0" lang="en-US" sz="1800" spc="-1" strike="noStrike">
              <a:solidFill>
                <a:srgbClr val="000000"/>
              </a:solidFill>
              <a:uFill>
                <a:solidFill>
                  <a:srgbClr val="ffffff"/>
                </a:solidFill>
              </a:uFill>
              <a:latin typeface="Arial"/>
            </a:endParaRPr>
          </a:p>
          <a:p>
            <a:pPr algn="just">
              <a:lnSpc>
                <a:spcPct val="100000"/>
              </a:lnSpc>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Times New Roman"/>
              </a:rPr>
              <a:t>Pre-charge logic</a:t>
            </a:r>
            <a:endParaRPr b="0" lang="en-US" sz="1800" spc="-1" strike="noStrike">
              <a:solidFill>
                <a:srgbClr val="000000"/>
              </a:solidFill>
              <a:uFill>
                <a:solidFill>
                  <a:srgbClr val="ffffff"/>
                </a:solidFill>
              </a:uFill>
              <a:latin typeface="Calibri"/>
            </a:endParaRPr>
          </a:p>
        </p:txBody>
      </p:sp>
      <p:sp>
        <p:nvSpPr>
          <p:cNvPr id="99" name="TextShape 2"/>
          <p:cNvSpPr txBox="1"/>
          <p:nvPr/>
        </p:nvSpPr>
        <p:spPr>
          <a:xfrm>
            <a:off x="838080" y="1825560"/>
            <a:ext cx="3862440" cy="435096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Times New Roman"/>
              </a:rPr>
              <a:t>Circuit implementations of different kinds were found.</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Times New Roman"/>
              </a:rPr>
              <a:t>A simple static version and a complete CMOS dynamic logic implemented version were studied. [3]</a:t>
            </a: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p:txBody>
      </p:sp>
      <p:sp>
        <p:nvSpPr>
          <p:cNvPr id="100" name="CustomShape 3"/>
          <p:cNvSpPr/>
          <p:nvPr/>
        </p:nvSpPr>
        <p:spPr>
          <a:xfrm>
            <a:off x="4843440" y="5016960"/>
            <a:ext cx="6940080" cy="118764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1800" spc="-1" strike="noStrike">
                <a:solidFill>
                  <a:srgbClr val="000000"/>
                </a:solidFill>
                <a:uFill>
                  <a:solidFill>
                    <a:srgbClr val="ffffff"/>
                  </a:solidFill>
                </a:uFill>
                <a:latin typeface="Times New Roman"/>
              </a:rPr>
              <a:t>Fig. 2 Dynamic ultra low-voltage domino inverters. Original ULV (ULV1) and NP domino (ULV2) inverters. b) Pre-charge to 1 when φ = 1 and c) Pre-charge to 0 when φ = 1</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pic>
        <p:nvPicPr>
          <p:cNvPr id="101" name="Picture 6" descr=""/>
          <p:cNvPicPr/>
          <p:nvPr/>
        </p:nvPicPr>
        <p:blipFill>
          <a:blip r:embed="rId1"/>
          <a:stretch/>
        </p:blipFill>
        <p:spPr>
          <a:xfrm>
            <a:off x="5027400" y="1690560"/>
            <a:ext cx="6572160" cy="324576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Times New Roman"/>
              </a:rPr>
              <a:t>Sense amplifier</a:t>
            </a:r>
            <a:endParaRPr b="0" lang="en-US" sz="1800" spc="-1" strike="noStrike">
              <a:solidFill>
                <a:srgbClr val="000000"/>
              </a:solidFill>
              <a:uFill>
                <a:solidFill>
                  <a:srgbClr val="ffffff"/>
                </a:solidFill>
              </a:uFill>
              <a:latin typeface="Calibri"/>
            </a:endParaRPr>
          </a:p>
        </p:txBody>
      </p:sp>
      <p:sp>
        <p:nvSpPr>
          <p:cNvPr id="103" name="TextShape 2"/>
          <p:cNvSpPr txBox="1"/>
          <p:nvPr/>
        </p:nvSpPr>
        <p:spPr>
          <a:xfrm>
            <a:off x="457200" y="1690200"/>
            <a:ext cx="6293880" cy="4297680"/>
          </a:xfrm>
          <a:prstGeom prst="rect">
            <a:avLst/>
          </a:prstGeom>
          <a:noFill/>
          <a:ln>
            <a:noFill/>
          </a:ln>
        </p:spPr>
        <p:txBody>
          <a:bodyPr/>
          <a:p>
            <a:pPr marL="432000" indent="-323640" algn="just">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Arial"/>
              </a:rPr>
              <a:t>Sense amplifiers are basically differential amplifiers with high CMRR and can have a low gain of about 10.</a:t>
            </a:r>
            <a:endParaRPr b="0" lang="en-US" sz="2400" spc="-1" strike="noStrike">
              <a:solidFill>
                <a:srgbClr val="000000"/>
              </a:solidFill>
              <a:uFill>
                <a:solidFill>
                  <a:srgbClr val="ffffff"/>
                </a:solidFill>
              </a:uFill>
              <a:latin typeface="Calibri"/>
            </a:endParaRPr>
          </a:p>
          <a:p>
            <a:pPr marL="432000" indent="-323640" algn="just">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Arial"/>
              </a:rPr>
              <a:t>There are multiple topologies which can be used to make a sense amplifiers which were studied. </a:t>
            </a:r>
            <a:endParaRPr b="0" lang="en-US" sz="2400" spc="-1" strike="noStrike">
              <a:solidFill>
                <a:srgbClr val="000000"/>
              </a:solidFill>
              <a:uFill>
                <a:solidFill>
                  <a:srgbClr val="ffffff"/>
                </a:solidFill>
              </a:uFill>
              <a:latin typeface="Calibri"/>
            </a:endParaRPr>
          </a:p>
          <a:p>
            <a:pPr marL="432000" indent="-323640" algn="just">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Arial"/>
              </a:rPr>
              <a:t>A simple dual input single ended output differential amplifier can be used for this  purpose. </a:t>
            </a:r>
            <a:endParaRPr b="0" lang="en-US" sz="2400" spc="-1" strike="noStrike">
              <a:solidFill>
                <a:srgbClr val="000000"/>
              </a:solidFill>
              <a:uFill>
                <a:solidFill>
                  <a:srgbClr val="ffffff"/>
                </a:solidFill>
              </a:uFill>
              <a:latin typeface="Calibri"/>
            </a:endParaRPr>
          </a:p>
          <a:p>
            <a:pPr algn="just">
              <a:lnSpc>
                <a:spcPct val="90000"/>
              </a:lnSpc>
            </a:pPr>
            <a:endParaRPr b="0" lang="en-US" sz="2400" spc="-1" strike="noStrike">
              <a:solidFill>
                <a:srgbClr val="000000"/>
              </a:solidFill>
              <a:uFill>
                <a:solidFill>
                  <a:srgbClr val="ffffff"/>
                </a:solidFill>
              </a:uFill>
              <a:latin typeface="Calibri"/>
            </a:endParaRPr>
          </a:p>
          <a:p>
            <a:pPr algn="just">
              <a:lnSpc>
                <a:spcPct val="90000"/>
              </a:lnSpc>
            </a:pPr>
            <a:endParaRPr b="0" lang="en-US" sz="2400" spc="-1" strike="noStrike">
              <a:solidFill>
                <a:srgbClr val="000000"/>
              </a:solidFill>
              <a:uFill>
                <a:solidFill>
                  <a:srgbClr val="ffffff"/>
                </a:solidFill>
              </a:uFill>
              <a:latin typeface="Calibri"/>
            </a:endParaRPr>
          </a:p>
        </p:txBody>
      </p:sp>
      <p:pic>
        <p:nvPicPr>
          <p:cNvPr id="104" name="haha.svg" descr="&#10;XCircuit Version 3.7&#10;File &quot;sbdgeghe.ps&quot; Page 1&#10;"/>
          <p:cNvPicPr/>
          <p:nvPr/>
        </p:nvPicPr>
        <p:blipFill>
          <a:blip r:embed="rId1"/>
          <a:stretch/>
        </p:blipFill>
        <p:spPr>
          <a:xfrm>
            <a:off x="7260840" y="1188720"/>
            <a:ext cx="4534920" cy="4766040"/>
          </a:xfrm>
          <a:prstGeom prst="rect">
            <a:avLst/>
          </a:prstGeom>
          <a:ln>
            <a:noFill/>
          </a:ln>
        </p:spPr>
      </p:pic>
      <p:sp>
        <p:nvSpPr>
          <p:cNvPr id="105" name="TextShape 3"/>
          <p:cNvSpPr txBox="1"/>
          <p:nvPr/>
        </p:nvSpPr>
        <p:spPr>
          <a:xfrm>
            <a:off x="6509520" y="5630760"/>
            <a:ext cx="4920480" cy="770040"/>
          </a:xfrm>
          <a:prstGeom prst="rect">
            <a:avLst/>
          </a:prstGeom>
          <a:noFill/>
          <a:ln>
            <a:noFill/>
          </a:ln>
        </p:spPr>
        <p:txBody>
          <a:bodyPr lIns="90000" rIns="90000" tIns="45000" bIns="45000"/>
          <a:p>
            <a:pPr algn="just"/>
            <a:r>
              <a:rPr b="0" lang="en-US" sz="1800" spc="-1" strike="noStrike">
                <a:solidFill>
                  <a:srgbClr val="000000"/>
                </a:solidFill>
                <a:uFill>
                  <a:solidFill>
                    <a:srgbClr val="ffffff"/>
                  </a:solidFill>
                </a:uFill>
                <a:latin typeface="Arial"/>
              </a:rPr>
              <a:t>Fig 3. </a:t>
            </a:r>
            <a:r>
              <a:rPr b="0" lang="en-US" sz="2400" spc="-1" strike="noStrike">
                <a:solidFill>
                  <a:srgbClr val="000000"/>
                </a:solidFill>
                <a:uFill>
                  <a:solidFill>
                    <a:srgbClr val="ffffff"/>
                  </a:solidFill>
                </a:uFill>
                <a:latin typeface="Arial"/>
              </a:rPr>
              <a:t>dual input single ended output differential amplifier</a:t>
            </a:r>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Times New Roman"/>
              </a:rPr>
              <a:t>Contd</a:t>
            </a:r>
            <a:r>
              <a:rPr b="0" lang="en-US" sz="4400" spc="-1" strike="noStrike">
                <a:solidFill>
                  <a:srgbClr val="000000"/>
                </a:solidFill>
                <a:uFill>
                  <a:solidFill>
                    <a:srgbClr val="ffffff"/>
                  </a:solidFill>
                </a:uFill>
                <a:latin typeface="Calibri Light"/>
              </a:rPr>
              <a:t>.</a:t>
            </a:r>
            <a:endParaRPr b="0" lang="en-US" sz="1800" spc="-1" strike="noStrike">
              <a:solidFill>
                <a:srgbClr val="000000"/>
              </a:solidFill>
              <a:uFill>
                <a:solidFill>
                  <a:srgbClr val="ffffff"/>
                </a:solidFill>
              </a:uFill>
              <a:latin typeface="Calibri"/>
            </a:endParaRPr>
          </a:p>
        </p:txBody>
      </p:sp>
      <p:sp>
        <p:nvSpPr>
          <p:cNvPr id="107" name="TextShape 2"/>
          <p:cNvSpPr txBox="1"/>
          <p:nvPr/>
        </p:nvSpPr>
        <p:spPr>
          <a:xfrm>
            <a:off x="838080" y="1825560"/>
            <a:ext cx="4831200" cy="4350960"/>
          </a:xfrm>
          <a:prstGeom prst="rect">
            <a:avLst/>
          </a:prstGeom>
          <a:noFill/>
          <a:ln>
            <a:noFill/>
          </a:ln>
        </p:spPr>
        <p:txBody>
          <a:bodyPr/>
          <a:p>
            <a:pPr marL="432000" indent="-323640" algn="just">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rPr>
              <a:t>A different approach is to use two inverters tied back to back .</a:t>
            </a:r>
            <a:endParaRPr b="0" lang="en-US" sz="2800" spc="-1" strike="noStrike">
              <a:solidFill>
                <a:srgbClr val="000000"/>
              </a:solidFill>
              <a:uFill>
                <a:solidFill>
                  <a:srgbClr val="ffffff"/>
                </a:solidFill>
              </a:uFill>
              <a:latin typeface="Calibri"/>
            </a:endParaRPr>
          </a:p>
          <a:p>
            <a:pPr marL="432000" indent="-323640" algn="just">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rPr>
              <a:t> </a:t>
            </a:r>
            <a:r>
              <a:rPr b="0" lang="en-US" sz="2800" spc="-1" strike="noStrike">
                <a:solidFill>
                  <a:srgbClr val="000000"/>
                </a:solidFill>
                <a:uFill>
                  <a:solidFill>
                    <a:srgbClr val="ffffff"/>
                  </a:solidFill>
                </a:uFill>
                <a:latin typeface="Arial"/>
              </a:rPr>
              <a:t>An interesting fact about sense amplifiers  is that we are not limited on the output voltage swing[4] </a:t>
            </a:r>
            <a:endParaRPr b="0" lang="en-US" sz="2800" spc="-1" strike="noStrike">
              <a:solidFill>
                <a:srgbClr val="000000"/>
              </a:solidFill>
              <a:uFill>
                <a:solidFill>
                  <a:srgbClr val="ffffff"/>
                </a:solidFill>
              </a:uFill>
              <a:latin typeface="Calibri"/>
            </a:endParaRPr>
          </a:p>
        </p:txBody>
      </p:sp>
      <p:pic>
        <p:nvPicPr>
          <p:cNvPr id="108" name="Content Placeholder 3" descr=""/>
          <p:cNvPicPr/>
          <p:nvPr/>
        </p:nvPicPr>
        <p:blipFill>
          <a:blip r:embed="rId1"/>
          <a:stretch/>
        </p:blipFill>
        <p:spPr>
          <a:xfrm>
            <a:off x="6766560" y="1828800"/>
            <a:ext cx="4093200" cy="347472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Times New Roman"/>
              </a:rPr>
              <a:t>Contd</a:t>
            </a:r>
            <a:r>
              <a:rPr b="0" lang="en-US" sz="4400" spc="-1" strike="noStrike">
                <a:solidFill>
                  <a:srgbClr val="000000"/>
                </a:solidFill>
                <a:uFill>
                  <a:solidFill>
                    <a:srgbClr val="ffffff"/>
                  </a:solidFill>
                </a:uFill>
                <a:latin typeface="Calibri Light"/>
              </a:rPr>
              <a:t>.</a:t>
            </a:r>
            <a:endParaRPr b="0" lang="en-US" sz="1800" spc="-1" strike="noStrike">
              <a:solidFill>
                <a:srgbClr val="000000"/>
              </a:solidFill>
              <a:uFill>
                <a:solidFill>
                  <a:srgbClr val="ffffff"/>
                </a:solidFill>
              </a:uFill>
              <a:latin typeface="Calibri"/>
            </a:endParaRPr>
          </a:p>
        </p:txBody>
      </p:sp>
      <p:sp>
        <p:nvSpPr>
          <p:cNvPr id="110" name="TextShape 2"/>
          <p:cNvSpPr txBox="1"/>
          <p:nvPr/>
        </p:nvSpPr>
        <p:spPr>
          <a:xfrm>
            <a:off x="838080" y="1825560"/>
            <a:ext cx="6019920" cy="4118040"/>
          </a:xfrm>
          <a:prstGeom prst="rect">
            <a:avLst/>
          </a:prstGeom>
          <a:noFill/>
          <a:ln>
            <a:noFill/>
          </a:ln>
        </p:spPr>
        <p:txBody>
          <a:bodyPr/>
          <a:p>
            <a:pPr marL="432000" indent="-323640" algn="just">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rPr>
              <a:t>This property can be exploited by using a positive feedback network incorporated in a classical analog differential amplifier.</a:t>
            </a:r>
            <a:endParaRPr b="0" lang="en-US" sz="2800" spc="-1" strike="noStrike">
              <a:solidFill>
                <a:srgbClr val="000000"/>
              </a:solidFill>
              <a:uFill>
                <a:solidFill>
                  <a:srgbClr val="ffffff"/>
                </a:solidFill>
              </a:uFill>
              <a:latin typeface="Calibri"/>
            </a:endParaRPr>
          </a:p>
          <a:p>
            <a:pPr marL="432000" indent="-323640" algn="just">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rPr>
              <a:t> </a:t>
            </a:r>
            <a:r>
              <a:rPr b="0" lang="en-US" sz="2800" spc="-1" strike="noStrike">
                <a:solidFill>
                  <a:srgbClr val="000000"/>
                </a:solidFill>
                <a:uFill>
                  <a:solidFill>
                    <a:srgbClr val="ffffff"/>
                  </a:solidFill>
                </a:uFill>
                <a:latin typeface="Arial"/>
              </a:rPr>
              <a:t>Such a network was studied which used a cross coupled pair as a regenerating circuit. </a:t>
            </a:r>
            <a:endParaRPr b="0" lang="en-US" sz="2800" spc="-1" strike="noStrike">
              <a:solidFill>
                <a:srgbClr val="000000"/>
              </a:solidFill>
              <a:uFill>
                <a:solidFill>
                  <a:srgbClr val="ffffff"/>
                </a:solidFill>
              </a:uFill>
              <a:latin typeface="Calibri"/>
            </a:endParaRPr>
          </a:p>
          <a:p>
            <a:pPr marL="432000" indent="-323640" algn="just">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rPr>
              <a:t>Spice simulation of these three shortlisted  candidates for making the sense amplifiers are to be carried out and the final decision is to be made based on the simulation results.[5]</a:t>
            </a:r>
            <a:endParaRPr b="0" lang="en-US" sz="2800" spc="-1" strike="noStrike">
              <a:solidFill>
                <a:srgbClr val="000000"/>
              </a:solidFill>
              <a:uFill>
                <a:solidFill>
                  <a:srgbClr val="ffffff"/>
                </a:solidFill>
              </a:uFill>
              <a:latin typeface="Calibri"/>
            </a:endParaRPr>
          </a:p>
        </p:txBody>
      </p:sp>
      <p:pic>
        <p:nvPicPr>
          <p:cNvPr id="111" name="Picture 4" descr=""/>
          <p:cNvPicPr/>
          <p:nvPr/>
        </p:nvPicPr>
        <p:blipFill>
          <a:blip r:embed="rId1"/>
          <a:stretch/>
        </p:blipFill>
        <p:spPr>
          <a:xfrm>
            <a:off x="7680960" y="1463040"/>
            <a:ext cx="3785040" cy="429012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191</TotalTime>
  <Application>LibreOffice/5.1.6.2$Linux_X86_64 LibreOffice_project/10m0$Build-2</Application>
  <Words>637</Words>
  <Paragraphs>76</Paragraphs>
  <Company>IIT Delhi</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2018-01-18T18:23:46Z</dcterms:created>
  <dc:creator>Shashank</dc:creator>
  <dc:description/>
  <dc:language>en-US</dc:language>
  <cp:lastModifiedBy/>
  <dcterms:modified xsi:type="dcterms:W3CDTF">2018-01-19T17:37:30Z</dcterms:modified>
  <cp:revision>28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IIT Delhi</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10</vt:i4>
  </property>
</Properties>
</file>