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9.gif" ContentType="image/gif"/>
  <Override PartName="/ppt/media/image6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6.png" ContentType="image/png"/>
  <Override PartName="/ppt/media/image15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7212F3F-E1D6-4B96-A1DA-DB1BDAB8A44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629F47-AA28-4E9E-8E5C-49365E889DD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F70DF1-F087-4403-8887-CF0C55DD300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4E3B3B-F1DD-4CBD-BE0E-A0FAC7CBF12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109695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4508280"/>
            <a:ext cx="109695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52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4508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230520" y="4508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8560" y="2249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7280" y="2249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4508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8560" y="4508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7280" y="4508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2249280"/>
            <a:ext cx="1096956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1096956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53528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0520" y="2249280"/>
            <a:ext cx="53528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1096956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0520" y="2249280"/>
            <a:ext cx="53528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4508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2249280"/>
            <a:ext cx="1096956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53528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052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0520" y="4508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052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4508280"/>
            <a:ext cx="109695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109695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4508280"/>
            <a:ext cx="109695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052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4508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0520" y="4508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8560" y="2249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7280" y="2249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4508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8560" y="4508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7280" y="4508280"/>
            <a:ext cx="35319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1096956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53528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0520" y="2249280"/>
            <a:ext cx="53528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1096956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0520" y="2249280"/>
            <a:ext cx="53528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4508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53528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052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0520" y="4508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0520" y="2249280"/>
            <a:ext cx="53528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4508280"/>
            <a:ext cx="1096956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1218852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1218852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1218852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7211520" y="360360"/>
            <a:ext cx="497664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7211880" y="439560"/>
            <a:ext cx="497664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7207920" y="497520"/>
            <a:ext cx="408276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9829080" y="588960"/>
            <a:ext cx="21326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12110040" y="-2160"/>
            <a:ext cx="7632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12056040" y="-2160"/>
            <a:ext cx="3636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12030840" y="-2160"/>
            <a:ext cx="1188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11964240" y="-2160"/>
            <a:ext cx="3636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11884320" y="360"/>
            <a:ext cx="7272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11828160" y="360"/>
            <a:ext cx="1188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7211520" y="3809880"/>
            <a:ext cx="497664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7211880" y="3897000"/>
            <a:ext cx="497664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7211880" y="4115160"/>
            <a:ext cx="497664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7211880" y="4164480"/>
            <a:ext cx="262008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7211880" y="4199400"/>
            <a:ext cx="262008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7211880" y="3962520"/>
            <a:ext cx="408276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9832680" y="4061160"/>
            <a:ext cx="21326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1218852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1218852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8550000" y="3642480"/>
            <a:ext cx="3638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1218852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609480" y="2401920"/>
            <a:ext cx="1127448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8938440" y="4206240"/>
            <a:ext cx="1279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4B74A01-F88B-4369-A00A-38A80F29B460}" type="datetime1">
              <a:rPr b="0" lang="en-IN" sz="800" spc="-1" strike="noStrike">
                <a:solidFill>
                  <a:srgbClr val="438086"/>
                </a:solidFill>
                <a:latin typeface="Georgia"/>
              </a:rPr>
              <a:t>31/10/2018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7211880" y="4205160"/>
            <a:ext cx="172656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11090520" y="1080"/>
            <a:ext cx="99648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9DEDA7-E886-4BC9-B7B6-801A62B11778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53548a"/>
                </a:solidFill>
                <a:latin typeface="Georgia"/>
              </a:rPr>
              <a:t>Second Outline Level</a:t>
            </a:r>
            <a:endParaRPr b="0" lang="en-US" sz="2400" spc="-1" strike="noStrike">
              <a:solidFill>
                <a:srgbClr val="53548a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53548a"/>
                </a:solidFill>
                <a:latin typeface="Georgia"/>
              </a:rPr>
              <a:t>Third Outline Level</a:t>
            </a:r>
            <a:endParaRPr b="0" lang="en-US" sz="2200" spc="-1" strike="noStrike">
              <a:solidFill>
                <a:srgbClr val="53548a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04da3"/>
                </a:solidFill>
                <a:latin typeface="Georgia"/>
              </a:rPr>
              <a:t>Fourth Outline Level</a:t>
            </a:r>
            <a:endParaRPr b="0" lang="en-US" sz="2000" spc="-1" strike="noStrike">
              <a:solidFill>
                <a:srgbClr val="a04da3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04da3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a04da3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04da3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a04da3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04da3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a04da3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66840"/>
            <a:ext cx="1218852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1218852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0" y="308160"/>
            <a:ext cx="1218852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 flipV="1">
            <a:off x="7211520" y="360360"/>
            <a:ext cx="497664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 flipV="1">
            <a:off x="7211880" y="439560"/>
            <a:ext cx="497664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7207920" y="497520"/>
            <a:ext cx="408276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9829080" y="588960"/>
            <a:ext cx="21326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12110040" y="-2160"/>
            <a:ext cx="7632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12056040" y="-2160"/>
            <a:ext cx="3636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12030840" y="-2160"/>
            <a:ext cx="1188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11964240" y="-2160"/>
            <a:ext cx="3636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11884320" y="360"/>
            <a:ext cx="7272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11828160" y="360"/>
            <a:ext cx="1188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PlaceHolder 14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6956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15"/>
          <p:cNvSpPr>
            <a:spLocks noGrp="1"/>
          </p:cNvSpPr>
          <p:nvPr>
            <p:ph type="body"/>
          </p:nvPr>
        </p:nvSpPr>
        <p:spPr>
          <a:xfrm>
            <a:off x="609480" y="2249280"/>
            <a:ext cx="10969560" cy="432468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n-US" sz="2600" spc="-1" strike="noStrike">
                <a:solidFill>
                  <a:srgbClr val="438086"/>
                </a:solidFill>
                <a:latin typeface="Georgia"/>
              </a:rPr>
              <a:t>Second level</a:t>
            </a:r>
            <a:endParaRPr b="0" lang="en-US" sz="26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53548a"/>
                </a:solidFill>
                <a:latin typeface="Georgia"/>
              </a:rPr>
              <a:t>Third level</a:t>
            </a:r>
            <a:endParaRPr b="0" lang="en-US" sz="2400" spc="-1" strike="noStrike">
              <a:solidFill>
                <a:srgbClr val="53548a"/>
              </a:solidFill>
              <a:latin typeface="Georgia"/>
            </a:endParaRPr>
          </a:p>
          <a:p>
            <a:pPr lvl="3" marL="1179720" indent="-200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53548a"/>
                </a:solidFill>
                <a:latin typeface="Georgia"/>
              </a:rPr>
              <a:t>Fourth level</a:t>
            </a:r>
            <a:endParaRPr b="0" lang="en-US" sz="2200" spc="-1" strike="noStrike">
              <a:solidFill>
                <a:srgbClr val="a04da3"/>
              </a:solidFill>
              <a:latin typeface="Georgia"/>
            </a:endParaRPr>
          </a:p>
          <a:p>
            <a:pPr lvl="4" marL="138996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en-US" sz="2000" spc="-1" strike="noStrike">
                <a:solidFill>
                  <a:srgbClr val="a04da3"/>
                </a:solidFill>
                <a:latin typeface="Georgia"/>
              </a:rPr>
              <a:t>Fifth level</a:t>
            </a:r>
            <a:endParaRPr b="0" lang="en-US" sz="2000" spc="-1" strike="noStrike">
              <a:solidFill>
                <a:srgbClr val="a04da3"/>
              </a:solidFill>
              <a:latin typeface="Georgia"/>
            </a:endParaRPr>
          </a:p>
        </p:txBody>
      </p:sp>
      <p:sp>
        <p:nvSpPr>
          <p:cNvPr id="80" name="PlaceHolder 16"/>
          <p:cNvSpPr>
            <a:spLocks noGrp="1"/>
          </p:cNvSpPr>
          <p:nvPr>
            <p:ph type="dt"/>
          </p:nvPr>
        </p:nvSpPr>
        <p:spPr>
          <a:xfrm>
            <a:off x="8779680" y="612720"/>
            <a:ext cx="12758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1FB39EE-A002-4A94-8882-ED42024AAE41}" type="datetime1">
              <a:rPr b="0" lang="en-IN" sz="800" spc="-1" strike="noStrike">
                <a:solidFill>
                  <a:srgbClr val="438086"/>
                </a:solidFill>
                <a:latin typeface="Georgia"/>
              </a:rPr>
              <a:t>31/10/2018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81" name="PlaceHolder 17"/>
          <p:cNvSpPr>
            <a:spLocks noGrp="1"/>
          </p:cNvSpPr>
          <p:nvPr>
            <p:ph type="ftr"/>
          </p:nvPr>
        </p:nvSpPr>
        <p:spPr>
          <a:xfrm>
            <a:off x="7008480" y="612720"/>
            <a:ext cx="176688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2" name="PlaceHolder 18"/>
          <p:cNvSpPr>
            <a:spLocks noGrp="1"/>
          </p:cNvSpPr>
          <p:nvPr>
            <p:ph type="sldNum"/>
          </p:nvPr>
        </p:nvSpPr>
        <p:spPr>
          <a:xfrm>
            <a:off x="10896840" y="2160"/>
            <a:ext cx="101520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EF9163-ED55-48DE-B4C7-09A240858091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g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5760" y="380880"/>
            <a:ext cx="11346840" cy="198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b="0" lang="en-US" sz="6000" spc="-1" strike="noStrike" u="dbl">
                <a:solidFill>
                  <a:srgbClr val="ffffff"/>
                </a:solidFill>
                <a:uFillTx/>
                <a:latin typeface="Georgia"/>
              </a:rPr>
              <a:t>Fatigue Detection Using EMG</a:t>
            </a:r>
            <a:br/>
            <a:endParaRPr b="0" lang="en-US" sz="6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49720" y="4583880"/>
            <a:ext cx="1104228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64080" algn="just">
              <a:lnSpc>
                <a:spcPct val="100000"/>
              </a:lnSpc>
              <a:spcBef>
                <a:spcPts val="300"/>
              </a:spcBef>
            </a:pPr>
            <a:r>
              <a:rPr b="0" i="1" lang="en-IN" sz="3000" spc="-1" strike="noStrike">
                <a:solidFill>
                  <a:srgbClr val="326065"/>
                </a:solidFill>
                <a:latin typeface="Georgia"/>
              </a:rPr>
              <a:t>Shashank Varsheny</a:t>
            </a:r>
            <a:endParaRPr b="0" lang="en-IN" sz="3000" spc="-1" strike="noStrike">
              <a:latin typeface="Arial"/>
            </a:endParaRPr>
          </a:p>
          <a:p>
            <a:pPr marL="64080" algn="just">
              <a:lnSpc>
                <a:spcPct val="100000"/>
              </a:lnSpc>
              <a:spcBef>
                <a:spcPts val="300"/>
              </a:spcBef>
            </a:pPr>
            <a:r>
              <a:rPr b="0" i="1" lang="en-IN" sz="3000" spc="-1" strike="noStrike">
                <a:solidFill>
                  <a:srgbClr val="326065"/>
                </a:solidFill>
                <a:latin typeface="Georgia"/>
              </a:rPr>
              <a:t>En. No: 13LEB115                                                            Electronics Deptt. ZHCET, </a:t>
            </a:r>
            <a:endParaRPr b="0" lang="en-IN" sz="3000" spc="-1" strike="noStrike">
              <a:latin typeface="Arial"/>
            </a:endParaRPr>
          </a:p>
          <a:p>
            <a:pPr marL="64080" algn="just">
              <a:lnSpc>
                <a:spcPct val="100000"/>
              </a:lnSpc>
              <a:spcBef>
                <a:spcPts val="300"/>
              </a:spcBef>
            </a:pPr>
            <a:r>
              <a:rPr b="0" i="1" lang="en-IN" sz="3000" spc="-1" strike="noStrike">
                <a:solidFill>
                  <a:srgbClr val="326065"/>
                </a:solidFill>
                <a:latin typeface="Georgia"/>
              </a:rPr>
              <a:t>AMU                            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1090520" y="1080"/>
            <a:ext cx="9964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7DE7B9-9953-4C9C-9FD7-F50A06A9D7EA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128" name="Picture 9" descr=""/>
          <p:cNvPicPr/>
          <p:nvPr/>
        </p:nvPicPr>
        <p:blipFill>
          <a:blip r:embed="rId1"/>
          <a:stretch/>
        </p:blipFill>
        <p:spPr>
          <a:xfrm>
            <a:off x="4722840" y="2209680"/>
            <a:ext cx="2819160" cy="223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09480" y="609480"/>
            <a:ext cx="1096956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Signal Acquisition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760320" y="2133720"/>
            <a:ext cx="5486040" cy="47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Georgia"/>
              </a:rPr>
              <a:t>Instrumentation and Recordings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Four electrodes were used for the recording as shown.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Two Surface EMG Sensor (SX230) placed at Biceps Brachii (within red circle).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One R506 with 4mm band used as reference electrode (within yellow circle).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The data was acquired using Biometrics Analysis Software at a sampling frequency of 1 KHz.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367653-48B8-4C52-AAC3-2D28C293056A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203" name="Picture 4" descr=""/>
          <p:cNvPicPr/>
          <p:nvPr/>
        </p:nvPicPr>
        <p:blipFill>
          <a:blip r:embed="rId1"/>
          <a:stretch/>
        </p:blipFill>
        <p:spPr>
          <a:xfrm>
            <a:off x="9523440" y="1981080"/>
            <a:ext cx="2339280" cy="4114440"/>
          </a:xfrm>
          <a:prstGeom prst="rect">
            <a:avLst/>
          </a:prstGeom>
          <a:ln>
            <a:noFill/>
          </a:ln>
        </p:spPr>
      </p:pic>
      <p:pic>
        <p:nvPicPr>
          <p:cNvPr id="204" name="Picture 5" descr=""/>
          <p:cNvPicPr/>
          <p:nvPr/>
        </p:nvPicPr>
        <p:blipFill>
          <a:blip r:embed="rId2"/>
          <a:stretch/>
        </p:blipFill>
        <p:spPr>
          <a:xfrm>
            <a:off x="7008840" y="1981080"/>
            <a:ext cx="2533320" cy="2209320"/>
          </a:xfrm>
          <a:prstGeom prst="rect">
            <a:avLst/>
          </a:prstGeom>
          <a:ln>
            <a:noFill/>
          </a:ln>
        </p:spPr>
      </p:pic>
      <p:pic>
        <p:nvPicPr>
          <p:cNvPr id="205" name="Picture 6" descr=""/>
          <p:cNvPicPr/>
          <p:nvPr/>
        </p:nvPicPr>
        <p:blipFill>
          <a:blip r:embed="rId3"/>
          <a:stretch/>
        </p:blipFill>
        <p:spPr>
          <a:xfrm>
            <a:off x="7542360" y="4191120"/>
            <a:ext cx="1904760" cy="190476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9294840" y="3124080"/>
            <a:ext cx="1294920" cy="15192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9371160" y="5105520"/>
            <a:ext cx="1218960" cy="15192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7161120" y="6095880"/>
            <a:ext cx="4723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Georgia"/>
              </a:rPr>
              <a:t>Actual electrode positioning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IN" sz="900" spc="-1" strike="noStrike">
                <a:solidFill>
                  <a:srgbClr val="000000"/>
                </a:solidFill>
                <a:latin typeface="Georgia"/>
              </a:rPr>
              <a:t>(Source:</a:t>
            </a:r>
            <a:r>
              <a:rPr b="0" lang="en-IN" sz="900" spc="-1" strike="noStrike">
                <a:solidFill>
                  <a:srgbClr val="000000"/>
                </a:solidFill>
                <a:latin typeface="Georgia"/>
              </a:rPr>
              <a:t>www.biometricsltd.com/semg.htm)</a:t>
            </a:r>
            <a:endParaRPr b="0" lang="en-IN" sz="9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09480" y="2133720"/>
            <a:ext cx="11274480" cy="14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Georgia"/>
              </a:rPr>
              <a:t>Signal Processing and Results Analysis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1090520" y="1080"/>
            <a:ext cx="9964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3378EA-AB6D-420B-85ED-2CEA47C2841B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09480" y="609480"/>
            <a:ext cx="1096956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4000" spc="-1" strike="noStrike" u="sng">
                <a:solidFill>
                  <a:srgbClr val="424456"/>
                </a:solidFill>
                <a:uFillTx/>
                <a:latin typeface="Georgia"/>
              </a:rPr>
              <a:t>Analysis of sEMG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09480" y="1981080"/>
            <a:ext cx="10969560" cy="459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To extract parameters of clinical importance from the sEMG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Parameters analysed in time and frequency domain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2440B7-3A63-4514-B9A9-E5C0124F0C38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grpSp>
        <p:nvGrpSpPr>
          <p:cNvPr id="214" name="Group 4"/>
          <p:cNvGrpSpPr/>
          <p:nvPr/>
        </p:nvGrpSpPr>
        <p:grpSpPr>
          <a:xfrm>
            <a:off x="1370520" y="3048120"/>
            <a:ext cx="9599760" cy="3504960"/>
            <a:chOff x="1370520" y="3048120"/>
            <a:chExt cx="9599760" cy="3504960"/>
          </a:xfrm>
        </p:grpSpPr>
        <p:sp>
          <p:nvSpPr>
            <p:cNvPr id="215" name="CustomShape 5"/>
            <p:cNvSpPr/>
            <p:nvPr/>
          </p:nvSpPr>
          <p:spPr>
            <a:xfrm rot="16200000">
              <a:off x="1891440" y="2526840"/>
              <a:ext cx="3504960" cy="4547160"/>
            </a:xfrm>
            <a:prstGeom prst="flowChartManualOperation">
              <a:avLst/>
            </a:prstGeom>
            <a:solidFill>
              <a:schemeClr val="accent2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152280" bIns="152280" vert="vert270" rot="16200000"/>
            <a:p>
              <a:pPr>
                <a:lnSpc>
                  <a:spcPct val="100000"/>
                </a:lnSpc>
                <a:spcAft>
                  <a:spcPts val="1800"/>
                </a:spcAft>
              </a:pPr>
              <a:r>
                <a:rPr b="1" lang="en-IN" sz="2400" spc="-1" strike="noStrike" u="sng">
                  <a:solidFill>
                    <a:srgbClr val="000000"/>
                  </a:solidFill>
                  <a:uFillTx/>
                  <a:latin typeface="Georgia"/>
                </a:rPr>
                <a:t>Time domain analysis</a:t>
              </a:r>
              <a:endParaRPr b="0" lang="en-IN" sz="2400" spc="-1" strike="noStrike">
                <a:latin typeface="Arial"/>
              </a:endParaRPr>
            </a:p>
            <a:p>
              <a:pPr lvl="1" marL="228600" indent="-228240">
                <a:lnSpc>
                  <a:spcPct val="100000"/>
                </a:lnSpc>
                <a:spcAft>
                  <a:spcPts val="18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2100" spc="-1" strike="noStrike">
                  <a:solidFill>
                    <a:srgbClr val="000000"/>
                  </a:solidFill>
                  <a:latin typeface="Georgia"/>
                </a:rPr>
                <a:t>Raw data plot</a:t>
              </a:r>
              <a:endParaRPr b="0" lang="en-IN" sz="2100" spc="-1" strike="noStrike">
                <a:latin typeface="Arial"/>
              </a:endParaRPr>
            </a:p>
            <a:p>
              <a:pPr lvl="1" marL="228600" indent="-228240">
                <a:lnSpc>
                  <a:spcPct val="100000"/>
                </a:lnSpc>
                <a:spcAft>
                  <a:spcPts val="18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2100" spc="-1" strike="noStrike">
                  <a:solidFill>
                    <a:srgbClr val="000000"/>
                  </a:solidFill>
                  <a:latin typeface="Georgia"/>
                </a:rPr>
                <a:t>Full wave rectification</a:t>
              </a:r>
              <a:endParaRPr b="0" lang="en-IN" sz="2100" spc="-1" strike="noStrike">
                <a:latin typeface="Arial"/>
              </a:endParaRPr>
            </a:p>
            <a:p>
              <a:pPr lvl="1" marL="228600" indent="-228240">
                <a:lnSpc>
                  <a:spcPct val="100000"/>
                </a:lnSpc>
                <a:spcAft>
                  <a:spcPts val="1800"/>
                </a:spcAft>
                <a:buClr>
                  <a:srgbClr val="292a45"/>
                </a:buClr>
                <a:buFont typeface="Symbol" charset="2"/>
                <a:buChar char=""/>
              </a:pPr>
              <a:r>
                <a:rPr b="0" lang="en-IN" sz="2100" spc="-1" strike="noStrike">
                  <a:solidFill>
                    <a:srgbClr val="292a45"/>
                  </a:solidFill>
                  <a:latin typeface="Georgia"/>
                </a:rPr>
                <a:t>Absolute value of the              signal samples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216" name="CustomShape 6"/>
            <p:cNvSpPr/>
            <p:nvPr/>
          </p:nvSpPr>
          <p:spPr>
            <a:xfrm rot="16200000">
              <a:off x="6839280" y="2422080"/>
              <a:ext cx="3504960" cy="4756680"/>
            </a:xfrm>
            <a:prstGeom prst="flowChartManualOperation">
              <a:avLst/>
            </a:prstGeom>
            <a:solidFill>
              <a:schemeClr val="accent2">
                <a:alpha val="90000"/>
                <a:hueOff val="0"/>
                <a:satOff val="0"/>
                <a:lumOff val="0"/>
                <a:alphaOff val="-4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152280" bIns="152280" vert="vert270" rot="16200000"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b="1" lang="en-IN" sz="2400" spc="-1" strike="noStrike" u="sng">
                  <a:solidFill>
                    <a:srgbClr val="000000"/>
                  </a:solidFill>
                  <a:uFillTx/>
                  <a:latin typeface="Georgia"/>
                </a:rPr>
                <a:t>Frequency domain analysis</a:t>
              </a:r>
              <a:endParaRPr b="0" lang="en-IN" sz="2400" spc="-1" strike="noStrike">
                <a:latin typeface="Arial"/>
              </a:endParaRPr>
            </a:p>
            <a:p>
              <a:pPr lvl="1" marL="228600" indent="-228240" algn="just">
                <a:lnSpc>
                  <a:spcPct val="90000"/>
                </a:lnSpc>
                <a:spcAft>
                  <a:spcPts val="18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2100" spc="-1" strike="noStrike">
                  <a:solidFill>
                    <a:srgbClr val="000000"/>
                  </a:solidFill>
                  <a:latin typeface="Georgia"/>
                </a:rPr>
                <a:t>Parameter extracted </a:t>
              </a:r>
              <a:endParaRPr b="0" lang="en-IN" sz="2100" spc="-1" strike="noStrike">
                <a:latin typeface="Arial"/>
              </a:endParaRPr>
            </a:p>
            <a:p>
              <a:pPr lvl="1" marL="228600" indent="-228240" algn="just">
                <a:lnSpc>
                  <a:spcPct val="90000"/>
                </a:lnSpc>
                <a:spcAft>
                  <a:spcPts val="1800"/>
                </a:spcAft>
                <a:buClr>
                  <a:srgbClr val="2b4a5e"/>
                </a:buClr>
                <a:buFont typeface="Symbol" charset="2"/>
                <a:buChar char=""/>
              </a:pPr>
              <a:r>
                <a:rPr b="0" lang="en-IN" sz="2100" spc="-1" strike="noStrike">
                  <a:solidFill>
                    <a:srgbClr val="2b4a5e"/>
                  </a:solidFill>
                  <a:latin typeface="Georgia"/>
                </a:rPr>
                <a:t>PSD</a:t>
              </a:r>
              <a:endParaRPr b="0" lang="en-IN" sz="2100" spc="-1" strike="noStrike">
                <a:latin typeface="Arial"/>
              </a:endParaRPr>
            </a:p>
            <a:p>
              <a:pPr lvl="1" marL="228600" indent="-228240" algn="just">
                <a:lnSpc>
                  <a:spcPct val="90000"/>
                </a:lnSpc>
                <a:spcAft>
                  <a:spcPts val="1800"/>
                </a:spcAft>
                <a:buClr>
                  <a:srgbClr val="2b4a5e"/>
                </a:buClr>
                <a:buFont typeface="Symbol" charset="2"/>
                <a:buChar char=""/>
              </a:pPr>
              <a:r>
                <a:rPr b="0" lang="en-IN" sz="2100" spc="-1" strike="noStrike">
                  <a:solidFill>
                    <a:srgbClr val="2b4a5e"/>
                  </a:solidFill>
                  <a:latin typeface="Georgia"/>
                </a:rPr>
                <a:t>Median Frequency</a:t>
              </a:r>
              <a:endParaRPr b="0" lang="en-IN" sz="2100" spc="-1" strike="noStrike">
                <a:latin typeface="Arial"/>
              </a:endParaRPr>
            </a:p>
          </p:txBody>
        </p:sp>
      </p:grpSp>
      <p:grpSp>
        <p:nvGrpSpPr>
          <p:cNvPr id="217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09480" y="609480"/>
            <a:ext cx="10969560" cy="12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Raw Data Plot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609480" y="6095880"/>
            <a:ext cx="1119960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ctr">
              <a:lnSpc>
                <a:spcPct val="100000"/>
              </a:lnSpc>
              <a:spcBef>
                <a:spcPts val="30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Plot of Raw Data in Time Domain 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E3E53B-392B-4F5E-8348-DD6FBC7E9BC5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221" name="Picture 4" descr=""/>
          <p:cNvPicPr/>
          <p:nvPr/>
        </p:nvPicPr>
        <p:blipFill>
          <a:blip r:embed="rId1"/>
          <a:stretch/>
        </p:blipFill>
        <p:spPr>
          <a:xfrm>
            <a:off x="684360" y="1828800"/>
            <a:ext cx="10972440" cy="42667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09480" y="609480"/>
            <a:ext cx="1096956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br/>
            <a:r>
              <a:rPr b="0" lang="en-US" sz="4900" spc="-1" strike="noStrike" u="sng">
                <a:solidFill>
                  <a:srgbClr val="424456"/>
                </a:solidFill>
                <a:uFillTx/>
                <a:latin typeface="Georgia"/>
              </a:rPr>
              <a:t>Power Spectrum Density </a:t>
            </a:r>
            <a:br/>
            <a:endParaRPr b="0" lang="en-US" sz="49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23" name="Content Placeholder 4" descr=""/>
          <p:cNvPicPr/>
          <p:nvPr/>
        </p:nvPicPr>
        <p:blipFill>
          <a:blip r:embed="rId1"/>
          <a:stretch/>
        </p:blipFill>
        <p:spPr>
          <a:xfrm>
            <a:off x="760320" y="2895480"/>
            <a:ext cx="10972440" cy="3352320"/>
          </a:xfrm>
          <a:prstGeom prst="rect">
            <a:avLst/>
          </a:prstGeom>
          <a:ln>
            <a:noFill/>
          </a:ln>
        </p:spPr>
      </p:pic>
      <p:sp>
        <p:nvSpPr>
          <p:cNvPr id="224" name="TextShape 2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253EC6-D936-4AEF-BB70-BAC7A1338EA5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836640" y="1981080"/>
            <a:ext cx="10820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 algn="just">
              <a:lnSpc>
                <a:spcPct val="150000"/>
              </a:lnSpc>
              <a:buClr>
                <a:srgbClr val="326065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Georgia"/>
              </a:rPr>
              <a:t>Power Spectral Density (PSD) is the frequency response of a random or periodic signal.</a:t>
            </a:r>
            <a:endParaRPr b="0" lang="en-IN" sz="1800" spc="-1" strike="noStrike"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326065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Georgia"/>
              </a:rPr>
              <a:t>It tells us where the average power is distributed as a function of frequency.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217520" y="6248520"/>
            <a:ext cx="1036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Georgia"/>
              </a:rPr>
              <a:t>Plot of Power Spectrum Density (PSD)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09480" y="609480"/>
            <a:ext cx="1096956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Median Frequency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609480" y="2133720"/>
            <a:ext cx="10969560" cy="444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Median frequency is a frequency at which the EMG power spectrum is divided into two regions with equal amplitude.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MDF =∫                 =                      =  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P (f): EMG signal power spectral density function,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Georgia"/>
              </a:rPr>
              <a:t>c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: EMG signal centre frequency,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Georgia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: EMG signal starting frequency,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Georgia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: EMG signal end frequency.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7C65417-8FF9-4D86-9E37-8E8F7782F218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790ED5-BD35-448E-8B0A-6192DA00BEFC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231" name="Content Placeholder 8" descr=""/>
          <p:cNvPicPr/>
          <p:nvPr/>
        </p:nvPicPr>
        <p:blipFill>
          <a:blip r:embed="rId1"/>
          <a:stretch/>
        </p:blipFill>
        <p:spPr>
          <a:xfrm>
            <a:off x="760320" y="609480"/>
            <a:ext cx="10853640" cy="548604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1370160" y="6248520"/>
            <a:ext cx="8610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Georgia"/>
              </a:rPr>
              <a:t>Plot of Median Frequency Comparison 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09480" y="609480"/>
            <a:ext cx="1096956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Median Frequency versus Time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52872E-5241-46B2-9DF9-01CEED2528B4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235" name="Content Placeholder 4" descr=""/>
          <p:cNvPicPr/>
          <p:nvPr/>
        </p:nvPicPr>
        <p:blipFill>
          <a:blip r:embed="rId1"/>
          <a:stretch/>
        </p:blipFill>
        <p:spPr>
          <a:xfrm>
            <a:off x="227160" y="1981080"/>
            <a:ext cx="11711880" cy="411444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1141560" y="6172200"/>
            <a:ext cx="1021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Georgia"/>
              </a:rPr>
              <a:t>Plot of Median Frequency versus Time (Channel 1,2,3)  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08040" y="609480"/>
            <a:ext cx="10969560" cy="12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Results Analysis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09480" y="2249280"/>
            <a:ext cx="1096956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The amplitude of the EMG signal at any instant of time is stochastic or random.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It consists of artefacts such as dc offsets etc.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Converted into the frequency domain by FFT.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Passed through low pass filter to eliminate higher order frequencies.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Signal was divided into two equal halves and PSD’s for both halves have been plotted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As the fatigue grows the EMG power density spectrum shifts to the lower frequencies.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The Median frequency of second half is lower than that of the first half which signifies the onset of fatigue in samples in the later slot.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The median frequency of the EMG signal decreases with time during the task that induces fatigue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E4CBEBF-DB43-46AD-93A4-7B2FE25A7134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09480" y="609480"/>
            <a:ext cx="1096956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609480" y="2286000"/>
            <a:ext cx="10969560" cy="428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6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[1]. P. Konrad, “ABC of EMG: A Practical Introduction to Kinesiological Electromyography”,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Noraxon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60000"/>
              </a:lnSpc>
              <a:spcBef>
                <a:spcPts val="30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Incorporation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, U.S.A., 2005.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6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[2]. V. Florimond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“SEMG Applied to Physical Rehabilitation &amp; Biomechanics”,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Thought Technology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60000"/>
              </a:lnSpc>
              <a:spcBef>
                <a:spcPts val="30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Limited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, England, 2010.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6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[3]. P. Bhat, A. Gupta, “A Novel Approach to Detect Localized Muscle Fatigue during Isometric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6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Exercises”, unpublished.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6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[4]. W. Jia, R. Johu, “The Analysis of Muscle Fatigue Based on sEMG”,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International Conference on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60000"/>
              </a:lnSpc>
              <a:spcBef>
                <a:spcPts val="30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Mechatronic Sciences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, Shenyang, pp. 862-865, 2013.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DEA4E2-698C-4114-9C24-4CC6517B80EF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09480" y="609480"/>
            <a:ext cx="10969560" cy="12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grpSp>
        <p:nvGrpSpPr>
          <p:cNvPr id="130" name="Group 2"/>
          <p:cNvGrpSpPr/>
          <p:nvPr/>
        </p:nvGrpSpPr>
        <p:grpSpPr>
          <a:xfrm>
            <a:off x="760320" y="2057400"/>
            <a:ext cx="10515240" cy="3962160"/>
            <a:chOff x="760320" y="2057400"/>
            <a:chExt cx="10515240" cy="3962160"/>
          </a:xfrm>
        </p:grpSpPr>
        <p:sp>
          <p:nvSpPr>
            <p:cNvPr id="131" name="CustomShape 3"/>
            <p:cNvSpPr/>
            <p:nvPr/>
          </p:nvSpPr>
          <p:spPr>
            <a:xfrm>
              <a:off x="760320" y="2057400"/>
              <a:ext cx="2053440" cy="39621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shade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2200" rIns="142200" tIns="1727280" bIns="93456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n-IN" sz="2000" spc="-1" strike="noStrike">
                  <a:solidFill>
                    <a:srgbClr val="000000"/>
                  </a:solidFill>
                  <a:latin typeface="Georgia"/>
                </a:rPr>
                <a:t>Introduction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32" name="CustomShape 4"/>
            <p:cNvSpPr/>
            <p:nvPr/>
          </p:nvSpPr>
          <p:spPr>
            <a:xfrm>
              <a:off x="1127520" y="2295000"/>
              <a:ext cx="1319040" cy="1319040"/>
            </a:xfrm>
            <a:prstGeom prst="ellipse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3" name="CustomShape 5"/>
            <p:cNvSpPr/>
            <p:nvPr/>
          </p:nvSpPr>
          <p:spPr>
            <a:xfrm>
              <a:off x="2875680" y="2057400"/>
              <a:ext cx="2053440" cy="39621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shade val="50000"/>
                <a:hueOff val="43156"/>
                <a:satOff val="-9034"/>
                <a:lumOff val="2101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2200" rIns="142200" tIns="1727280" bIns="93456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n-IN" sz="2000" spc="-1" strike="noStrike">
                  <a:solidFill>
                    <a:srgbClr val="000000"/>
                  </a:solidFill>
                  <a:latin typeface="Georgia"/>
                </a:rPr>
                <a:t>Muscle Fatigue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34" name="CustomShape 6"/>
            <p:cNvSpPr/>
            <p:nvPr/>
          </p:nvSpPr>
          <p:spPr>
            <a:xfrm>
              <a:off x="3267720" y="2286000"/>
              <a:ext cx="1319040" cy="1319040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5" name="CustomShape 7"/>
            <p:cNvSpPr/>
            <p:nvPr/>
          </p:nvSpPr>
          <p:spPr>
            <a:xfrm>
              <a:off x="4991400" y="2057400"/>
              <a:ext cx="2053440" cy="39621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shade val="50000"/>
                <a:hueOff val="86313"/>
                <a:satOff val="-18068"/>
                <a:lumOff val="4203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2200" rIns="142200" tIns="1727280" bIns="93456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n-IN" sz="2000" spc="-1" strike="noStrike">
                  <a:solidFill>
                    <a:srgbClr val="000000"/>
                  </a:solidFill>
                  <a:latin typeface="Georgia"/>
                </a:rPr>
                <a:t>EMG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36" name="CustomShape 8"/>
            <p:cNvSpPr/>
            <p:nvPr/>
          </p:nvSpPr>
          <p:spPr>
            <a:xfrm>
              <a:off x="5358600" y="2295000"/>
              <a:ext cx="1319040" cy="131904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7" name="CustomShape 9"/>
            <p:cNvSpPr/>
            <p:nvPr/>
          </p:nvSpPr>
          <p:spPr>
            <a:xfrm>
              <a:off x="7106760" y="2057400"/>
              <a:ext cx="2053440" cy="39621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shade val="50000"/>
                <a:hueOff val="86313"/>
                <a:satOff val="-18068"/>
                <a:lumOff val="4203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2200" rIns="142200" tIns="1727280" bIns="93456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n-IN" sz="2000" spc="-1" strike="noStrike">
                  <a:solidFill>
                    <a:srgbClr val="000000"/>
                  </a:solidFill>
                  <a:latin typeface="Georgia"/>
                </a:rPr>
                <a:t>Signal Acquisition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38" name="CustomShape 10"/>
            <p:cNvSpPr/>
            <p:nvPr/>
          </p:nvSpPr>
          <p:spPr>
            <a:xfrm>
              <a:off x="7473960" y="2295000"/>
              <a:ext cx="1319040" cy="131904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9222120" y="2057400"/>
              <a:ext cx="2053440" cy="39621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shade val="50000"/>
                <a:hueOff val="43156"/>
                <a:satOff val="-9034"/>
                <a:lumOff val="2101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2200" rIns="142200" tIns="1727280" bIns="93456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n-IN" sz="2000" spc="-1" strike="noStrike">
                  <a:solidFill>
                    <a:srgbClr val="000000"/>
                  </a:solidFill>
                  <a:latin typeface="Georgia"/>
                </a:rPr>
                <a:t>Result Analysis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40" name="CustomShape 12"/>
            <p:cNvSpPr/>
            <p:nvPr/>
          </p:nvSpPr>
          <p:spPr>
            <a:xfrm>
              <a:off x="9589320" y="2295000"/>
              <a:ext cx="1319040" cy="131904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1" name="CustomShape 13"/>
            <p:cNvSpPr/>
            <p:nvPr/>
          </p:nvSpPr>
          <p:spPr>
            <a:xfrm>
              <a:off x="1247040" y="5181480"/>
              <a:ext cx="9673920" cy="738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>
                <a:tint val="55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42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3" name="TextShape 15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5EFDA1-C71D-4BEE-8243-FE4181C039C8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09480" y="609480"/>
            <a:ext cx="10969560" cy="12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Continued…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609480" y="2362320"/>
            <a:ext cx="10969560" cy="42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[5]. M. A. C. Garcia, J. M. Y. Catunda, T. Lemos, L. F. Oliveira, L. A. Imbiriba, and M. N. Souza,“ An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Alternative Approach in Muscle Fatigue Evaluation from the Surface EMG Signal”,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32nd Annual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International Conference of the IEEE EMBS Buenos Aires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, Argentina, pp. 2419-2422, 2010.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[6]. A. Georgakis, L. K. Stergioulas, and G. Giakas, “Fatigue Analysis of the Surface EMG Signal in  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Isometric Constant Force Contractions Using the Averaged Instantaneous Frequency”,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IEEE    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Transaction Biomedical Engineering.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, Vol. 50, No. 2, pp. 262-263, February, 2003.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5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[7]. T.N.S. T. Zawawi, A. R Abdullah, E.F. Shair, I. Halim, S. M. Saleh,“ EMG Signal Analysis of Fatigue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5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Muscle Activity in Manual Lifting”, </a:t>
            </a:r>
            <a:r>
              <a:rPr b="0" i="1" lang="en-US" sz="1800" spc="-1" strike="noStrike">
                <a:solidFill>
                  <a:srgbClr val="000000"/>
                </a:solidFill>
                <a:latin typeface="Georgia"/>
              </a:rPr>
              <a:t>Journal of Electrical System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, pp. 319-325, 2015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17B998-51A3-4578-8CF4-9E54FAEBE43B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Content Placeholder 3" descr=""/>
          <p:cNvPicPr/>
          <p:nvPr/>
        </p:nvPicPr>
        <p:blipFill>
          <a:blip r:embed="rId1"/>
          <a:stretch/>
        </p:blipFill>
        <p:spPr>
          <a:xfrm>
            <a:off x="684360" y="685800"/>
            <a:ext cx="10872360" cy="5723640"/>
          </a:xfrm>
          <a:prstGeom prst="rect">
            <a:avLst/>
          </a:prstGeom>
          <a:ln>
            <a:noFill/>
          </a:ln>
        </p:spPr>
      </p:pic>
      <p:sp>
        <p:nvSpPr>
          <p:cNvPr id="247" name="TextShape 1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336C46C-27AD-4190-9418-7DF21DD79F7C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513160" y="3320640"/>
            <a:ext cx="68929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800" spc="-1" strike="noStrike" u="sng">
                <a:solidFill>
                  <a:srgbClr val="326065"/>
                </a:solidFill>
                <a:uFillTx/>
                <a:latin typeface="Calisto MT"/>
              </a:rPr>
              <a:t>THANK YOU</a:t>
            </a:r>
            <a:endParaRPr b="0" lang="en-IN" sz="4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08040" y="609480"/>
            <a:ext cx="1096956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09480" y="2249280"/>
            <a:ext cx="1096956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When we humans perform physical activities which involve repetitive movement, owing to that our muscles can gradually enter into the state of fatigue.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The character of muscle fatigue has an important role in the field of rehabilitation medicine and sports medicine.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Detection of muscle fatigue is fairly complicated and challenging as it involves analysis of physiological, electrical and emotional characteristics of human being.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This  project is based on investigating muscle fatigue in Bicep Brachii muscle using EMG.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CF6A42-72F7-44A1-A741-98C873DC4D50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609480"/>
            <a:ext cx="10969560" cy="12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Muscle and Fatigue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84360" y="2133720"/>
            <a:ext cx="5562360" cy="434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just">
              <a:lnSpc>
                <a:spcPct val="150000"/>
              </a:lnSpc>
              <a:spcBef>
                <a:spcPts val="201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 muscle is composed of bundles of specialized cells capable of contraction and relaxation.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201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It has the ability to receive and respond to stimuli and can be shortened or contracted.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201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 motor unit is defined as a single motor neuron and all muscle fibres that it stimulates.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201"/>
              </a:spcBef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Muscle fatigue can be defined as the failure to maintain a required or expected power output.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0B2FE1-A17C-40DB-A8CE-B9ABCFD0A11E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856560" y="5943600"/>
            <a:ext cx="5028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Georgia"/>
              </a:rPr>
              <a:t>Muscle and Motor Unit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900" spc="-1" strike="noStrike">
                <a:solidFill>
                  <a:srgbClr val="000000"/>
                </a:solidFill>
                <a:latin typeface="Georgia"/>
              </a:rPr>
              <a:t>(Source: http://slideplayer.com/slide/9410682/)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51" name="Picture 7" descr=""/>
          <p:cNvPicPr/>
          <p:nvPr/>
        </p:nvPicPr>
        <p:blipFill>
          <a:blip r:embed="rId1"/>
          <a:srcRect l="0" t="11321" r="0" b="0"/>
          <a:stretch/>
        </p:blipFill>
        <p:spPr>
          <a:xfrm>
            <a:off x="6780240" y="2209680"/>
            <a:ext cx="5155920" cy="373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988920" y="2286000"/>
            <a:ext cx="4266720" cy="39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 algn="just">
              <a:lnSpc>
                <a:spcPct val="15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Muscle fatigue detection can be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broadly classified into :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624240" indent="-51408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Invasive methods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624240" indent="-51408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Non-invasive methods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2" marL="743040" indent="-342720" algn="just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Real-time monitoring, better comfort level</a:t>
            </a:r>
            <a:endParaRPr b="0" lang="en-US" sz="1800" spc="-1" strike="noStrike">
              <a:solidFill>
                <a:srgbClr val="53548a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790F8C-D312-47A8-A055-4F444A51CDC5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grpSp>
        <p:nvGrpSpPr>
          <p:cNvPr id="154" name="Group 3"/>
          <p:cNvGrpSpPr/>
          <p:nvPr/>
        </p:nvGrpSpPr>
        <p:grpSpPr>
          <a:xfrm>
            <a:off x="6483960" y="1982520"/>
            <a:ext cx="4705560" cy="3959280"/>
            <a:chOff x="6483960" y="1982520"/>
            <a:chExt cx="4705560" cy="3959280"/>
          </a:xfrm>
        </p:grpSpPr>
        <p:sp>
          <p:nvSpPr>
            <p:cNvPr id="155" name="CustomShape 4"/>
            <p:cNvSpPr/>
            <p:nvPr/>
          </p:nvSpPr>
          <p:spPr>
            <a:xfrm>
              <a:off x="9049680" y="2960640"/>
              <a:ext cx="308880" cy="2745000"/>
            </a:xfrm>
            <a:custGeom>
              <a:avLst/>
              <a:gdLst/>
              <a:ahLst/>
              <a:rect l="l" t="t" r="r" b="b"/>
              <a:pathLst>
                <a:path w="309220" h="2745522">
                  <a:moveTo>
                    <a:pt x="0" y="0"/>
                  </a:moveTo>
                  <a:lnTo>
                    <a:pt x="0" y="2745522"/>
                  </a:lnTo>
                  <a:lnTo>
                    <a:pt x="309220" y="2745522"/>
                  </a:lnTo>
                </a:path>
              </a:pathLst>
            </a:custGeom>
            <a:noFill/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6" name="CustomShape 5"/>
            <p:cNvSpPr/>
            <p:nvPr/>
          </p:nvSpPr>
          <p:spPr>
            <a:xfrm>
              <a:off x="9049680" y="2960640"/>
              <a:ext cx="308880" cy="2134080"/>
            </a:xfrm>
            <a:custGeom>
              <a:avLst/>
              <a:gdLst/>
              <a:ahLst/>
              <a:rect l="l" t="t" r="r" b="b"/>
              <a:pathLst>
                <a:path w="309220" h="2134451">
                  <a:moveTo>
                    <a:pt x="0" y="0"/>
                  </a:moveTo>
                  <a:lnTo>
                    <a:pt x="0" y="2134451"/>
                  </a:lnTo>
                  <a:lnTo>
                    <a:pt x="309220" y="2134451"/>
                  </a:lnTo>
                </a:path>
              </a:pathLst>
            </a:custGeom>
            <a:noFill/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7" name="CustomShape 6"/>
            <p:cNvSpPr/>
            <p:nvPr/>
          </p:nvSpPr>
          <p:spPr>
            <a:xfrm>
              <a:off x="9049680" y="2960640"/>
              <a:ext cx="308880" cy="1547280"/>
            </a:xfrm>
            <a:custGeom>
              <a:avLst/>
              <a:gdLst/>
              <a:ahLst/>
              <a:rect l="l" t="t" r="r" b="b"/>
              <a:pathLst>
                <a:path w="309220" h="1547544">
                  <a:moveTo>
                    <a:pt x="0" y="0"/>
                  </a:moveTo>
                  <a:lnTo>
                    <a:pt x="0" y="1547544"/>
                  </a:lnTo>
                  <a:lnTo>
                    <a:pt x="309220" y="1547544"/>
                  </a:lnTo>
                </a:path>
              </a:pathLst>
            </a:custGeom>
            <a:noFill/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8" name="CustomShape 7"/>
            <p:cNvSpPr/>
            <p:nvPr/>
          </p:nvSpPr>
          <p:spPr>
            <a:xfrm>
              <a:off x="9049680" y="2960640"/>
              <a:ext cx="308880" cy="960120"/>
            </a:xfrm>
            <a:custGeom>
              <a:avLst/>
              <a:gdLst/>
              <a:ahLst/>
              <a:rect l="l" t="t" r="r" b="b"/>
              <a:pathLst>
                <a:path w="309220" h="960638">
                  <a:moveTo>
                    <a:pt x="0" y="0"/>
                  </a:moveTo>
                  <a:lnTo>
                    <a:pt x="0" y="960638"/>
                  </a:lnTo>
                  <a:lnTo>
                    <a:pt x="309220" y="960638"/>
                  </a:lnTo>
                </a:path>
              </a:pathLst>
            </a:custGeom>
            <a:noFill/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9" name="CustomShape 8"/>
            <p:cNvSpPr/>
            <p:nvPr/>
          </p:nvSpPr>
          <p:spPr>
            <a:xfrm>
              <a:off x="9049680" y="2960640"/>
              <a:ext cx="308880" cy="382320"/>
            </a:xfrm>
            <a:custGeom>
              <a:avLst/>
              <a:gdLst/>
              <a:ahLst/>
              <a:rect l="l" t="t" r="r" b="b"/>
              <a:pathLst>
                <a:path w="309220" h="382507">
                  <a:moveTo>
                    <a:pt x="0" y="0"/>
                  </a:moveTo>
                  <a:lnTo>
                    <a:pt x="0" y="382507"/>
                  </a:lnTo>
                  <a:lnTo>
                    <a:pt x="309220" y="382507"/>
                  </a:lnTo>
                </a:path>
              </a:pathLst>
            </a:custGeom>
            <a:noFill/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0" name="CustomShape 9"/>
            <p:cNvSpPr/>
            <p:nvPr/>
          </p:nvSpPr>
          <p:spPr>
            <a:xfrm>
              <a:off x="8714160" y="2389680"/>
              <a:ext cx="1180800" cy="163440"/>
            </a:xfrm>
            <a:custGeom>
              <a:avLst/>
              <a:gdLst/>
              <a:ahLst/>
              <a:rect l="l" t="t" r="r" b="b"/>
              <a:pathLst>
                <a:path w="1180991" h="163712">
                  <a:moveTo>
                    <a:pt x="0" y="0"/>
                  </a:moveTo>
                  <a:lnTo>
                    <a:pt x="0" y="78214"/>
                  </a:lnTo>
                  <a:lnTo>
                    <a:pt x="1180991" y="78214"/>
                  </a:lnTo>
                  <a:lnTo>
                    <a:pt x="1180991" y="163712"/>
                  </a:lnTo>
                </a:path>
              </a:pathLst>
            </a:custGeom>
            <a:noFill/>
            <a:ln>
              <a:solidFill>
                <a:schemeClr val="dk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1" name="CustomShape 10"/>
            <p:cNvSpPr/>
            <p:nvPr/>
          </p:nvSpPr>
          <p:spPr>
            <a:xfrm>
              <a:off x="6701400" y="2968200"/>
              <a:ext cx="325800" cy="2371680"/>
            </a:xfrm>
            <a:custGeom>
              <a:avLst/>
              <a:gdLst/>
              <a:ahLst/>
              <a:rect l="l" t="t" r="r" b="b"/>
              <a:pathLst>
                <a:path w="326263" h="2372151">
                  <a:moveTo>
                    <a:pt x="0" y="0"/>
                  </a:moveTo>
                  <a:lnTo>
                    <a:pt x="0" y="2372151"/>
                  </a:lnTo>
                  <a:lnTo>
                    <a:pt x="326263" y="2372151"/>
                  </a:lnTo>
                </a:path>
              </a:pathLst>
            </a:custGeom>
            <a:noFill/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2" name="CustomShape 11"/>
            <p:cNvSpPr/>
            <p:nvPr/>
          </p:nvSpPr>
          <p:spPr>
            <a:xfrm>
              <a:off x="6701400" y="2968200"/>
              <a:ext cx="325800" cy="1638360"/>
            </a:xfrm>
            <a:custGeom>
              <a:avLst/>
              <a:gdLst/>
              <a:ahLst/>
              <a:rect l="l" t="t" r="r" b="b"/>
              <a:pathLst>
                <a:path w="326263" h="1638867">
                  <a:moveTo>
                    <a:pt x="0" y="0"/>
                  </a:moveTo>
                  <a:lnTo>
                    <a:pt x="0" y="1638867"/>
                  </a:lnTo>
                  <a:lnTo>
                    <a:pt x="326263" y="1638867"/>
                  </a:lnTo>
                </a:path>
              </a:pathLst>
            </a:custGeom>
            <a:noFill/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3" name="CustomShape 12"/>
            <p:cNvSpPr/>
            <p:nvPr/>
          </p:nvSpPr>
          <p:spPr>
            <a:xfrm>
              <a:off x="6701400" y="2968200"/>
              <a:ext cx="325800" cy="1043640"/>
            </a:xfrm>
            <a:custGeom>
              <a:avLst/>
              <a:gdLst/>
              <a:ahLst/>
              <a:rect l="l" t="t" r="r" b="b"/>
              <a:pathLst>
                <a:path w="326263" h="1043848">
                  <a:moveTo>
                    <a:pt x="0" y="0"/>
                  </a:moveTo>
                  <a:lnTo>
                    <a:pt x="0" y="1043848"/>
                  </a:lnTo>
                  <a:lnTo>
                    <a:pt x="326263" y="1043848"/>
                  </a:lnTo>
                </a:path>
              </a:pathLst>
            </a:custGeom>
            <a:noFill/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4" name="CustomShape 13"/>
            <p:cNvSpPr/>
            <p:nvPr/>
          </p:nvSpPr>
          <p:spPr>
            <a:xfrm>
              <a:off x="6701400" y="2968200"/>
              <a:ext cx="325800" cy="411480"/>
            </a:xfrm>
            <a:custGeom>
              <a:avLst/>
              <a:gdLst/>
              <a:ahLst/>
              <a:rect l="l" t="t" r="r" b="b"/>
              <a:pathLst>
                <a:path w="326263" h="411855">
                  <a:moveTo>
                    <a:pt x="0" y="0"/>
                  </a:moveTo>
                  <a:lnTo>
                    <a:pt x="0" y="411855"/>
                  </a:lnTo>
                  <a:lnTo>
                    <a:pt x="326263" y="411855"/>
                  </a:lnTo>
                </a:path>
              </a:pathLst>
            </a:custGeom>
            <a:noFill/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5" name="CustomShape 14"/>
            <p:cNvSpPr/>
            <p:nvPr/>
          </p:nvSpPr>
          <p:spPr>
            <a:xfrm>
              <a:off x="7571520" y="2389680"/>
              <a:ext cx="1142280" cy="171000"/>
            </a:xfrm>
            <a:custGeom>
              <a:avLst/>
              <a:gdLst/>
              <a:ahLst/>
              <a:rect l="l" t="t" r="r" b="b"/>
              <a:pathLst>
                <a:path w="1142724" h="171338">
                  <a:moveTo>
                    <a:pt x="1142724" y="0"/>
                  </a:moveTo>
                  <a:lnTo>
                    <a:pt x="1142724" y="85840"/>
                  </a:lnTo>
                  <a:lnTo>
                    <a:pt x="0" y="85840"/>
                  </a:lnTo>
                  <a:lnTo>
                    <a:pt x="0" y="171338"/>
                  </a:lnTo>
                </a:path>
              </a:pathLst>
            </a:custGeom>
            <a:noFill/>
            <a:ln>
              <a:solidFill>
                <a:schemeClr val="dk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6" name="CustomShape 15"/>
            <p:cNvSpPr/>
            <p:nvPr/>
          </p:nvSpPr>
          <p:spPr>
            <a:xfrm>
              <a:off x="7445160" y="1982520"/>
              <a:ext cx="2538360" cy="40680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IN" sz="1400" spc="-1" strike="noStrike">
                  <a:solidFill>
                    <a:srgbClr val="000000"/>
                  </a:solidFill>
                  <a:latin typeface="Georgia"/>
                </a:rPr>
                <a:t> </a:t>
              </a: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Muscle Fatigue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67" name="CustomShape 16"/>
            <p:cNvSpPr/>
            <p:nvPr/>
          </p:nvSpPr>
          <p:spPr>
            <a:xfrm>
              <a:off x="6483960" y="2561040"/>
              <a:ext cx="2174760" cy="40680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 </a:t>
              </a: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Invasive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68" name="CustomShape 17"/>
            <p:cNvSpPr/>
            <p:nvPr/>
          </p:nvSpPr>
          <p:spPr>
            <a:xfrm>
              <a:off x="7027920" y="3139560"/>
              <a:ext cx="1824840" cy="48060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Blood Lactate Level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69" name="CustomShape 18"/>
            <p:cNvSpPr/>
            <p:nvPr/>
          </p:nvSpPr>
          <p:spPr>
            <a:xfrm>
              <a:off x="7027920" y="3791520"/>
              <a:ext cx="1794960" cy="4406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Blood Oxygen Level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0" name="CustomShape 19"/>
            <p:cNvSpPr/>
            <p:nvPr/>
          </p:nvSpPr>
          <p:spPr>
            <a:xfrm>
              <a:off x="7027920" y="4403520"/>
              <a:ext cx="1795680" cy="40680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pH of muscle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1" name="CustomShape 20"/>
            <p:cNvSpPr/>
            <p:nvPr/>
          </p:nvSpPr>
          <p:spPr>
            <a:xfrm>
              <a:off x="7027920" y="4981680"/>
              <a:ext cx="1778040" cy="71712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Needle 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Electromyography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2" name="CustomShape 21"/>
            <p:cNvSpPr/>
            <p:nvPr/>
          </p:nvSpPr>
          <p:spPr>
            <a:xfrm>
              <a:off x="8838000" y="2553480"/>
              <a:ext cx="2113920" cy="40680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Non-invasive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3" name="CustomShape 22"/>
            <p:cNvSpPr/>
            <p:nvPr/>
          </p:nvSpPr>
          <p:spPr>
            <a:xfrm>
              <a:off x="9358920" y="3139560"/>
              <a:ext cx="1830600" cy="40680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Surface Electromyography 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4" name="CustomShape 23"/>
            <p:cNvSpPr/>
            <p:nvPr/>
          </p:nvSpPr>
          <p:spPr>
            <a:xfrm>
              <a:off x="9358920" y="3717720"/>
              <a:ext cx="1830600" cy="40680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Near-Infrared Spectroscopy 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5" name="CustomShape 24"/>
            <p:cNvSpPr/>
            <p:nvPr/>
          </p:nvSpPr>
          <p:spPr>
            <a:xfrm>
              <a:off x="9358920" y="4295880"/>
              <a:ext cx="1830600" cy="4244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Mechano-myography 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6" name="CustomShape 25"/>
            <p:cNvSpPr/>
            <p:nvPr/>
          </p:nvSpPr>
          <p:spPr>
            <a:xfrm>
              <a:off x="9358920" y="4891320"/>
              <a:ext cx="1783800" cy="40680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Sono-Myography 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7" name="CustomShape 26"/>
            <p:cNvSpPr/>
            <p:nvPr/>
          </p:nvSpPr>
          <p:spPr>
            <a:xfrm>
              <a:off x="9358920" y="5469480"/>
              <a:ext cx="1766520" cy="47232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IN" sz="1400" spc="-1" strike="noStrike">
                  <a:solidFill>
                    <a:srgbClr val="326065"/>
                  </a:solidFill>
                  <a:latin typeface="Georgia"/>
                </a:rPr>
                <a:t>Acoustic-Myography   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78" name="Group 2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9" name="CustomShape 28"/>
          <p:cNvSpPr/>
          <p:nvPr/>
        </p:nvSpPr>
        <p:spPr>
          <a:xfrm>
            <a:off x="836640" y="609480"/>
            <a:ext cx="99817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IN" sz="4400" spc="-1" strike="noStrike" u="sng">
                <a:solidFill>
                  <a:srgbClr val="424456"/>
                </a:solidFill>
                <a:uFillTx/>
                <a:latin typeface="Georgia"/>
              </a:rPr>
              <a:t>Fatigue detection methods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0" name="CustomShape 29"/>
          <p:cNvSpPr/>
          <p:nvPr/>
        </p:nvSpPr>
        <p:spPr>
          <a:xfrm>
            <a:off x="5942160" y="6095880"/>
            <a:ext cx="62463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Georgia"/>
              </a:rPr>
              <a:t>Classification of muscle fatigue detection systems [3]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Georgia"/>
              </a:rPr>
              <a:t>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09480" y="609480"/>
            <a:ext cx="1096956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just"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EMG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760320" y="2057400"/>
            <a:ext cx="1082016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The EMG signal is a biomedical signal that measures electrical currents generated in muscles during its contraction representing neuromuscular activities.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8AA4F9-BAF1-4729-BC98-E668619428CE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184" name="Picture 6" descr=""/>
          <p:cNvPicPr/>
          <p:nvPr/>
        </p:nvPicPr>
        <p:blipFill>
          <a:blip r:embed="rId1"/>
          <a:stretch/>
        </p:blipFill>
        <p:spPr>
          <a:xfrm>
            <a:off x="2436840" y="3429000"/>
            <a:ext cx="7314840" cy="30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09480" y="609480"/>
            <a:ext cx="1096956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EMG Measurement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60320" y="2057400"/>
            <a:ext cx="5105160" cy="44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just">
              <a:lnSpc>
                <a:spcPct val="100000"/>
              </a:lnSpc>
              <a:spcBef>
                <a:spcPts val="3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Electromyogram (EMG) can be measured by :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624240" indent="-514080" algn="just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326065"/>
              </a:buClr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Surface Electromyography (sEMG): It is a non-invasive technique for measuring muscle electrical activity that occurs during muscle contraction and relaxation cycles where electrodes are applied on skin surface.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624240" indent="-514080" algn="just">
              <a:lnSpc>
                <a:spcPct val="150000"/>
              </a:lnSpc>
              <a:spcBef>
                <a:spcPts val="601"/>
              </a:spcBef>
              <a:buClr>
                <a:srgbClr val="326065"/>
              </a:buClr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Intramuscular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Electromyography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: In this method the electrodes are used invasively within the muscle (needle EMG). 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614DD8-37C4-4D68-935E-E939C8731504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188" name="Picture 6" descr=""/>
          <p:cNvPicPr/>
          <p:nvPr/>
        </p:nvPicPr>
        <p:blipFill>
          <a:blip r:embed="rId1"/>
          <a:stretch/>
        </p:blipFill>
        <p:spPr>
          <a:xfrm>
            <a:off x="6932520" y="4267080"/>
            <a:ext cx="4800240" cy="1904760"/>
          </a:xfrm>
          <a:prstGeom prst="rect">
            <a:avLst/>
          </a:prstGeom>
          <a:ln>
            <a:noFill/>
          </a:ln>
        </p:spPr>
      </p:pic>
      <p:pic>
        <p:nvPicPr>
          <p:cNvPr id="189" name="Picture 7" descr=""/>
          <p:cNvPicPr/>
          <p:nvPr/>
        </p:nvPicPr>
        <p:blipFill>
          <a:blip r:embed="rId2"/>
          <a:stretch/>
        </p:blipFill>
        <p:spPr>
          <a:xfrm>
            <a:off x="6856560" y="1752480"/>
            <a:ext cx="4876560" cy="190476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6932520" y="6248520"/>
            <a:ext cx="4800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Georgia"/>
              </a:rPr>
              <a:t>Schematic diagram of fine wire electrode [1]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6932520" y="3581280"/>
            <a:ext cx="4723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Georgia"/>
              </a:rPr>
              <a:t>Surface electrode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900" spc="-1" strike="noStrike">
                <a:solidFill>
                  <a:srgbClr val="000000"/>
                </a:solidFill>
                <a:latin typeface="Georgia"/>
              </a:rPr>
              <a:t>(Source:</a:t>
            </a:r>
            <a:r>
              <a:rPr b="0" lang="en-IN" sz="900" spc="-1" strike="noStrike">
                <a:solidFill>
                  <a:srgbClr val="000000"/>
                </a:solidFill>
                <a:latin typeface="Georgia"/>
              </a:rPr>
              <a:t> http://www.nutronicltd.com/?surface-emg,45 )</a:t>
            </a:r>
            <a:r>
              <a:rPr b="0" i="1" lang="en-IN" sz="1800" spc="-1" strike="noStrike">
                <a:solidFill>
                  <a:srgbClr val="000000"/>
                </a:solidFill>
                <a:latin typeface="Georgia"/>
              </a:rPr>
              <a:t> 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09480" y="609480"/>
            <a:ext cx="1096956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Factors affecting EMG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760320" y="2057400"/>
            <a:ext cx="10740960" cy="385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567000" indent="-456840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Causative Factors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2" marL="1122480" indent="-399600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Trebuchet MS"/>
              <a:buAutoNum type="romanLcPeriod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Extrinsic: These are due to electrode structure and placement.</a:t>
            </a:r>
            <a:endParaRPr b="0" lang="en-US" sz="1800" spc="-1" strike="noStrike">
              <a:solidFill>
                <a:srgbClr val="53548a"/>
              </a:solidFill>
              <a:latin typeface="Georgia"/>
            </a:endParaRPr>
          </a:p>
          <a:p>
            <a:pPr lvl="2" marL="1122480" indent="-399600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Trebuchet MS"/>
              <a:buAutoNum type="romanLcPeriod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Intrinsic: Physiological, anatomical, biochemical factors such as amount of tissue between surface of the muscle and the electrode.</a:t>
            </a:r>
            <a:endParaRPr b="0" lang="en-US" sz="1800" spc="-1" strike="noStrike">
              <a:solidFill>
                <a:srgbClr val="53548a"/>
              </a:solidFill>
              <a:latin typeface="Georgia"/>
            </a:endParaRPr>
          </a:p>
          <a:p>
            <a:pPr marL="567000" indent="-456840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Intermediate Factors: These are physical and physiological phenomena influenced by one or more causative factors such as crosstalk from nearby muscle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567000" indent="-456840">
              <a:lnSpc>
                <a:spcPct val="150000"/>
              </a:lnSpc>
              <a:spcBef>
                <a:spcPts val="300"/>
              </a:spcBef>
              <a:buClr>
                <a:srgbClr val="326065"/>
              </a:buClr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Deterministic Factors: These are influenced by Intermediate Factors such as number of active motor unit.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C09760-5A78-498C-8EA2-170F0F45C59A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09480" y="609480"/>
            <a:ext cx="10969560" cy="12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0" lang="en-US" sz="4400" spc="-1" strike="noStrike" u="sng">
                <a:solidFill>
                  <a:srgbClr val="424456"/>
                </a:solidFill>
                <a:uFillTx/>
                <a:latin typeface="Georgia"/>
              </a:rPr>
              <a:t>Signal Acquisition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609480" y="2249280"/>
            <a:ext cx="617040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Pre recorded data is being used for fatigue detection.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Georgia"/>
              </a:rPr>
              <a:t>Subjects and Setup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Seven healthy people volunteered for the procedure.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The muscle tested was the right Biceps Brachii muscle.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5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The experimental procedure involved lifting of 3 kg weight.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The elbow positions were kept at right angle. 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326065"/>
              </a:buClr>
              <a:buFont typeface="Georgia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Subjects were asked to hold the weight until they feel exhaustion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10896840" y="2160"/>
            <a:ext cx="10152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06C735-FBFE-4A68-BBA0-073ABB1685E7}" type="slidenum">
              <a:rPr b="0" lang="en-IN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198" name="Picture 5" descr=""/>
          <p:cNvPicPr/>
          <p:nvPr/>
        </p:nvPicPr>
        <p:blipFill>
          <a:blip r:embed="rId1"/>
          <a:stretch/>
        </p:blipFill>
        <p:spPr>
          <a:xfrm>
            <a:off x="7085160" y="2133720"/>
            <a:ext cx="4857480" cy="365724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7389720" y="5867280"/>
            <a:ext cx="4419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Georgia"/>
              </a:rPr>
              <a:t>Location of Bicep Brachii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900" spc="-1" strike="noStrike">
                <a:solidFill>
                  <a:srgbClr val="000000"/>
                </a:solidFill>
                <a:latin typeface="Georgia"/>
              </a:rPr>
              <a:t>(Source: https://backyardbrains.com/experiments/muscle2chspikerbox )</a:t>
            </a:r>
            <a:endParaRPr b="0" lang="en-IN" sz="9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3671</TotalTime>
  <Application>LibreOffice/6.0.6.2$Linux_X86_64 LibreOffice_project/00m0$Build-2</Application>
  <Words>1189</Words>
  <Paragraphs>161</Paragraphs>
  <Company>Wipro Limited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2016-12-24T17:10:55Z</dcterms:created>
  <dc:creator>Valued Customer</dc:creator>
  <dc:description/>
  <dc:language>en-IN</dc:language>
  <cp:lastModifiedBy/>
  <dcterms:modified xsi:type="dcterms:W3CDTF">2018-10-31T06:43:37Z</dcterms:modified>
  <cp:revision>148</cp:revision>
  <dc:subject/>
  <dc:title>Fatigue Detection Using EMG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Wipro Limited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