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Times New Roman Bold" panose="02020803070505020304" pitchFamily="18" charset="0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13" Type="http://schemas.openxmlformats.org/officeDocument/2006/relationships/image" Target="../media/image26.jpeg"/><Relationship Id="rId3" Type="http://schemas.openxmlformats.org/officeDocument/2006/relationships/image" Target="../media/image15.jpeg"/><Relationship Id="rId7" Type="http://schemas.openxmlformats.org/officeDocument/2006/relationships/image" Target="../media/image21.jpeg"/><Relationship Id="rId12" Type="http://schemas.openxmlformats.org/officeDocument/2006/relationships/image" Target="../media/image25.jpeg"/><Relationship Id="rId2" Type="http://schemas.openxmlformats.org/officeDocument/2006/relationships/image" Target="../media/image12.png"/><Relationship Id="rId16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14.jpeg"/><Relationship Id="rId5" Type="http://schemas.openxmlformats.org/officeDocument/2006/relationships/image" Target="../media/image19.jpeg"/><Relationship Id="rId15" Type="http://schemas.openxmlformats.org/officeDocument/2006/relationships/image" Target="../media/image28.jpeg"/><Relationship Id="rId10" Type="http://schemas.openxmlformats.org/officeDocument/2006/relationships/image" Target="../media/image24.jpeg"/><Relationship Id="rId4" Type="http://schemas.openxmlformats.org/officeDocument/2006/relationships/image" Target="../media/image18.jpeg"/><Relationship Id="rId9" Type="http://schemas.openxmlformats.org/officeDocument/2006/relationships/image" Target="../media/image23.jpeg"/><Relationship Id="rId14" Type="http://schemas.openxmlformats.org/officeDocument/2006/relationships/image" Target="../media/image2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code-with-me/" TargetMode="External"/><Relationship Id="rId2" Type="http://schemas.openxmlformats.org/officeDocument/2006/relationships/hyperlink" Target="https://docs.github.com/en/pull-requests/collaborating-with-pull-requests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21455" y="365181"/>
            <a:ext cx="1833179" cy="1833179"/>
          </a:xfrm>
          <a:custGeom>
            <a:avLst/>
            <a:gdLst/>
            <a:ahLst/>
            <a:cxnLst/>
            <a:rect l="l" t="t" r="r" b="b"/>
            <a:pathLst>
              <a:path w="1833179" h="1833179">
                <a:moveTo>
                  <a:pt x="0" y="0"/>
                </a:moveTo>
                <a:lnTo>
                  <a:pt x="1833179" y="0"/>
                </a:lnTo>
                <a:lnTo>
                  <a:pt x="1833179" y="1833179"/>
                </a:lnTo>
                <a:lnTo>
                  <a:pt x="0" y="18331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366697" y="148433"/>
            <a:ext cx="3022234" cy="2266675"/>
          </a:xfrm>
          <a:custGeom>
            <a:avLst/>
            <a:gdLst/>
            <a:ahLst/>
            <a:cxnLst/>
            <a:rect l="l" t="t" r="r" b="b"/>
            <a:pathLst>
              <a:path w="3022234" h="2266675">
                <a:moveTo>
                  <a:pt x="0" y="0"/>
                </a:moveTo>
                <a:lnTo>
                  <a:pt x="3022234" y="0"/>
                </a:lnTo>
                <a:lnTo>
                  <a:pt x="3022234" y="2266675"/>
                </a:lnTo>
                <a:lnTo>
                  <a:pt x="0" y="22666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562393" y="4369890"/>
            <a:ext cx="11163213" cy="773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60"/>
              </a:lnSpc>
              <a:spcBef>
                <a:spcPct val="0"/>
              </a:spcBef>
            </a:pPr>
            <a:r>
              <a:rPr lang="en-US" sz="4042" b="1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“COLLABORATIVE CODING PLATFORM”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284863" y="2632730"/>
            <a:ext cx="5718274" cy="1605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80"/>
              </a:lnSpc>
            </a:pPr>
            <a:r>
              <a:rPr lang="en-US" sz="2985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7th Semester Project Work (21CSP76) </a:t>
            </a:r>
          </a:p>
          <a:p>
            <a:pPr algn="ctr">
              <a:lnSpc>
                <a:spcPts val="4180"/>
              </a:lnSpc>
              <a:spcBef>
                <a:spcPct val="0"/>
              </a:spcBef>
            </a:pPr>
            <a:r>
              <a:rPr lang="en-US" sz="2985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Synopsis Presentation 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674380" y="8691638"/>
            <a:ext cx="442747" cy="276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01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189370" y="279456"/>
            <a:ext cx="5909260" cy="379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  <a:spcBef>
                <a:spcPct val="0"/>
              </a:spcBef>
            </a:pPr>
            <a:r>
              <a:rPr lang="en-US" sz="1928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Srishyla Educational Trust®, Bheemasamudra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178552" y="794040"/>
            <a:ext cx="10283793" cy="639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55"/>
              </a:lnSpc>
              <a:spcBef>
                <a:spcPct val="0"/>
              </a:spcBef>
            </a:pPr>
            <a:r>
              <a:rPr lang="en-US" sz="3325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GM INSTITUTE OF TECHNOLOG DAVANAGERE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86327" y="1587478"/>
            <a:ext cx="9705371" cy="513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6"/>
              </a:lnSpc>
              <a:spcBef>
                <a:spcPct val="0"/>
              </a:spcBef>
            </a:pPr>
            <a:r>
              <a:rPr lang="en-US" sz="2647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DEPARTMENT OF COMPUTER SCIENCE &amp; ENGINEERING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202015" y="5529725"/>
            <a:ext cx="5418168" cy="1508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62"/>
              </a:lnSpc>
            </a:pPr>
            <a:r>
              <a:rPr lang="en-US" sz="2116" b="1" dirty="0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4GM21CS095    Sanjana V U</a:t>
            </a:r>
          </a:p>
          <a:p>
            <a:pPr algn="just">
              <a:lnSpc>
                <a:spcPts val="2962"/>
              </a:lnSpc>
            </a:pPr>
            <a:r>
              <a:rPr lang="en-US" sz="2116" b="1" dirty="0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4GM21CS098    Shashank M N </a:t>
            </a:r>
          </a:p>
          <a:p>
            <a:pPr algn="just">
              <a:lnSpc>
                <a:spcPts val="2962"/>
              </a:lnSpc>
            </a:pPr>
            <a:r>
              <a:rPr lang="en-US" sz="2116" b="1" dirty="0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4GM21CS101    Shreya Virupakshappa Katagi </a:t>
            </a:r>
          </a:p>
          <a:p>
            <a:pPr algn="just">
              <a:lnSpc>
                <a:spcPts val="2962"/>
              </a:lnSpc>
              <a:spcBef>
                <a:spcPct val="0"/>
              </a:spcBef>
            </a:pPr>
            <a:r>
              <a:rPr lang="en-US" sz="2116" b="1" dirty="0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4GM21CS107    Spoorthi </a:t>
            </a:r>
            <a:r>
              <a:rPr lang="en-US" sz="2116" b="1" dirty="0" err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Amaresh</a:t>
            </a:r>
            <a:r>
              <a:rPr lang="en-US" sz="2116" b="1" dirty="0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  <a:r>
              <a:rPr lang="en-US" sz="2116" b="1" dirty="0" err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Kaddi</a:t>
            </a:r>
            <a:r>
              <a:rPr lang="en-US" sz="2116" b="1" dirty="0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63533" y="7500498"/>
            <a:ext cx="8845588" cy="1919727"/>
            <a:chOff x="0" y="0"/>
            <a:chExt cx="11794118" cy="2559636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76200"/>
              <a:ext cx="11399758" cy="9951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62"/>
                </a:lnSpc>
              </a:pPr>
              <a:r>
                <a:rPr lang="en-US" sz="2116" b="1">
                  <a:solidFill>
                    <a:srgbClr val="3A6AD6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Under the Guidance of</a:t>
              </a:r>
            </a:p>
            <a:p>
              <a:pPr algn="ctr">
                <a:lnSpc>
                  <a:spcPts val="2962"/>
                </a:lnSpc>
                <a:spcBef>
                  <a:spcPct val="0"/>
                </a:spcBef>
              </a:pPr>
              <a:r>
                <a:rPr lang="en-US" sz="2116" b="1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3809499" y="446248"/>
              <a:ext cx="4309463" cy="15806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82"/>
                </a:lnSpc>
              </a:pPr>
              <a:r>
                <a:rPr lang="en-US" sz="2416" b="1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Dr. Arun Kumar B T </a:t>
              </a:r>
            </a:p>
            <a:p>
              <a:pPr algn="ctr">
                <a:lnSpc>
                  <a:spcPts val="2962"/>
                </a:lnSpc>
              </a:pPr>
              <a:endParaRPr lang="en-US" sz="2416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endParaRPr>
            </a:p>
            <a:p>
              <a:pPr algn="ctr">
                <a:lnSpc>
                  <a:spcPts val="2962"/>
                </a:lnSpc>
                <a:spcBef>
                  <a:spcPct val="0"/>
                </a:spcBef>
              </a:pPr>
              <a:endParaRPr lang="en-US" sz="2416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34344" y="1069206"/>
              <a:ext cx="11659774" cy="14904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62"/>
                </a:lnSpc>
              </a:pPr>
              <a:r>
                <a:rPr lang="en-US" sz="2116" b="1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Assistant Professor </a:t>
              </a:r>
            </a:p>
            <a:p>
              <a:pPr algn="ctr">
                <a:lnSpc>
                  <a:spcPts val="2962"/>
                </a:lnSpc>
              </a:pPr>
              <a:r>
                <a:rPr lang="en-US" sz="2116" b="1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Department of CSE, GMIT</a:t>
              </a:r>
            </a:p>
            <a:p>
              <a:pPr algn="ctr">
                <a:lnSpc>
                  <a:spcPts val="2962"/>
                </a:lnSpc>
                <a:spcBef>
                  <a:spcPct val="0"/>
                </a:spcBef>
              </a:pPr>
              <a:endParaRPr lang="en-US" sz="2116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endParaR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4771585" y="5048250"/>
            <a:ext cx="8744830" cy="462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2"/>
              </a:lnSpc>
              <a:spcBef>
                <a:spcPct val="0"/>
              </a:spcBef>
            </a:pPr>
            <a:r>
              <a:rPr lang="en-US" sz="2416" b="1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Presented by</a:t>
            </a:r>
          </a:p>
        </p:txBody>
      </p:sp>
      <p:sp>
        <p:nvSpPr>
          <p:cNvPr id="19" name="AutoShape 19"/>
          <p:cNvSpPr/>
          <p:nvPr/>
        </p:nvSpPr>
        <p:spPr>
          <a:xfrm flipV="1">
            <a:off x="0" y="2434158"/>
            <a:ext cx="18388931" cy="0"/>
          </a:xfrm>
          <a:prstGeom prst="line">
            <a:avLst/>
          </a:prstGeom>
          <a:ln w="38100" cap="flat">
            <a:solidFill>
              <a:srgbClr val="3A6AD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TextBox 20"/>
          <p:cNvSpPr txBox="1"/>
          <p:nvPr/>
        </p:nvSpPr>
        <p:spPr>
          <a:xfrm>
            <a:off x="4872343" y="7424298"/>
            <a:ext cx="8549818" cy="765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62"/>
              </a:lnSpc>
            </a:pPr>
            <a:r>
              <a:rPr lang="en-US" sz="2116" b="1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Project Coordinator</a:t>
            </a:r>
          </a:p>
          <a:p>
            <a:pPr algn="ctr">
              <a:lnSpc>
                <a:spcPts val="2962"/>
              </a:lnSpc>
              <a:spcBef>
                <a:spcPct val="0"/>
              </a:spcBef>
            </a:pPr>
            <a:r>
              <a:rPr lang="en-US" sz="2116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530932" y="7806997"/>
            <a:ext cx="3643502" cy="835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82"/>
              </a:lnSpc>
            </a:pPr>
            <a:r>
              <a:rPr lang="en-US" sz="2416" b="1" dirty="0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Dr. Shankarayya Shastri</a:t>
            </a:r>
          </a:p>
          <a:p>
            <a:pPr algn="ctr">
              <a:lnSpc>
                <a:spcPts val="3382"/>
              </a:lnSpc>
              <a:spcBef>
                <a:spcPct val="0"/>
              </a:spcBef>
            </a:pPr>
            <a:endParaRPr lang="en-US" sz="2416" b="1" dirty="0">
              <a:solidFill>
                <a:srgbClr val="1F202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4872343" y="8283352"/>
            <a:ext cx="8744830" cy="11368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62"/>
              </a:lnSpc>
            </a:pPr>
            <a:r>
              <a:rPr lang="en-US" sz="2116" b="1" dirty="0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Assistant Professor </a:t>
            </a:r>
          </a:p>
          <a:p>
            <a:pPr algn="ctr">
              <a:lnSpc>
                <a:spcPts val="2962"/>
              </a:lnSpc>
            </a:pPr>
            <a:r>
              <a:rPr lang="en-US" sz="2116" b="1" dirty="0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Department of CSE, GMIT</a:t>
            </a:r>
          </a:p>
          <a:p>
            <a:pPr algn="ctr">
              <a:lnSpc>
                <a:spcPts val="2962"/>
              </a:lnSpc>
              <a:spcBef>
                <a:spcPct val="0"/>
              </a:spcBef>
            </a:pPr>
            <a:endParaRPr lang="en-US" sz="2116" b="1" dirty="0">
              <a:solidFill>
                <a:srgbClr val="1F202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9698738" y="7485822"/>
            <a:ext cx="8549818" cy="765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62"/>
              </a:lnSpc>
            </a:pPr>
            <a:r>
              <a:rPr lang="en-US" sz="2116" b="1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Head of the Department</a:t>
            </a:r>
          </a:p>
          <a:p>
            <a:pPr algn="ctr">
              <a:lnSpc>
                <a:spcPts val="2962"/>
              </a:lnSpc>
              <a:spcBef>
                <a:spcPct val="0"/>
              </a:spcBef>
            </a:pPr>
            <a:r>
              <a:rPr lang="en-US" sz="2116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357598" y="7844378"/>
            <a:ext cx="3232097" cy="462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2"/>
              </a:lnSpc>
              <a:spcBef>
                <a:spcPct val="0"/>
              </a:spcBef>
            </a:pPr>
            <a:r>
              <a:rPr lang="en-US" sz="2416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Dr. B N Veerappa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601232" y="8382218"/>
            <a:ext cx="8744830" cy="765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62"/>
              </a:lnSpc>
            </a:pPr>
            <a:r>
              <a:rPr lang="en-US" sz="2116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Department of CSE, GMIT</a:t>
            </a:r>
          </a:p>
          <a:p>
            <a:pPr algn="ctr">
              <a:lnSpc>
                <a:spcPts val="2962"/>
              </a:lnSpc>
              <a:spcBef>
                <a:spcPct val="0"/>
              </a:spcBef>
            </a:pPr>
            <a:endParaRPr lang="en-US" sz="2116" b="1">
              <a:solidFill>
                <a:srgbClr val="1F202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241232" y="172851"/>
            <a:ext cx="3948976" cy="855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Methodology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674380" y="8691638"/>
            <a:ext cx="442747" cy="276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10</a:t>
            </a:r>
          </a:p>
        </p:txBody>
      </p:sp>
      <p:sp>
        <p:nvSpPr>
          <p:cNvPr id="7" name="AutoShape 7"/>
          <p:cNvSpPr/>
          <p:nvPr/>
        </p:nvSpPr>
        <p:spPr>
          <a:xfrm>
            <a:off x="203869" y="1685448"/>
            <a:ext cx="18388931" cy="0"/>
          </a:xfrm>
          <a:prstGeom prst="line">
            <a:avLst/>
          </a:prstGeom>
          <a:ln w="38100" cap="flat">
            <a:solidFill>
              <a:srgbClr val="3A6AD6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>
            <a:off x="1656290" y="2342673"/>
            <a:ext cx="14467188" cy="7435533"/>
            <a:chOff x="0" y="0"/>
            <a:chExt cx="19289584" cy="9914044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19289584" cy="1951682"/>
              <a:chOff x="0" y="0"/>
              <a:chExt cx="2961222" cy="299611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961222" cy="299611"/>
              </a:xfrm>
              <a:custGeom>
                <a:avLst/>
                <a:gdLst/>
                <a:ahLst/>
                <a:cxnLst/>
                <a:rect l="l" t="t" r="r" b="b"/>
                <a:pathLst>
                  <a:path w="2961222" h="299611">
                    <a:moveTo>
                      <a:pt x="26757" y="0"/>
                    </a:moveTo>
                    <a:lnTo>
                      <a:pt x="2934465" y="0"/>
                    </a:lnTo>
                    <a:cubicBezTo>
                      <a:pt x="2941562" y="0"/>
                      <a:pt x="2948367" y="2819"/>
                      <a:pt x="2953385" y="7837"/>
                    </a:cubicBezTo>
                    <a:cubicBezTo>
                      <a:pt x="2958403" y="12855"/>
                      <a:pt x="2961222" y="19660"/>
                      <a:pt x="2961222" y="26757"/>
                    </a:cubicBezTo>
                    <a:lnTo>
                      <a:pt x="2961222" y="272854"/>
                    </a:lnTo>
                    <a:cubicBezTo>
                      <a:pt x="2961222" y="279950"/>
                      <a:pt x="2958403" y="286756"/>
                      <a:pt x="2953385" y="291774"/>
                    </a:cubicBezTo>
                    <a:cubicBezTo>
                      <a:pt x="2948367" y="296792"/>
                      <a:pt x="2941562" y="299611"/>
                      <a:pt x="2934465" y="299611"/>
                    </a:cubicBezTo>
                    <a:lnTo>
                      <a:pt x="26757" y="299611"/>
                    </a:lnTo>
                    <a:cubicBezTo>
                      <a:pt x="19660" y="299611"/>
                      <a:pt x="12855" y="296792"/>
                      <a:pt x="7837" y="291774"/>
                    </a:cubicBezTo>
                    <a:cubicBezTo>
                      <a:pt x="2819" y="286756"/>
                      <a:pt x="0" y="279950"/>
                      <a:pt x="0" y="272854"/>
                    </a:cubicBezTo>
                    <a:lnTo>
                      <a:pt x="0" y="26757"/>
                    </a:lnTo>
                    <a:cubicBezTo>
                      <a:pt x="0" y="19660"/>
                      <a:pt x="2819" y="12855"/>
                      <a:pt x="7837" y="7837"/>
                    </a:cubicBezTo>
                    <a:cubicBezTo>
                      <a:pt x="12855" y="2819"/>
                      <a:pt x="19660" y="0"/>
                      <a:pt x="26757" y="0"/>
                    </a:cubicBezTo>
                    <a:close/>
                  </a:path>
                </a:pathLst>
              </a:custGeom>
              <a:solidFill>
                <a:srgbClr val="F8F8F8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2961222" cy="337711"/>
              </a:xfrm>
              <a:prstGeom prst="rect">
                <a:avLst/>
              </a:prstGeom>
            </p:spPr>
            <p:txBody>
              <a:bodyPr lIns="47086" tIns="47086" rIns="47086" bIns="47086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Freeform 12"/>
            <p:cNvSpPr/>
            <p:nvPr/>
          </p:nvSpPr>
          <p:spPr>
            <a:xfrm>
              <a:off x="798379" y="285358"/>
              <a:ext cx="1368971" cy="1367260"/>
            </a:xfrm>
            <a:custGeom>
              <a:avLst/>
              <a:gdLst/>
              <a:ahLst/>
              <a:cxnLst/>
              <a:rect l="l" t="t" r="r" b="b"/>
              <a:pathLst>
                <a:path w="1368971" h="1367260">
                  <a:moveTo>
                    <a:pt x="0" y="0"/>
                  </a:moveTo>
                  <a:lnTo>
                    <a:pt x="1368971" y="0"/>
                  </a:lnTo>
                  <a:lnTo>
                    <a:pt x="1368971" y="1367260"/>
                  </a:lnTo>
                  <a:lnTo>
                    <a:pt x="0" y="13672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grpSp>
          <p:nvGrpSpPr>
            <p:cNvPr id="13" name="Group 13"/>
            <p:cNvGrpSpPr/>
            <p:nvPr/>
          </p:nvGrpSpPr>
          <p:grpSpPr>
            <a:xfrm>
              <a:off x="766461" y="230643"/>
              <a:ext cx="1348810" cy="1348810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47086" tIns="47086" rIns="47086" bIns="47086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6" name="TextBox 16"/>
            <p:cNvSpPr txBox="1"/>
            <p:nvPr/>
          </p:nvSpPr>
          <p:spPr>
            <a:xfrm>
              <a:off x="2696821" y="504167"/>
              <a:ext cx="11617975" cy="23456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619"/>
                </a:lnSpc>
              </a:pPr>
              <a:r>
                <a:rPr lang="en-US" sz="3299" b="1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Agile Development</a:t>
              </a:r>
            </a:p>
            <a:p>
              <a:pPr algn="l">
                <a:lnSpc>
                  <a:spcPts val="4619"/>
                </a:lnSpc>
              </a:pPr>
              <a:endParaRPr lang="en-US" sz="3299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endParaRPr>
            </a:p>
            <a:p>
              <a:pPr algn="l">
                <a:lnSpc>
                  <a:spcPts val="4619"/>
                </a:lnSpc>
                <a:spcBef>
                  <a:spcPct val="0"/>
                </a:spcBef>
              </a:pPr>
              <a:endParaRPr lang="en-US" sz="3299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907503" y="532742"/>
              <a:ext cx="988062" cy="5828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35"/>
                </a:lnSpc>
                <a:spcBef>
                  <a:spcPct val="0"/>
                </a:spcBef>
              </a:pPr>
              <a:r>
                <a:rPr lang="en-US" sz="2382" b="1">
                  <a:solidFill>
                    <a:srgbClr val="3A6AD6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01</a:t>
              </a:r>
            </a:p>
          </p:txBody>
        </p:sp>
        <p:grpSp>
          <p:nvGrpSpPr>
            <p:cNvPr id="18" name="Group 18"/>
            <p:cNvGrpSpPr/>
            <p:nvPr/>
          </p:nvGrpSpPr>
          <p:grpSpPr>
            <a:xfrm>
              <a:off x="0" y="2303289"/>
              <a:ext cx="19289584" cy="1951682"/>
              <a:chOff x="0" y="0"/>
              <a:chExt cx="2961222" cy="299611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2961222" cy="299611"/>
              </a:xfrm>
              <a:custGeom>
                <a:avLst/>
                <a:gdLst/>
                <a:ahLst/>
                <a:cxnLst/>
                <a:rect l="l" t="t" r="r" b="b"/>
                <a:pathLst>
                  <a:path w="2961222" h="299611">
                    <a:moveTo>
                      <a:pt x="26757" y="0"/>
                    </a:moveTo>
                    <a:lnTo>
                      <a:pt x="2934465" y="0"/>
                    </a:lnTo>
                    <a:cubicBezTo>
                      <a:pt x="2941562" y="0"/>
                      <a:pt x="2948367" y="2819"/>
                      <a:pt x="2953385" y="7837"/>
                    </a:cubicBezTo>
                    <a:cubicBezTo>
                      <a:pt x="2958403" y="12855"/>
                      <a:pt x="2961222" y="19660"/>
                      <a:pt x="2961222" y="26757"/>
                    </a:cubicBezTo>
                    <a:lnTo>
                      <a:pt x="2961222" y="272854"/>
                    </a:lnTo>
                    <a:cubicBezTo>
                      <a:pt x="2961222" y="279950"/>
                      <a:pt x="2958403" y="286756"/>
                      <a:pt x="2953385" y="291774"/>
                    </a:cubicBezTo>
                    <a:cubicBezTo>
                      <a:pt x="2948367" y="296792"/>
                      <a:pt x="2941562" y="299611"/>
                      <a:pt x="2934465" y="299611"/>
                    </a:cubicBezTo>
                    <a:lnTo>
                      <a:pt x="26757" y="299611"/>
                    </a:lnTo>
                    <a:cubicBezTo>
                      <a:pt x="19660" y="299611"/>
                      <a:pt x="12855" y="296792"/>
                      <a:pt x="7837" y="291774"/>
                    </a:cubicBezTo>
                    <a:cubicBezTo>
                      <a:pt x="2819" y="286756"/>
                      <a:pt x="0" y="279950"/>
                      <a:pt x="0" y="272854"/>
                    </a:cubicBezTo>
                    <a:lnTo>
                      <a:pt x="0" y="26757"/>
                    </a:lnTo>
                    <a:cubicBezTo>
                      <a:pt x="0" y="19660"/>
                      <a:pt x="2819" y="12855"/>
                      <a:pt x="7837" y="7837"/>
                    </a:cubicBezTo>
                    <a:cubicBezTo>
                      <a:pt x="12855" y="2819"/>
                      <a:pt x="19660" y="0"/>
                      <a:pt x="26757" y="0"/>
                    </a:cubicBezTo>
                    <a:close/>
                  </a:path>
                </a:pathLst>
              </a:custGeom>
              <a:solidFill>
                <a:srgbClr val="F8F8F8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2961222" cy="337711"/>
              </a:xfrm>
              <a:prstGeom prst="rect">
                <a:avLst/>
              </a:prstGeom>
            </p:spPr>
            <p:txBody>
              <a:bodyPr lIns="47086" tIns="47086" rIns="47086" bIns="47086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1" name="Freeform 21"/>
            <p:cNvSpPr/>
            <p:nvPr/>
          </p:nvSpPr>
          <p:spPr>
            <a:xfrm>
              <a:off x="798379" y="2588647"/>
              <a:ext cx="1368971" cy="1367260"/>
            </a:xfrm>
            <a:custGeom>
              <a:avLst/>
              <a:gdLst/>
              <a:ahLst/>
              <a:cxnLst/>
              <a:rect l="l" t="t" r="r" b="b"/>
              <a:pathLst>
                <a:path w="1368971" h="1367260">
                  <a:moveTo>
                    <a:pt x="0" y="0"/>
                  </a:moveTo>
                  <a:lnTo>
                    <a:pt x="1368971" y="0"/>
                  </a:lnTo>
                  <a:lnTo>
                    <a:pt x="1368971" y="1367260"/>
                  </a:lnTo>
                  <a:lnTo>
                    <a:pt x="0" y="13672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grpSp>
          <p:nvGrpSpPr>
            <p:cNvPr id="22" name="Group 22"/>
            <p:cNvGrpSpPr/>
            <p:nvPr/>
          </p:nvGrpSpPr>
          <p:grpSpPr>
            <a:xfrm>
              <a:off x="766461" y="2533932"/>
              <a:ext cx="1348810" cy="1348810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47086" tIns="47086" rIns="47086" bIns="47086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5" name="TextBox 25"/>
            <p:cNvSpPr txBox="1"/>
            <p:nvPr/>
          </p:nvSpPr>
          <p:spPr>
            <a:xfrm>
              <a:off x="2696821" y="2807456"/>
              <a:ext cx="11617975" cy="796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619"/>
                </a:lnSpc>
                <a:spcBef>
                  <a:spcPct val="0"/>
                </a:spcBef>
              </a:pPr>
              <a:r>
                <a:rPr lang="en-US" sz="3299" b="1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User-Centered Design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907503" y="2836031"/>
              <a:ext cx="988062" cy="5828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35"/>
                </a:lnSpc>
                <a:spcBef>
                  <a:spcPct val="0"/>
                </a:spcBef>
              </a:pPr>
              <a:r>
                <a:rPr lang="en-US" sz="2382" b="1">
                  <a:solidFill>
                    <a:srgbClr val="3A6AD6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02</a:t>
              </a:r>
            </a:p>
          </p:txBody>
        </p:sp>
        <p:grpSp>
          <p:nvGrpSpPr>
            <p:cNvPr id="27" name="Group 27"/>
            <p:cNvGrpSpPr/>
            <p:nvPr/>
          </p:nvGrpSpPr>
          <p:grpSpPr>
            <a:xfrm>
              <a:off x="0" y="4639391"/>
              <a:ext cx="19289584" cy="1951682"/>
              <a:chOff x="0" y="0"/>
              <a:chExt cx="2961222" cy="299611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2961222" cy="299611"/>
              </a:xfrm>
              <a:custGeom>
                <a:avLst/>
                <a:gdLst/>
                <a:ahLst/>
                <a:cxnLst/>
                <a:rect l="l" t="t" r="r" b="b"/>
                <a:pathLst>
                  <a:path w="2961222" h="299611">
                    <a:moveTo>
                      <a:pt x="26757" y="0"/>
                    </a:moveTo>
                    <a:lnTo>
                      <a:pt x="2934465" y="0"/>
                    </a:lnTo>
                    <a:cubicBezTo>
                      <a:pt x="2941562" y="0"/>
                      <a:pt x="2948367" y="2819"/>
                      <a:pt x="2953385" y="7837"/>
                    </a:cubicBezTo>
                    <a:cubicBezTo>
                      <a:pt x="2958403" y="12855"/>
                      <a:pt x="2961222" y="19660"/>
                      <a:pt x="2961222" y="26757"/>
                    </a:cubicBezTo>
                    <a:lnTo>
                      <a:pt x="2961222" y="272854"/>
                    </a:lnTo>
                    <a:cubicBezTo>
                      <a:pt x="2961222" y="279950"/>
                      <a:pt x="2958403" y="286756"/>
                      <a:pt x="2953385" y="291774"/>
                    </a:cubicBezTo>
                    <a:cubicBezTo>
                      <a:pt x="2948367" y="296792"/>
                      <a:pt x="2941562" y="299611"/>
                      <a:pt x="2934465" y="299611"/>
                    </a:cubicBezTo>
                    <a:lnTo>
                      <a:pt x="26757" y="299611"/>
                    </a:lnTo>
                    <a:cubicBezTo>
                      <a:pt x="19660" y="299611"/>
                      <a:pt x="12855" y="296792"/>
                      <a:pt x="7837" y="291774"/>
                    </a:cubicBezTo>
                    <a:cubicBezTo>
                      <a:pt x="2819" y="286756"/>
                      <a:pt x="0" y="279950"/>
                      <a:pt x="0" y="272854"/>
                    </a:cubicBezTo>
                    <a:lnTo>
                      <a:pt x="0" y="26757"/>
                    </a:lnTo>
                    <a:cubicBezTo>
                      <a:pt x="0" y="19660"/>
                      <a:pt x="2819" y="12855"/>
                      <a:pt x="7837" y="7837"/>
                    </a:cubicBezTo>
                    <a:cubicBezTo>
                      <a:pt x="12855" y="2819"/>
                      <a:pt x="19660" y="0"/>
                      <a:pt x="26757" y="0"/>
                    </a:cubicBezTo>
                    <a:close/>
                  </a:path>
                </a:pathLst>
              </a:custGeom>
              <a:solidFill>
                <a:srgbClr val="F8F8F8"/>
              </a:solidFill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0" y="-38100"/>
                <a:ext cx="2961222" cy="337711"/>
              </a:xfrm>
              <a:prstGeom prst="rect">
                <a:avLst/>
              </a:prstGeom>
            </p:spPr>
            <p:txBody>
              <a:bodyPr lIns="47086" tIns="47086" rIns="47086" bIns="47086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0" name="Freeform 30"/>
            <p:cNvSpPr/>
            <p:nvPr/>
          </p:nvSpPr>
          <p:spPr>
            <a:xfrm>
              <a:off x="798379" y="4924750"/>
              <a:ext cx="1368971" cy="1367260"/>
            </a:xfrm>
            <a:custGeom>
              <a:avLst/>
              <a:gdLst/>
              <a:ahLst/>
              <a:cxnLst/>
              <a:rect l="l" t="t" r="r" b="b"/>
              <a:pathLst>
                <a:path w="1368971" h="1367260">
                  <a:moveTo>
                    <a:pt x="0" y="0"/>
                  </a:moveTo>
                  <a:lnTo>
                    <a:pt x="1368971" y="0"/>
                  </a:lnTo>
                  <a:lnTo>
                    <a:pt x="1368971" y="1367260"/>
                  </a:lnTo>
                  <a:lnTo>
                    <a:pt x="0" y="13672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grpSp>
          <p:nvGrpSpPr>
            <p:cNvPr id="31" name="Group 31"/>
            <p:cNvGrpSpPr/>
            <p:nvPr/>
          </p:nvGrpSpPr>
          <p:grpSpPr>
            <a:xfrm>
              <a:off x="766461" y="4870034"/>
              <a:ext cx="1348810" cy="1348810"/>
              <a:chOff x="0" y="0"/>
              <a:chExt cx="812800" cy="8128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47086" tIns="47086" rIns="47086" bIns="47086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34" name="TextBox 34"/>
            <p:cNvSpPr txBox="1"/>
            <p:nvPr/>
          </p:nvSpPr>
          <p:spPr>
            <a:xfrm>
              <a:off x="2696821" y="5143559"/>
              <a:ext cx="15654083" cy="23456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619"/>
                </a:lnSpc>
              </a:pPr>
              <a:r>
                <a:rPr lang="en-US" sz="3299" b="1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Continuous Integration/Continuous Deployment (CI/CD)</a:t>
              </a:r>
            </a:p>
            <a:p>
              <a:pPr algn="l">
                <a:lnSpc>
                  <a:spcPts val="4619"/>
                </a:lnSpc>
              </a:pPr>
              <a:endParaRPr lang="en-US" sz="3299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endParaRPr>
            </a:p>
            <a:p>
              <a:pPr algn="l">
                <a:lnSpc>
                  <a:spcPts val="4619"/>
                </a:lnSpc>
                <a:spcBef>
                  <a:spcPct val="0"/>
                </a:spcBef>
              </a:pPr>
              <a:endParaRPr lang="en-US" sz="3299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endParaRP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907503" y="5172134"/>
              <a:ext cx="988062" cy="5828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35"/>
                </a:lnSpc>
                <a:spcBef>
                  <a:spcPct val="0"/>
                </a:spcBef>
              </a:pPr>
              <a:r>
                <a:rPr lang="en-US" sz="2382" b="1">
                  <a:solidFill>
                    <a:srgbClr val="3A6AD6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03</a:t>
              </a:r>
            </a:p>
          </p:txBody>
        </p:sp>
        <p:grpSp>
          <p:nvGrpSpPr>
            <p:cNvPr id="36" name="Group 36"/>
            <p:cNvGrpSpPr/>
            <p:nvPr/>
          </p:nvGrpSpPr>
          <p:grpSpPr>
            <a:xfrm>
              <a:off x="0" y="7064185"/>
              <a:ext cx="19289584" cy="1951682"/>
              <a:chOff x="0" y="0"/>
              <a:chExt cx="2961222" cy="299611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0" y="0"/>
                <a:ext cx="2961222" cy="299611"/>
              </a:xfrm>
              <a:custGeom>
                <a:avLst/>
                <a:gdLst/>
                <a:ahLst/>
                <a:cxnLst/>
                <a:rect l="l" t="t" r="r" b="b"/>
                <a:pathLst>
                  <a:path w="2961222" h="299611">
                    <a:moveTo>
                      <a:pt x="26757" y="0"/>
                    </a:moveTo>
                    <a:lnTo>
                      <a:pt x="2934465" y="0"/>
                    </a:lnTo>
                    <a:cubicBezTo>
                      <a:pt x="2941562" y="0"/>
                      <a:pt x="2948367" y="2819"/>
                      <a:pt x="2953385" y="7837"/>
                    </a:cubicBezTo>
                    <a:cubicBezTo>
                      <a:pt x="2958403" y="12855"/>
                      <a:pt x="2961222" y="19660"/>
                      <a:pt x="2961222" y="26757"/>
                    </a:cubicBezTo>
                    <a:lnTo>
                      <a:pt x="2961222" y="272854"/>
                    </a:lnTo>
                    <a:cubicBezTo>
                      <a:pt x="2961222" y="279950"/>
                      <a:pt x="2958403" y="286756"/>
                      <a:pt x="2953385" y="291774"/>
                    </a:cubicBezTo>
                    <a:cubicBezTo>
                      <a:pt x="2948367" y="296792"/>
                      <a:pt x="2941562" y="299611"/>
                      <a:pt x="2934465" y="299611"/>
                    </a:cubicBezTo>
                    <a:lnTo>
                      <a:pt x="26757" y="299611"/>
                    </a:lnTo>
                    <a:cubicBezTo>
                      <a:pt x="19660" y="299611"/>
                      <a:pt x="12855" y="296792"/>
                      <a:pt x="7837" y="291774"/>
                    </a:cubicBezTo>
                    <a:cubicBezTo>
                      <a:pt x="2819" y="286756"/>
                      <a:pt x="0" y="279950"/>
                      <a:pt x="0" y="272854"/>
                    </a:cubicBezTo>
                    <a:lnTo>
                      <a:pt x="0" y="26757"/>
                    </a:lnTo>
                    <a:cubicBezTo>
                      <a:pt x="0" y="19660"/>
                      <a:pt x="2819" y="12855"/>
                      <a:pt x="7837" y="7837"/>
                    </a:cubicBezTo>
                    <a:cubicBezTo>
                      <a:pt x="12855" y="2819"/>
                      <a:pt x="19660" y="0"/>
                      <a:pt x="26757" y="0"/>
                    </a:cubicBezTo>
                    <a:close/>
                  </a:path>
                </a:pathLst>
              </a:custGeom>
              <a:solidFill>
                <a:srgbClr val="F8F8F8"/>
              </a:solidFill>
            </p:spPr>
          </p:sp>
          <p:sp>
            <p:nvSpPr>
              <p:cNvPr id="38" name="TextBox 38"/>
              <p:cNvSpPr txBox="1"/>
              <p:nvPr/>
            </p:nvSpPr>
            <p:spPr>
              <a:xfrm>
                <a:off x="0" y="-38100"/>
                <a:ext cx="2961222" cy="337711"/>
              </a:xfrm>
              <a:prstGeom prst="rect">
                <a:avLst/>
              </a:prstGeom>
            </p:spPr>
            <p:txBody>
              <a:bodyPr lIns="47086" tIns="47086" rIns="47086" bIns="47086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9" name="Freeform 39"/>
            <p:cNvSpPr/>
            <p:nvPr/>
          </p:nvSpPr>
          <p:spPr>
            <a:xfrm>
              <a:off x="798379" y="7349544"/>
              <a:ext cx="1368971" cy="1367260"/>
            </a:xfrm>
            <a:custGeom>
              <a:avLst/>
              <a:gdLst/>
              <a:ahLst/>
              <a:cxnLst/>
              <a:rect l="l" t="t" r="r" b="b"/>
              <a:pathLst>
                <a:path w="1368971" h="1367260">
                  <a:moveTo>
                    <a:pt x="0" y="0"/>
                  </a:moveTo>
                  <a:lnTo>
                    <a:pt x="1368971" y="0"/>
                  </a:lnTo>
                  <a:lnTo>
                    <a:pt x="1368971" y="1367260"/>
                  </a:lnTo>
                  <a:lnTo>
                    <a:pt x="0" y="13672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grpSp>
          <p:nvGrpSpPr>
            <p:cNvPr id="40" name="Group 40"/>
            <p:cNvGrpSpPr/>
            <p:nvPr/>
          </p:nvGrpSpPr>
          <p:grpSpPr>
            <a:xfrm>
              <a:off x="766461" y="7294828"/>
              <a:ext cx="1348810" cy="1348810"/>
              <a:chOff x="0" y="0"/>
              <a:chExt cx="812800" cy="812800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2" name="TextBox 4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47086" tIns="47086" rIns="47086" bIns="47086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43" name="TextBox 43"/>
            <p:cNvSpPr txBox="1"/>
            <p:nvPr/>
          </p:nvSpPr>
          <p:spPr>
            <a:xfrm>
              <a:off x="2696821" y="7568353"/>
              <a:ext cx="11617975" cy="23456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619"/>
                </a:lnSpc>
              </a:pPr>
              <a:r>
                <a:rPr lang="en-US" sz="3299" b="1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Modular Development</a:t>
              </a:r>
            </a:p>
            <a:p>
              <a:pPr algn="l">
                <a:lnSpc>
                  <a:spcPts val="4619"/>
                </a:lnSpc>
              </a:pPr>
              <a:endParaRPr lang="en-US" sz="3299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endParaRPr>
            </a:p>
            <a:p>
              <a:pPr algn="l">
                <a:lnSpc>
                  <a:spcPts val="4619"/>
                </a:lnSpc>
                <a:spcBef>
                  <a:spcPct val="0"/>
                </a:spcBef>
              </a:pPr>
              <a:endParaRPr lang="en-US" sz="3299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endParaRP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907503" y="7596928"/>
              <a:ext cx="988062" cy="5828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35"/>
                </a:lnSpc>
                <a:spcBef>
                  <a:spcPct val="0"/>
                </a:spcBef>
              </a:pPr>
              <a:r>
                <a:rPr lang="en-US" sz="2382" b="1">
                  <a:solidFill>
                    <a:srgbClr val="3A6AD6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04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19523" y="172851"/>
            <a:ext cx="7595905" cy="855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Hardware &amp; Requirements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7336231" y="8911622"/>
            <a:ext cx="951769" cy="799882"/>
            <a:chOff x="0" y="0"/>
            <a:chExt cx="96714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0" y="1229665"/>
            <a:ext cx="18288000" cy="9234625"/>
          </a:xfrm>
          <a:custGeom>
            <a:avLst/>
            <a:gdLst/>
            <a:ahLst/>
            <a:cxnLst/>
            <a:rect l="l" t="t" r="r" b="b"/>
            <a:pathLst>
              <a:path w="18288000" h="9234625">
                <a:moveTo>
                  <a:pt x="0" y="0"/>
                </a:moveTo>
                <a:lnTo>
                  <a:pt x="18288000" y="0"/>
                </a:lnTo>
                <a:lnTo>
                  <a:pt x="18288000" y="9234625"/>
                </a:lnTo>
                <a:lnTo>
                  <a:pt x="0" y="92346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</a:blip>
            <a:stretch>
              <a:fillRect t="-24261" b="-17830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190342" y="4072560"/>
            <a:ext cx="1135974" cy="660422"/>
          </a:xfrm>
          <a:custGeom>
            <a:avLst/>
            <a:gdLst/>
            <a:ahLst/>
            <a:cxnLst/>
            <a:rect l="l" t="t" r="r" b="b"/>
            <a:pathLst>
              <a:path w="1135974" h="660422">
                <a:moveTo>
                  <a:pt x="0" y="0"/>
                </a:moveTo>
                <a:lnTo>
                  <a:pt x="1135974" y="0"/>
                </a:lnTo>
                <a:lnTo>
                  <a:pt x="1135974" y="660421"/>
                </a:lnTo>
                <a:lnTo>
                  <a:pt x="0" y="6604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625" r="-1625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260573" y="3466239"/>
            <a:ext cx="995513" cy="606321"/>
          </a:xfrm>
          <a:custGeom>
            <a:avLst/>
            <a:gdLst/>
            <a:ahLst/>
            <a:cxnLst/>
            <a:rect l="l" t="t" r="r" b="b"/>
            <a:pathLst>
              <a:path w="995513" h="606321">
                <a:moveTo>
                  <a:pt x="0" y="0"/>
                </a:moveTo>
                <a:lnTo>
                  <a:pt x="995513" y="0"/>
                </a:lnTo>
                <a:lnTo>
                  <a:pt x="995513" y="606321"/>
                </a:lnTo>
                <a:lnTo>
                  <a:pt x="0" y="6063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5952776" y="2059316"/>
            <a:ext cx="6509647" cy="7504526"/>
            <a:chOff x="0" y="0"/>
            <a:chExt cx="1332430" cy="153606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32430" cy="1536067"/>
            </a:xfrm>
            <a:custGeom>
              <a:avLst/>
              <a:gdLst/>
              <a:ahLst/>
              <a:cxnLst/>
              <a:rect l="l" t="t" r="r" b="b"/>
              <a:pathLst>
                <a:path w="1332430" h="1536067">
                  <a:moveTo>
                    <a:pt x="59465" y="0"/>
                  </a:moveTo>
                  <a:lnTo>
                    <a:pt x="1272965" y="0"/>
                  </a:lnTo>
                  <a:cubicBezTo>
                    <a:pt x="1288736" y="0"/>
                    <a:pt x="1303861" y="6265"/>
                    <a:pt x="1315013" y="17417"/>
                  </a:cubicBezTo>
                  <a:cubicBezTo>
                    <a:pt x="1326165" y="28569"/>
                    <a:pt x="1332430" y="43694"/>
                    <a:pt x="1332430" y="59465"/>
                  </a:cubicBezTo>
                  <a:lnTo>
                    <a:pt x="1332430" y="1476602"/>
                  </a:lnTo>
                  <a:cubicBezTo>
                    <a:pt x="1332430" y="1509444"/>
                    <a:pt x="1305806" y="1536067"/>
                    <a:pt x="1272965" y="1536067"/>
                  </a:cubicBezTo>
                  <a:lnTo>
                    <a:pt x="59465" y="1536067"/>
                  </a:lnTo>
                  <a:cubicBezTo>
                    <a:pt x="26623" y="1536067"/>
                    <a:pt x="0" y="1509444"/>
                    <a:pt x="0" y="1476602"/>
                  </a:cubicBezTo>
                  <a:lnTo>
                    <a:pt x="0" y="59465"/>
                  </a:lnTo>
                  <a:cubicBezTo>
                    <a:pt x="0" y="26623"/>
                    <a:pt x="26623" y="0"/>
                    <a:pt x="5946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332430" cy="1574167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8247069" y="5199399"/>
            <a:ext cx="1013504" cy="953886"/>
          </a:xfrm>
          <a:custGeom>
            <a:avLst/>
            <a:gdLst/>
            <a:ahLst/>
            <a:cxnLst/>
            <a:rect l="l" t="t" r="r" b="b"/>
            <a:pathLst>
              <a:path w="1013504" h="953886">
                <a:moveTo>
                  <a:pt x="0" y="0"/>
                </a:moveTo>
                <a:lnTo>
                  <a:pt x="1013504" y="0"/>
                </a:lnTo>
                <a:lnTo>
                  <a:pt x="1013504" y="953885"/>
                </a:lnTo>
                <a:lnTo>
                  <a:pt x="0" y="9538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9758329" y="7331766"/>
            <a:ext cx="1191922" cy="1121809"/>
          </a:xfrm>
          <a:custGeom>
            <a:avLst/>
            <a:gdLst/>
            <a:ahLst/>
            <a:cxnLst/>
            <a:rect l="l" t="t" r="r" b="b"/>
            <a:pathLst>
              <a:path w="1191922" h="1121809">
                <a:moveTo>
                  <a:pt x="0" y="0"/>
                </a:moveTo>
                <a:lnTo>
                  <a:pt x="1191922" y="0"/>
                </a:lnTo>
                <a:lnTo>
                  <a:pt x="1191922" y="1121809"/>
                </a:lnTo>
                <a:lnTo>
                  <a:pt x="0" y="112180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6539985" y="2302228"/>
            <a:ext cx="3965421" cy="1397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82"/>
              </a:lnSpc>
              <a:spcBef>
                <a:spcPct val="0"/>
              </a:spcBef>
            </a:pPr>
            <a:r>
              <a:rPr lang="en-US" sz="3844" b="1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Hardware Requirements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371349" y="4134183"/>
            <a:ext cx="5672500" cy="3758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1707" lvl="1" indent="-380853" algn="l">
              <a:lnSpc>
                <a:spcPts val="4939"/>
              </a:lnSpc>
              <a:buFont typeface="Arial"/>
              <a:buChar char="•"/>
            </a:pPr>
            <a:r>
              <a:rPr lang="en-US" sz="3528" b="1" dirty="0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Minimum : 8 GB RAM</a:t>
            </a:r>
            <a:r>
              <a:rPr lang="en-US" sz="3528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, Dual-Core </a:t>
            </a:r>
            <a:r>
              <a:rPr lang="en-US" sz="3528" b="1" dirty="0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CPU, 256 GB SSD  </a:t>
            </a:r>
          </a:p>
          <a:p>
            <a:pPr marL="761707" lvl="1" indent="-380853" algn="l">
              <a:lnSpc>
                <a:spcPts val="4939"/>
              </a:lnSpc>
              <a:buFont typeface="Arial"/>
              <a:buChar char="•"/>
            </a:pPr>
            <a:r>
              <a:rPr lang="en-US" sz="3528" b="1" dirty="0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Recommended: 16 GB RAM, Quad-Core CPU, 512 GB SSD </a:t>
            </a:r>
          </a:p>
        </p:txBody>
      </p:sp>
      <p:sp>
        <p:nvSpPr>
          <p:cNvPr id="16" name="AutoShape 16"/>
          <p:cNvSpPr/>
          <p:nvPr/>
        </p:nvSpPr>
        <p:spPr>
          <a:xfrm>
            <a:off x="-100931" y="1210615"/>
            <a:ext cx="18388931" cy="0"/>
          </a:xfrm>
          <a:prstGeom prst="line">
            <a:avLst/>
          </a:prstGeom>
          <a:ln w="38100" cap="flat">
            <a:solidFill>
              <a:srgbClr val="3A6AD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17"/>
          <p:cNvSpPr txBox="1"/>
          <p:nvPr/>
        </p:nvSpPr>
        <p:spPr>
          <a:xfrm>
            <a:off x="17590742" y="9144492"/>
            <a:ext cx="442747" cy="276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255831" y="2123751"/>
            <a:ext cx="10578428" cy="9287081"/>
          </a:xfrm>
          <a:custGeom>
            <a:avLst/>
            <a:gdLst/>
            <a:ahLst/>
            <a:cxnLst/>
            <a:rect l="l" t="t" r="r" b="b"/>
            <a:pathLst>
              <a:path w="10578428" h="9287081">
                <a:moveTo>
                  <a:pt x="0" y="0"/>
                </a:moveTo>
                <a:lnTo>
                  <a:pt x="10578428" y="0"/>
                </a:lnTo>
                <a:lnTo>
                  <a:pt x="10578428" y="9287081"/>
                </a:lnTo>
                <a:lnTo>
                  <a:pt x="0" y="92870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</a:blip>
            <a:stretch>
              <a:fillRect l="-28828" t="-10590" r="-64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52592" y="2633087"/>
            <a:ext cx="5471029" cy="6851958"/>
            <a:chOff x="0" y="0"/>
            <a:chExt cx="1332430" cy="166874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32430" cy="1668745"/>
            </a:xfrm>
            <a:custGeom>
              <a:avLst/>
              <a:gdLst/>
              <a:ahLst/>
              <a:cxnLst/>
              <a:rect l="l" t="t" r="r" b="b"/>
              <a:pathLst>
                <a:path w="1332430" h="1668745">
                  <a:moveTo>
                    <a:pt x="70754" y="0"/>
                  </a:moveTo>
                  <a:lnTo>
                    <a:pt x="1261676" y="0"/>
                  </a:lnTo>
                  <a:cubicBezTo>
                    <a:pt x="1280441" y="0"/>
                    <a:pt x="1298438" y="7454"/>
                    <a:pt x="1311707" y="20723"/>
                  </a:cubicBezTo>
                  <a:cubicBezTo>
                    <a:pt x="1324975" y="33992"/>
                    <a:pt x="1332430" y="51989"/>
                    <a:pt x="1332430" y="70754"/>
                  </a:cubicBezTo>
                  <a:lnTo>
                    <a:pt x="1332430" y="1597991"/>
                  </a:lnTo>
                  <a:cubicBezTo>
                    <a:pt x="1332430" y="1637068"/>
                    <a:pt x="1300752" y="1668745"/>
                    <a:pt x="1261676" y="1668745"/>
                  </a:cubicBezTo>
                  <a:lnTo>
                    <a:pt x="70754" y="1668745"/>
                  </a:lnTo>
                  <a:cubicBezTo>
                    <a:pt x="51989" y="1668745"/>
                    <a:pt x="33992" y="1661291"/>
                    <a:pt x="20723" y="1648022"/>
                  </a:cubicBezTo>
                  <a:cubicBezTo>
                    <a:pt x="7454" y="1634753"/>
                    <a:pt x="0" y="1616756"/>
                    <a:pt x="0" y="1597991"/>
                  </a:cubicBezTo>
                  <a:lnTo>
                    <a:pt x="0" y="70754"/>
                  </a:lnTo>
                  <a:cubicBezTo>
                    <a:pt x="0" y="51989"/>
                    <a:pt x="7454" y="33992"/>
                    <a:pt x="20723" y="20723"/>
                  </a:cubicBezTo>
                  <a:cubicBezTo>
                    <a:pt x="33992" y="7454"/>
                    <a:pt x="51989" y="0"/>
                    <a:pt x="7075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332430" cy="1706845"/>
            </a:xfrm>
            <a:prstGeom prst="rect">
              <a:avLst/>
            </a:prstGeom>
          </p:spPr>
          <p:txBody>
            <a:bodyPr lIns="39574" tIns="39574" rIns="39574" bIns="39574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208044" y="3678563"/>
            <a:ext cx="4047358" cy="5086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1"/>
              </a:lnSpc>
            </a:pPr>
            <a:endParaRPr/>
          </a:p>
          <a:p>
            <a:pPr algn="l">
              <a:lnSpc>
                <a:spcPts val="4471"/>
              </a:lnSpc>
            </a:pPr>
            <a:r>
              <a:rPr lang="en-US" sz="3193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• React.js </a:t>
            </a:r>
          </a:p>
          <a:p>
            <a:pPr algn="l">
              <a:lnSpc>
                <a:spcPts val="4471"/>
              </a:lnSpc>
            </a:pPr>
            <a:r>
              <a:rPr lang="en-US" sz="3193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• Redux Toolkit </a:t>
            </a:r>
          </a:p>
          <a:p>
            <a:pPr algn="l">
              <a:lnSpc>
                <a:spcPts val="4471"/>
              </a:lnSpc>
            </a:pPr>
            <a:r>
              <a:rPr lang="en-US" sz="3193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• Socket.IO  </a:t>
            </a:r>
          </a:p>
          <a:p>
            <a:pPr algn="l">
              <a:lnSpc>
                <a:spcPts val="4471"/>
              </a:lnSpc>
            </a:pPr>
            <a:r>
              <a:rPr lang="en-US" sz="3193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• Tailwind CSS </a:t>
            </a:r>
          </a:p>
          <a:p>
            <a:pPr algn="l">
              <a:lnSpc>
                <a:spcPts val="4471"/>
              </a:lnSpc>
            </a:pPr>
            <a:r>
              <a:rPr lang="en-US" sz="3193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• Twilio SDK or Jitsi API         (100kbps to 3Mbps) &amp; (300 Hz to 3400 Hz)</a:t>
            </a:r>
          </a:p>
        </p:txBody>
      </p:sp>
      <p:sp>
        <p:nvSpPr>
          <p:cNvPr id="7" name="Freeform 7"/>
          <p:cNvSpPr/>
          <p:nvPr/>
        </p:nvSpPr>
        <p:spPr>
          <a:xfrm>
            <a:off x="5104114" y="2327558"/>
            <a:ext cx="8499431" cy="7557428"/>
          </a:xfrm>
          <a:custGeom>
            <a:avLst/>
            <a:gdLst/>
            <a:ahLst/>
            <a:cxnLst/>
            <a:rect l="l" t="t" r="r" b="b"/>
            <a:pathLst>
              <a:path w="8499431" h="7557428">
                <a:moveTo>
                  <a:pt x="0" y="0"/>
                </a:moveTo>
                <a:lnTo>
                  <a:pt x="8499431" y="0"/>
                </a:lnTo>
                <a:lnTo>
                  <a:pt x="8499431" y="7557428"/>
                </a:lnTo>
                <a:lnTo>
                  <a:pt x="0" y="7557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-7178" t="-10590" r="-29871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6629939" y="2726994"/>
            <a:ext cx="5360537" cy="6179795"/>
            <a:chOff x="0" y="0"/>
            <a:chExt cx="1332430" cy="153606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32430" cy="1536067"/>
            </a:xfrm>
            <a:custGeom>
              <a:avLst/>
              <a:gdLst/>
              <a:ahLst/>
              <a:cxnLst/>
              <a:rect l="l" t="t" r="r" b="b"/>
              <a:pathLst>
                <a:path w="1332430" h="1536067">
                  <a:moveTo>
                    <a:pt x="72212" y="0"/>
                  </a:moveTo>
                  <a:lnTo>
                    <a:pt x="1260218" y="0"/>
                  </a:lnTo>
                  <a:cubicBezTo>
                    <a:pt x="1279369" y="0"/>
                    <a:pt x="1297737" y="7608"/>
                    <a:pt x="1311279" y="21150"/>
                  </a:cubicBezTo>
                  <a:cubicBezTo>
                    <a:pt x="1324822" y="34693"/>
                    <a:pt x="1332430" y="53060"/>
                    <a:pt x="1332430" y="72212"/>
                  </a:cubicBezTo>
                  <a:lnTo>
                    <a:pt x="1332430" y="1463855"/>
                  </a:lnTo>
                  <a:cubicBezTo>
                    <a:pt x="1332430" y="1483007"/>
                    <a:pt x="1324822" y="1501374"/>
                    <a:pt x="1311279" y="1514916"/>
                  </a:cubicBezTo>
                  <a:cubicBezTo>
                    <a:pt x="1297737" y="1528459"/>
                    <a:pt x="1279369" y="1536067"/>
                    <a:pt x="1260218" y="1536067"/>
                  </a:cubicBezTo>
                  <a:lnTo>
                    <a:pt x="72212" y="1536067"/>
                  </a:lnTo>
                  <a:cubicBezTo>
                    <a:pt x="53060" y="1536067"/>
                    <a:pt x="34693" y="1528459"/>
                    <a:pt x="21150" y="1514916"/>
                  </a:cubicBezTo>
                  <a:cubicBezTo>
                    <a:pt x="7608" y="1501374"/>
                    <a:pt x="0" y="1483007"/>
                    <a:pt x="0" y="1463855"/>
                  </a:cubicBezTo>
                  <a:lnTo>
                    <a:pt x="0" y="72212"/>
                  </a:lnTo>
                  <a:cubicBezTo>
                    <a:pt x="0" y="53060"/>
                    <a:pt x="7608" y="34693"/>
                    <a:pt x="21150" y="21150"/>
                  </a:cubicBezTo>
                  <a:cubicBezTo>
                    <a:pt x="34693" y="7608"/>
                    <a:pt x="53060" y="0"/>
                    <a:pt x="7221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332430" cy="1574167"/>
            </a:xfrm>
            <a:prstGeom prst="rect">
              <a:avLst/>
            </a:prstGeom>
          </p:spPr>
          <p:txBody>
            <a:bodyPr lIns="38774" tIns="38774" rIns="38774" bIns="38774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8934146" y="3968833"/>
            <a:ext cx="813476" cy="495450"/>
          </a:xfrm>
          <a:custGeom>
            <a:avLst/>
            <a:gdLst/>
            <a:ahLst/>
            <a:cxnLst/>
            <a:rect l="l" t="t" r="r" b="b"/>
            <a:pathLst>
              <a:path w="813476" h="495450">
                <a:moveTo>
                  <a:pt x="0" y="0"/>
                </a:moveTo>
                <a:lnTo>
                  <a:pt x="813475" y="0"/>
                </a:lnTo>
                <a:lnTo>
                  <a:pt x="813475" y="495450"/>
                </a:lnTo>
                <a:lnTo>
                  <a:pt x="0" y="4954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8987844" y="6003306"/>
            <a:ext cx="804520" cy="415153"/>
          </a:xfrm>
          <a:custGeom>
            <a:avLst/>
            <a:gdLst/>
            <a:ahLst/>
            <a:cxnLst/>
            <a:rect l="l" t="t" r="r" b="b"/>
            <a:pathLst>
              <a:path w="804520" h="415153">
                <a:moveTo>
                  <a:pt x="0" y="0"/>
                </a:moveTo>
                <a:lnTo>
                  <a:pt x="804520" y="0"/>
                </a:lnTo>
                <a:lnTo>
                  <a:pt x="804520" y="415154"/>
                </a:lnTo>
                <a:lnTo>
                  <a:pt x="0" y="4151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6945935" y="3905212"/>
            <a:ext cx="4888338" cy="2612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7247" lvl="1" indent="-313624" algn="l">
              <a:lnSpc>
                <a:spcPts val="4067"/>
              </a:lnSpc>
              <a:buFont typeface="Arial"/>
              <a:buChar char="•"/>
            </a:pPr>
            <a:r>
              <a:rPr lang="en-US" sz="2905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Node.js</a:t>
            </a:r>
          </a:p>
          <a:p>
            <a:pPr marL="627247" lvl="1" indent="-313624" algn="l">
              <a:lnSpc>
                <a:spcPts val="4067"/>
              </a:lnSpc>
              <a:buFont typeface="Arial"/>
              <a:buChar char="•"/>
            </a:pPr>
            <a:r>
              <a:rPr lang="en-US" sz="2905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Express.js Framework</a:t>
            </a:r>
          </a:p>
          <a:p>
            <a:pPr algn="l">
              <a:lnSpc>
                <a:spcPts val="4067"/>
              </a:lnSpc>
            </a:pPr>
            <a:r>
              <a:rPr lang="en-US" sz="2905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or</a:t>
            </a:r>
          </a:p>
          <a:p>
            <a:pPr marL="627247" lvl="1" indent="-313624" algn="l">
              <a:lnSpc>
                <a:spcPts val="4067"/>
              </a:lnSpc>
              <a:buFont typeface="Arial"/>
              <a:buChar char="•"/>
            </a:pPr>
            <a:r>
              <a:rPr lang="en-US" sz="2905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Spring Boot framework </a:t>
            </a:r>
          </a:p>
          <a:p>
            <a:pPr marL="627247" lvl="1" indent="-313624" algn="l">
              <a:lnSpc>
                <a:spcPts val="4067"/>
              </a:lnSpc>
              <a:buFont typeface="Arial"/>
              <a:buChar char="•"/>
            </a:pPr>
            <a:r>
              <a:rPr lang="en-US" sz="2905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MySQL    </a:t>
            </a:r>
          </a:p>
        </p:txBody>
      </p:sp>
      <p:sp>
        <p:nvSpPr>
          <p:cNvPr id="14" name="Freeform 14"/>
          <p:cNvSpPr/>
          <p:nvPr/>
        </p:nvSpPr>
        <p:spPr>
          <a:xfrm>
            <a:off x="11229280" y="5525665"/>
            <a:ext cx="604993" cy="437704"/>
          </a:xfrm>
          <a:custGeom>
            <a:avLst/>
            <a:gdLst/>
            <a:ahLst/>
            <a:cxnLst/>
            <a:rect l="l" t="t" r="r" b="b"/>
            <a:pathLst>
              <a:path w="604993" h="437704">
                <a:moveTo>
                  <a:pt x="0" y="0"/>
                </a:moveTo>
                <a:lnTo>
                  <a:pt x="604993" y="0"/>
                </a:lnTo>
                <a:lnTo>
                  <a:pt x="604993" y="437704"/>
                </a:lnTo>
                <a:lnTo>
                  <a:pt x="0" y="4377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1090161" y="4464283"/>
            <a:ext cx="484150" cy="484150"/>
          </a:xfrm>
          <a:custGeom>
            <a:avLst/>
            <a:gdLst/>
            <a:ahLst/>
            <a:cxnLst/>
            <a:rect l="l" t="t" r="r" b="b"/>
            <a:pathLst>
              <a:path w="484150" h="484150">
                <a:moveTo>
                  <a:pt x="0" y="0"/>
                </a:moveTo>
                <a:lnTo>
                  <a:pt x="484150" y="0"/>
                </a:lnTo>
                <a:lnTo>
                  <a:pt x="484150" y="484151"/>
                </a:lnTo>
                <a:lnTo>
                  <a:pt x="0" y="48415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1194862" y="2385686"/>
            <a:ext cx="8434058" cy="7499301"/>
          </a:xfrm>
          <a:custGeom>
            <a:avLst/>
            <a:gdLst/>
            <a:ahLst/>
            <a:cxnLst/>
            <a:rect l="l" t="t" r="r" b="b"/>
            <a:pathLst>
              <a:path w="8434058" h="7499301">
                <a:moveTo>
                  <a:pt x="0" y="0"/>
                </a:moveTo>
                <a:lnTo>
                  <a:pt x="8434058" y="0"/>
                </a:lnTo>
                <a:lnTo>
                  <a:pt x="8434058" y="7499300"/>
                </a:lnTo>
                <a:lnTo>
                  <a:pt x="0" y="7499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</a:blip>
            <a:stretch>
              <a:fillRect l="-7178" t="-10590" r="-29871"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17491799" y="9085104"/>
            <a:ext cx="951769" cy="799882"/>
            <a:chOff x="0" y="0"/>
            <a:chExt cx="96714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3502499" y="5484557"/>
            <a:ext cx="496935" cy="496935"/>
          </a:xfrm>
          <a:custGeom>
            <a:avLst/>
            <a:gdLst/>
            <a:ahLst/>
            <a:cxnLst/>
            <a:rect l="l" t="t" r="r" b="b"/>
            <a:pathLst>
              <a:path w="496935" h="496935">
                <a:moveTo>
                  <a:pt x="0" y="0"/>
                </a:moveTo>
                <a:lnTo>
                  <a:pt x="496935" y="0"/>
                </a:lnTo>
                <a:lnTo>
                  <a:pt x="496935" y="496935"/>
                </a:lnTo>
                <a:lnTo>
                  <a:pt x="0" y="49693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4378848" y="4987493"/>
            <a:ext cx="443705" cy="422484"/>
          </a:xfrm>
          <a:custGeom>
            <a:avLst/>
            <a:gdLst/>
            <a:ahLst/>
            <a:cxnLst/>
            <a:rect l="l" t="t" r="r" b="b"/>
            <a:pathLst>
              <a:path w="443705" h="422484">
                <a:moveTo>
                  <a:pt x="0" y="0"/>
                </a:moveTo>
                <a:lnTo>
                  <a:pt x="443704" y="0"/>
                </a:lnTo>
                <a:lnTo>
                  <a:pt x="443704" y="422484"/>
                </a:lnTo>
                <a:lnTo>
                  <a:pt x="0" y="42248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3999434" y="5904092"/>
            <a:ext cx="621836" cy="613582"/>
          </a:xfrm>
          <a:custGeom>
            <a:avLst/>
            <a:gdLst/>
            <a:ahLst/>
            <a:cxnLst/>
            <a:rect l="l" t="t" r="r" b="b"/>
            <a:pathLst>
              <a:path w="621836" h="613582">
                <a:moveTo>
                  <a:pt x="0" y="0"/>
                </a:moveTo>
                <a:lnTo>
                  <a:pt x="621837" y="0"/>
                </a:lnTo>
                <a:lnTo>
                  <a:pt x="621837" y="613582"/>
                </a:lnTo>
                <a:lnTo>
                  <a:pt x="0" y="61358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2117888" y="7137787"/>
            <a:ext cx="623247" cy="466834"/>
          </a:xfrm>
          <a:custGeom>
            <a:avLst/>
            <a:gdLst/>
            <a:ahLst/>
            <a:cxnLst/>
            <a:rect l="l" t="t" r="r" b="b"/>
            <a:pathLst>
              <a:path w="623247" h="466834">
                <a:moveTo>
                  <a:pt x="0" y="0"/>
                </a:moveTo>
                <a:lnTo>
                  <a:pt x="623247" y="0"/>
                </a:lnTo>
                <a:lnTo>
                  <a:pt x="623247" y="466833"/>
                </a:lnTo>
                <a:lnTo>
                  <a:pt x="0" y="46683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3015911" y="4254928"/>
            <a:ext cx="954729" cy="555051"/>
          </a:xfrm>
          <a:custGeom>
            <a:avLst/>
            <a:gdLst/>
            <a:ahLst/>
            <a:cxnLst/>
            <a:rect l="l" t="t" r="r" b="b"/>
            <a:pathLst>
              <a:path w="954729" h="555051">
                <a:moveTo>
                  <a:pt x="0" y="0"/>
                </a:moveTo>
                <a:lnTo>
                  <a:pt x="954728" y="0"/>
                </a:lnTo>
                <a:lnTo>
                  <a:pt x="954728" y="555051"/>
                </a:lnTo>
                <a:lnTo>
                  <a:pt x="0" y="55505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1625" r="-1625"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15354503" y="4502653"/>
            <a:ext cx="928252" cy="539658"/>
          </a:xfrm>
          <a:custGeom>
            <a:avLst/>
            <a:gdLst/>
            <a:ahLst/>
            <a:cxnLst/>
            <a:rect l="l" t="t" r="r" b="b"/>
            <a:pathLst>
              <a:path w="928252" h="539658">
                <a:moveTo>
                  <a:pt x="0" y="0"/>
                </a:moveTo>
                <a:lnTo>
                  <a:pt x="928252" y="0"/>
                </a:lnTo>
                <a:lnTo>
                  <a:pt x="928252" y="539658"/>
                </a:lnTo>
                <a:lnTo>
                  <a:pt x="0" y="53965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1625" r="-1625"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5411891" y="4007203"/>
            <a:ext cx="813476" cy="495450"/>
          </a:xfrm>
          <a:custGeom>
            <a:avLst/>
            <a:gdLst/>
            <a:ahLst/>
            <a:cxnLst/>
            <a:rect l="l" t="t" r="r" b="b"/>
            <a:pathLst>
              <a:path w="813476" h="495450">
                <a:moveTo>
                  <a:pt x="0" y="0"/>
                </a:moveTo>
                <a:lnTo>
                  <a:pt x="813476" y="0"/>
                </a:lnTo>
                <a:lnTo>
                  <a:pt x="813476" y="495450"/>
                </a:lnTo>
                <a:lnTo>
                  <a:pt x="0" y="4954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27" name="Group 27"/>
          <p:cNvGrpSpPr/>
          <p:nvPr/>
        </p:nvGrpSpPr>
        <p:grpSpPr>
          <a:xfrm>
            <a:off x="12708951" y="2857547"/>
            <a:ext cx="5319307" cy="6132264"/>
            <a:chOff x="0" y="0"/>
            <a:chExt cx="1332430" cy="1536067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332430" cy="1536067"/>
            </a:xfrm>
            <a:custGeom>
              <a:avLst/>
              <a:gdLst/>
              <a:ahLst/>
              <a:cxnLst/>
              <a:rect l="l" t="t" r="r" b="b"/>
              <a:pathLst>
                <a:path w="1332430" h="1536067">
                  <a:moveTo>
                    <a:pt x="72772" y="0"/>
                  </a:moveTo>
                  <a:lnTo>
                    <a:pt x="1259658" y="0"/>
                  </a:lnTo>
                  <a:cubicBezTo>
                    <a:pt x="1278958" y="0"/>
                    <a:pt x="1297468" y="7667"/>
                    <a:pt x="1311115" y="21314"/>
                  </a:cubicBezTo>
                  <a:cubicBezTo>
                    <a:pt x="1324763" y="34962"/>
                    <a:pt x="1332430" y="53472"/>
                    <a:pt x="1332430" y="72772"/>
                  </a:cubicBezTo>
                  <a:lnTo>
                    <a:pt x="1332430" y="1463295"/>
                  </a:lnTo>
                  <a:cubicBezTo>
                    <a:pt x="1332430" y="1482595"/>
                    <a:pt x="1324763" y="1501105"/>
                    <a:pt x="1311115" y="1514753"/>
                  </a:cubicBezTo>
                  <a:cubicBezTo>
                    <a:pt x="1297468" y="1528400"/>
                    <a:pt x="1278958" y="1536067"/>
                    <a:pt x="1259658" y="1536067"/>
                  </a:cubicBezTo>
                  <a:lnTo>
                    <a:pt x="72772" y="1536067"/>
                  </a:lnTo>
                  <a:cubicBezTo>
                    <a:pt x="32581" y="1536067"/>
                    <a:pt x="0" y="1503486"/>
                    <a:pt x="0" y="1463295"/>
                  </a:cubicBezTo>
                  <a:lnTo>
                    <a:pt x="0" y="72772"/>
                  </a:lnTo>
                  <a:cubicBezTo>
                    <a:pt x="0" y="32581"/>
                    <a:pt x="32581" y="0"/>
                    <a:pt x="7277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1332430" cy="1574167"/>
            </a:xfrm>
            <a:prstGeom prst="rect">
              <a:avLst/>
            </a:prstGeom>
          </p:spPr>
          <p:txBody>
            <a:bodyPr lIns="38476" tIns="38476" rIns="38476" bIns="38476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30" name="Freeform 30"/>
          <p:cNvSpPr/>
          <p:nvPr/>
        </p:nvSpPr>
        <p:spPr>
          <a:xfrm>
            <a:off x="15411891" y="5305981"/>
            <a:ext cx="541650" cy="541650"/>
          </a:xfrm>
          <a:custGeom>
            <a:avLst/>
            <a:gdLst/>
            <a:ahLst/>
            <a:cxnLst/>
            <a:rect l="l" t="t" r="r" b="b"/>
            <a:pathLst>
              <a:path w="541650" h="541650">
                <a:moveTo>
                  <a:pt x="0" y="0"/>
                </a:moveTo>
                <a:lnTo>
                  <a:pt x="541650" y="0"/>
                </a:lnTo>
                <a:lnTo>
                  <a:pt x="541650" y="541650"/>
                </a:lnTo>
                <a:lnTo>
                  <a:pt x="0" y="54165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15907105" y="6787240"/>
            <a:ext cx="751300" cy="489155"/>
          </a:xfrm>
          <a:custGeom>
            <a:avLst/>
            <a:gdLst/>
            <a:ahLst/>
            <a:cxnLst/>
            <a:rect l="l" t="t" r="r" b="b"/>
            <a:pathLst>
              <a:path w="751300" h="489155">
                <a:moveTo>
                  <a:pt x="0" y="0"/>
                </a:moveTo>
                <a:lnTo>
                  <a:pt x="751300" y="0"/>
                </a:lnTo>
                <a:lnTo>
                  <a:pt x="751300" y="489156"/>
                </a:lnTo>
                <a:lnTo>
                  <a:pt x="0" y="48915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14341876" y="4171351"/>
            <a:ext cx="476738" cy="474619"/>
          </a:xfrm>
          <a:custGeom>
            <a:avLst/>
            <a:gdLst/>
            <a:ahLst/>
            <a:cxnLst/>
            <a:rect l="l" t="t" r="r" b="b"/>
            <a:pathLst>
              <a:path w="476738" h="474619">
                <a:moveTo>
                  <a:pt x="0" y="0"/>
                </a:moveTo>
                <a:lnTo>
                  <a:pt x="476738" y="0"/>
                </a:lnTo>
                <a:lnTo>
                  <a:pt x="476738" y="474619"/>
                </a:lnTo>
                <a:lnTo>
                  <a:pt x="0" y="47461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15094461" y="4693527"/>
            <a:ext cx="548287" cy="498674"/>
          </a:xfrm>
          <a:custGeom>
            <a:avLst/>
            <a:gdLst/>
            <a:ahLst/>
            <a:cxnLst/>
            <a:rect l="l" t="t" r="r" b="b"/>
            <a:pathLst>
              <a:path w="548287" h="498674">
                <a:moveTo>
                  <a:pt x="0" y="0"/>
                </a:moveTo>
                <a:lnTo>
                  <a:pt x="548287" y="0"/>
                </a:lnTo>
                <a:lnTo>
                  <a:pt x="548287" y="498674"/>
                </a:lnTo>
                <a:lnTo>
                  <a:pt x="0" y="498674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-145023" t="-98530" r="-142950" b="-85334"/>
            </a:stretch>
          </a:blipFill>
        </p:spPr>
      </p:sp>
      <p:sp>
        <p:nvSpPr>
          <p:cNvPr id="34" name="AutoShape 34"/>
          <p:cNvSpPr/>
          <p:nvPr/>
        </p:nvSpPr>
        <p:spPr>
          <a:xfrm>
            <a:off x="-50465" y="1436847"/>
            <a:ext cx="18388931" cy="0"/>
          </a:xfrm>
          <a:prstGeom prst="line">
            <a:avLst/>
          </a:prstGeom>
          <a:ln w="38100" cap="flat">
            <a:solidFill>
              <a:srgbClr val="3A6AD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Freeform 35"/>
          <p:cNvSpPr/>
          <p:nvPr/>
        </p:nvSpPr>
        <p:spPr>
          <a:xfrm>
            <a:off x="16687670" y="6799573"/>
            <a:ext cx="571630" cy="571630"/>
          </a:xfrm>
          <a:custGeom>
            <a:avLst/>
            <a:gdLst/>
            <a:ahLst/>
            <a:cxnLst/>
            <a:rect l="l" t="t" r="r" b="b"/>
            <a:pathLst>
              <a:path w="571630" h="571630">
                <a:moveTo>
                  <a:pt x="0" y="0"/>
                </a:moveTo>
                <a:lnTo>
                  <a:pt x="571630" y="0"/>
                </a:lnTo>
                <a:lnTo>
                  <a:pt x="571630" y="571630"/>
                </a:lnTo>
                <a:lnTo>
                  <a:pt x="0" y="571630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</p:sp>
      <p:sp>
        <p:nvSpPr>
          <p:cNvPr id="36" name="TextBox 36"/>
          <p:cNvSpPr txBox="1"/>
          <p:nvPr/>
        </p:nvSpPr>
        <p:spPr>
          <a:xfrm>
            <a:off x="13444333" y="4131103"/>
            <a:ext cx="3935117" cy="3313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47"/>
              </a:lnSpc>
            </a:pPr>
            <a:r>
              <a:rPr lang="en-US" sz="3105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• Git </a:t>
            </a:r>
          </a:p>
          <a:p>
            <a:pPr algn="l">
              <a:lnSpc>
                <a:spcPts val="4347"/>
              </a:lnSpc>
            </a:pPr>
            <a:r>
              <a:rPr lang="en-US" sz="3105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• Docker </a:t>
            </a:r>
          </a:p>
          <a:p>
            <a:pPr algn="l">
              <a:lnSpc>
                <a:spcPts val="4347"/>
              </a:lnSpc>
            </a:pPr>
            <a:r>
              <a:rPr lang="en-US" sz="3105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• Postman</a:t>
            </a:r>
          </a:p>
          <a:p>
            <a:pPr algn="l">
              <a:lnSpc>
                <a:spcPts val="4347"/>
              </a:lnSpc>
            </a:pPr>
            <a:r>
              <a:rPr lang="en-US" sz="3105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• Integrated Development Environments 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7113492" y="2920855"/>
            <a:ext cx="3265428" cy="600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32"/>
              </a:lnSpc>
              <a:spcBef>
                <a:spcPct val="0"/>
              </a:spcBef>
            </a:pPr>
            <a:r>
              <a:rPr lang="en-US" sz="3166" b="1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Backend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7674380" y="9318324"/>
            <a:ext cx="442747" cy="276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12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5346047" y="113087"/>
            <a:ext cx="7595905" cy="855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Software Requirements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046112" y="2833497"/>
            <a:ext cx="2241994" cy="610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23"/>
              </a:lnSpc>
              <a:spcBef>
                <a:spcPct val="0"/>
              </a:spcBef>
            </a:pPr>
            <a:r>
              <a:rPr lang="en-US" sz="3231" b="1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Frontend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188785" y="3058490"/>
            <a:ext cx="4092558" cy="587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98"/>
              </a:lnSpc>
              <a:spcBef>
                <a:spcPct val="0"/>
              </a:spcBef>
            </a:pPr>
            <a:r>
              <a:rPr lang="en-US" sz="3141" b="1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Development Tools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1799" y="9085104"/>
            <a:ext cx="951769" cy="799882"/>
            <a:chOff x="0" y="0"/>
            <a:chExt cx="96714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7674380" y="9318324"/>
            <a:ext cx="442747" cy="276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13</a:t>
            </a:r>
          </a:p>
        </p:txBody>
      </p:sp>
      <p:sp>
        <p:nvSpPr>
          <p:cNvPr id="6" name="Freeform 6"/>
          <p:cNvSpPr/>
          <p:nvPr/>
        </p:nvSpPr>
        <p:spPr>
          <a:xfrm>
            <a:off x="566248" y="1159435"/>
            <a:ext cx="6102446" cy="4637265"/>
          </a:xfrm>
          <a:custGeom>
            <a:avLst/>
            <a:gdLst/>
            <a:ahLst/>
            <a:cxnLst/>
            <a:rect l="l" t="t" r="r" b="b"/>
            <a:pathLst>
              <a:path w="6102446" h="4637265">
                <a:moveTo>
                  <a:pt x="0" y="0"/>
                </a:moveTo>
                <a:lnTo>
                  <a:pt x="6102445" y="0"/>
                </a:lnTo>
                <a:lnTo>
                  <a:pt x="6102445" y="4637266"/>
                </a:lnTo>
                <a:lnTo>
                  <a:pt x="0" y="4637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6274" r="-2515" b="-2719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82553" y="2090791"/>
            <a:ext cx="5139841" cy="2819922"/>
            <a:chOff x="0" y="0"/>
            <a:chExt cx="1052050" cy="57719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52050" cy="577197"/>
            </a:xfrm>
            <a:custGeom>
              <a:avLst/>
              <a:gdLst/>
              <a:ahLst/>
              <a:cxnLst/>
              <a:rect l="l" t="t" r="r" b="b"/>
              <a:pathLst>
                <a:path w="1052050" h="577197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634760" y="2746940"/>
            <a:ext cx="3965421" cy="1355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2"/>
              </a:lnSpc>
              <a:spcBef>
                <a:spcPct val="0"/>
              </a:spcBef>
            </a:pPr>
            <a:r>
              <a:rPr lang="en-US" sz="3644" b="1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Educational Institutions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335184" y="303587"/>
            <a:ext cx="7595905" cy="855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Applications</a:t>
            </a:r>
          </a:p>
        </p:txBody>
      </p:sp>
      <p:sp>
        <p:nvSpPr>
          <p:cNvPr id="12" name="Freeform 12"/>
          <p:cNvSpPr/>
          <p:nvPr/>
        </p:nvSpPr>
        <p:spPr>
          <a:xfrm>
            <a:off x="6423084" y="1182119"/>
            <a:ext cx="6102446" cy="4637265"/>
          </a:xfrm>
          <a:custGeom>
            <a:avLst/>
            <a:gdLst/>
            <a:ahLst/>
            <a:cxnLst/>
            <a:rect l="l" t="t" r="r" b="b"/>
            <a:pathLst>
              <a:path w="6102446" h="4637265">
                <a:moveTo>
                  <a:pt x="0" y="0"/>
                </a:moveTo>
                <a:lnTo>
                  <a:pt x="6102445" y="0"/>
                </a:lnTo>
                <a:lnTo>
                  <a:pt x="6102445" y="4637265"/>
                </a:lnTo>
                <a:lnTo>
                  <a:pt x="0" y="4637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6274" r="-2515" b="-2719"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6639389" y="2113475"/>
            <a:ext cx="5139841" cy="2819922"/>
            <a:chOff x="0" y="0"/>
            <a:chExt cx="1052050" cy="57719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52050" cy="577197"/>
            </a:xfrm>
            <a:custGeom>
              <a:avLst/>
              <a:gdLst/>
              <a:ahLst/>
              <a:cxnLst/>
              <a:rect l="l" t="t" r="r" b="b"/>
              <a:pathLst>
                <a:path w="1052050" h="577197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7226599" y="2423090"/>
            <a:ext cx="3965421" cy="1355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2"/>
              </a:lnSpc>
              <a:spcBef>
                <a:spcPct val="0"/>
              </a:spcBef>
            </a:pPr>
            <a:r>
              <a:rPr lang="en-US" sz="3644" b="1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Software Development Teams</a:t>
            </a:r>
          </a:p>
        </p:txBody>
      </p:sp>
      <p:sp>
        <p:nvSpPr>
          <p:cNvPr id="17" name="Freeform 17"/>
          <p:cNvSpPr/>
          <p:nvPr/>
        </p:nvSpPr>
        <p:spPr>
          <a:xfrm>
            <a:off x="12341123" y="1204803"/>
            <a:ext cx="6102446" cy="4637265"/>
          </a:xfrm>
          <a:custGeom>
            <a:avLst/>
            <a:gdLst/>
            <a:ahLst/>
            <a:cxnLst/>
            <a:rect l="l" t="t" r="r" b="b"/>
            <a:pathLst>
              <a:path w="6102446" h="4637265">
                <a:moveTo>
                  <a:pt x="0" y="0"/>
                </a:moveTo>
                <a:lnTo>
                  <a:pt x="6102445" y="0"/>
                </a:lnTo>
                <a:lnTo>
                  <a:pt x="6102445" y="4637265"/>
                </a:lnTo>
                <a:lnTo>
                  <a:pt x="0" y="4637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6274" r="-2515" b="-2719"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12557428" y="2136158"/>
            <a:ext cx="5139841" cy="2819922"/>
            <a:chOff x="0" y="0"/>
            <a:chExt cx="1052050" cy="57719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52050" cy="577197"/>
            </a:xfrm>
            <a:custGeom>
              <a:avLst/>
              <a:gdLst/>
              <a:ahLst/>
              <a:cxnLst/>
              <a:rect l="l" t="t" r="r" b="b"/>
              <a:pathLst>
                <a:path w="1052050" h="577197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3144638" y="2724257"/>
            <a:ext cx="3965421" cy="60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2"/>
              </a:lnSpc>
              <a:spcBef>
                <a:spcPct val="0"/>
              </a:spcBef>
            </a:pPr>
            <a:r>
              <a:rPr lang="en-US" sz="3644" b="1" dirty="0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Hackathons</a:t>
            </a:r>
          </a:p>
        </p:txBody>
      </p:sp>
      <p:sp>
        <p:nvSpPr>
          <p:cNvPr id="22" name="Freeform 22"/>
          <p:cNvSpPr/>
          <p:nvPr/>
        </p:nvSpPr>
        <p:spPr>
          <a:xfrm>
            <a:off x="566248" y="5247721"/>
            <a:ext cx="6102446" cy="4637265"/>
          </a:xfrm>
          <a:custGeom>
            <a:avLst/>
            <a:gdLst/>
            <a:ahLst/>
            <a:cxnLst/>
            <a:rect l="l" t="t" r="r" b="b"/>
            <a:pathLst>
              <a:path w="6102446" h="4637265">
                <a:moveTo>
                  <a:pt x="0" y="0"/>
                </a:moveTo>
                <a:lnTo>
                  <a:pt x="6102445" y="0"/>
                </a:lnTo>
                <a:lnTo>
                  <a:pt x="6102445" y="4637265"/>
                </a:lnTo>
                <a:lnTo>
                  <a:pt x="0" y="4637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6274" r="-2515" b="-2719"/>
            </a:stretch>
          </a:blipFill>
        </p:spPr>
      </p:sp>
      <p:grpSp>
        <p:nvGrpSpPr>
          <p:cNvPr id="23" name="Group 23"/>
          <p:cNvGrpSpPr/>
          <p:nvPr/>
        </p:nvGrpSpPr>
        <p:grpSpPr>
          <a:xfrm>
            <a:off x="782553" y="6179077"/>
            <a:ext cx="5139841" cy="2819922"/>
            <a:chOff x="0" y="0"/>
            <a:chExt cx="1052050" cy="577197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052050" cy="577197"/>
            </a:xfrm>
            <a:custGeom>
              <a:avLst/>
              <a:gdLst/>
              <a:ahLst/>
              <a:cxnLst/>
              <a:rect l="l" t="t" r="r" b="b"/>
              <a:pathLst>
                <a:path w="1052050" h="577197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369763" y="6818716"/>
            <a:ext cx="3965421" cy="1397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82"/>
              </a:lnSpc>
              <a:spcBef>
                <a:spcPct val="0"/>
              </a:spcBef>
            </a:pPr>
            <a:r>
              <a:rPr lang="en-US" sz="3844" b="1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Remote Work Environments</a:t>
            </a:r>
          </a:p>
        </p:txBody>
      </p:sp>
      <p:sp>
        <p:nvSpPr>
          <p:cNvPr id="27" name="AutoShape 27"/>
          <p:cNvSpPr/>
          <p:nvPr/>
        </p:nvSpPr>
        <p:spPr>
          <a:xfrm>
            <a:off x="0" y="1526927"/>
            <a:ext cx="18388931" cy="0"/>
          </a:xfrm>
          <a:prstGeom prst="line">
            <a:avLst/>
          </a:prstGeom>
          <a:ln w="38100" cap="flat">
            <a:solidFill>
              <a:srgbClr val="3A6AD6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1799" y="9085104"/>
            <a:ext cx="951769" cy="799882"/>
            <a:chOff x="0" y="0"/>
            <a:chExt cx="96714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7674380" y="9318324"/>
            <a:ext cx="442747" cy="276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14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360176" y="1218297"/>
            <a:ext cx="15723217" cy="8666690"/>
            <a:chOff x="0" y="0"/>
            <a:chExt cx="3218313" cy="177394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218313" cy="1773945"/>
            </a:xfrm>
            <a:custGeom>
              <a:avLst/>
              <a:gdLst/>
              <a:ahLst/>
              <a:cxnLst/>
              <a:rect l="l" t="t" r="r" b="b"/>
              <a:pathLst>
                <a:path w="3218313" h="1773945">
                  <a:moveTo>
                    <a:pt x="24619" y="0"/>
                  </a:moveTo>
                  <a:lnTo>
                    <a:pt x="3193693" y="0"/>
                  </a:lnTo>
                  <a:cubicBezTo>
                    <a:pt x="3200223" y="0"/>
                    <a:pt x="3206485" y="2594"/>
                    <a:pt x="3211102" y="7211"/>
                  </a:cubicBezTo>
                  <a:cubicBezTo>
                    <a:pt x="3215719" y="11828"/>
                    <a:pt x="3218313" y="18090"/>
                    <a:pt x="3218313" y="24619"/>
                  </a:cubicBezTo>
                  <a:lnTo>
                    <a:pt x="3218313" y="1749325"/>
                  </a:lnTo>
                  <a:cubicBezTo>
                    <a:pt x="3218313" y="1755855"/>
                    <a:pt x="3215719" y="1762117"/>
                    <a:pt x="3211102" y="1766734"/>
                  </a:cubicBezTo>
                  <a:cubicBezTo>
                    <a:pt x="3206485" y="1771351"/>
                    <a:pt x="3200223" y="1773945"/>
                    <a:pt x="3193693" y="1773945"/>
                  </a:cubicBezTo>
                  <a:lnTo>
                    <a:pt x="24619" y="1773945"/>
                  </a:lnTo>
                  <a:cubicBezTo>
                    <a:pt x="18090" y="1773945"/>
                    <a:pt x="11828" y="1771351"/>
                    <a:pt x="7211" y="1766734"/>
                  </a:cubicBezTo>
                  <a:cubicBezTo>
                    <a:pt x="2594" y="1762117"/>
                    <a:pt x="0" y="1755855"/>
                    <a:pt x="0" y="1749325"/>
                  </a:cubicBezTo>
                  <a:lnTo>
                    <a:pt x="0" y="24619"/>
                  </a:lnTo>
                  <a:cubicBezTo>
                    <a:pt x="0" y="18090"/>
                    <a:pt x="2594" y="11828"/>
                    <a:pt x="7211" y="7211"/>
                  </a:cubicBezTo>
                  <a:cubicBezTo>
                    <a:pt x="11828" y="2594"/>
                    <a:pt x="18090" y="0"/>
                    <a:pt x="2461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218313" cy="1812045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787867" y="2232204"/>
            <a:ext cx="14867835" cy="6008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79"/>
              </a:lnSpc>
            </a:pPr>
            <a:r>
              <a:rPr lang="en-US" sz="2844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• Kumar, A., &amp; Singh, P. (2020). Enhancing Software Development Productivity through Real-Time Collaboration Tools. Journal of Software Engineering, 15(4), 212-220.</a:t>
            </a:r>
          </a:p>
          <a:p>
            <a:pPr algn="l">
              <a:lnSpc>
                <a:spcPts val="4779"/>
              </a:lnSpc>
            </a:pPr>
            <a:r>
              <a:rPr lang="en-US" sz="2844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• Smith, J. (2021). Analyzing the Integration of Code Collaboration Features in Modern Development Platforms. International Journal of Computer Science, 12(1), 45-58. </a:t>
            </a:r>
          </a:p>
          <a:p>
            <a:pPr algn="l">
              <a:lnSpc>
                <a:spcPts val="4779"/>
              </a:lnSpc>
            </a:pPr>
            <a:r>
              <a:rPr lang="en-US" sz="2844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• Johnson, R. (2022). Advances in Web Technologies for Real-Time Collaboration in Software Development. Journal of Web Engineering, 20(3), 180-195. </a:t>
            </a:r>
          </a:p>
          <a:p>
            <a:pPr algn="l">
              <a:lnSpc>
                <a:spcPts val="4779"/>
              </a:lnSpc>
            </a:pPr>
            <a:r>
              <a:rPr lang="en-US" sz="2844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• GitHub - GitHub Documentation on Code Collaboration (2021) </a:t>
            </a:r>
          </a:p>
          <a:p>
            <a:pPr algn="l">
              <a:lnSpc>
                <a:spcPts val="4779"/>
              </a:lnSpc>
            </a:pPr>
            <a:r>
              <a:rPr lang="en-US" sz="2844" b="1" u="sng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  <a:hlinkClick r:id="rId2" tooltip="https://docs.github.com/en/pull-requests/collaborating-with-pull-requests"/>
              </a:rPr>
              <a:t>https://docs.github.com/en/pull-requests/collaborating-with-pull-requests</a:t>
            </a:r>
          </a:p>
          <a:p>
            <a:pPr algn="l">
              <a:lnSpc>
                <a:spcPts val="4779"/>
              </a:lnSpc>
            </a:pPr>
            <a:r>
              <a:rPr lang="en-US" sz="2844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• JetBrains - Real-Time Code Collaboration: Code With Me (2021) </a:t>
            </a:r>
            <a:r>
              <a:rPr lang="en-US" sz="2844" b="1" u="sng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  <a:hlinkClick r:id="rId3" tooltip="https://www.jetbrains.com/code-with-me/"/>
              </a:rPr>
              <a:t>https://www.jetbrains.com/code-with-me/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331127" y="-10738"/>
            <a:ext cx="7595905" cy="855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References</a:t>
            </a:r>
          </a:p>
        </p:txBody>
      </p:sp>
      <p:sp>
        <p:nvSpPr>
          <p:cNvPr id="11" name="AutoShape 11"/>
          <p:cNvSpPr/>
          <p:nvPr/>
        </p:nvSpPr>
        <p:spPr>
          <a:xfrm>
            <a:off x="-50465" y="1237347"/>
            <a:ext cx="18388931" cy="0"/>
          </a:xfrm>
          <a:prstGeom prst="line">
            <a:avLst/>
          </a:prstGeom>
          <a:ln w="38100" cap="flat">
            <a:solidFill>
              <a:srgbClr val="3A6AD6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7674380" y="8691638"/>
            <a:ext cx="442747" cy="276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15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292826" y="1028700"/>
            <a:ext cx="13648016" cy="13648016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3613602" y="2544752"/>
            <a:ext cx="11725929" cy="11711272"/>
          </a:xfrm>
          <a:custGeom>
            <a:avLst/>
            <a:gdLst/>
            <a:ahLst/>
            <a:cxnLst/>
            <a:rect l="l" t="t" r="r" b="b"/>
            <a:pathLst>
              <a:path w="11725929" h="11711272">
                <a:moveTo>
                  <a:pt x="0" y="0"/>
                </a:moveTo>
                <a:lnTo>
                  <a:pt x="11725930" y="0"/>
                </a:lnTo>
                <a:lnTo>
                  <a:pt x="11725930" y="11711272"/>
                </a:lnTo>
                <a:lnTo>
                  <a:pt x="0" y="117112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3340216" y="2076089"/>
            <a:ext cx="11553237" cy="11553237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982645" y="5080957"/>
            <a:ext cx="6322709" cy="331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50"/>
              </a:lnSpc>
            </a:pPr>
            <a:r>
              <a:rPr lang="en-US" sz="11602" b="1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Thank</a:t>
            </a:r>
          </a:p>
          <a:p>
            <a:pPr algn="ctr">
              <a:lnSpc>
                <a:spcPts val="11950"/>
              </a:lnSpc>
            </a:pPr>
            <a:r>
              <a:rPr lang="en-US" sz="11602" b="1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You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0465" y="1558869"/>
            <a:ext cx="18388931" cy="0"/>
          </a:xfrm>
          <a:prstGeom prst="line">
            <a:avLst/>
          </a:prstGeom>
          <a:ln w="38100" cap="flat">
            <a:solidFill>
              <a:srgbClr val="3A6AD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5346047" y="4363151"/>
            <a:ext cx="7595905" cy="2175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043"/>
              </a:lnSpc>
              <a:spcBef>
                <a:spcPct val="0"/>
              </a:spcBef>
            </a:pPr>
            <a:r>
              <a:rPr lang="en-US" sz="11459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Queries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145179" y="5867701"/>
            <a:ext cx="2380501" cy="2991008"/>
          </a:xfrm>
          <a:custGeom>
            <a:avLst/>
            <a:gdLst/>
            <a:ahLst/>
            <a:cxnLst/>
            <a:rect l="l" t="t" r="r" b="b"/>
            <a:pathLst>
              <a:path w="2380501" h="2991008">
                <a:moveTo>
                  <a:pt x="0" y="0"/>
                </a:moveTo>
                <a:lnTo>
                  <a:pt x="2380501" y="0"/>
                </a:lnTo>
                <a:lnTo>
                  <a:pt x="2380501" y="2991008"/>
                </a:lnTo>
                <a:lnTo>
                  <a:pt x="0" y="29910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164478" y="5915715"/>
            <a:ext cx="2380501" cy="3052916"/>
          </a:xfrm>
          <a:custGeom>
            <a:avLst/>
            <a:gdLst/>
            <a:ahLst/>
            <a:cxnLst/>
            <a:rect l="l" t="t" r="r" b="b"/>
            <a:pathLst>
              <a:path w="2380501" h="3052916">
                <a:moveTo>
                  <a:pt x="0" y="0"/>
                </a:moveTo>
                <a:lnTo>
                  <a:pt x="2380501" y="0"/>
                </a:lnTo>
                <a:lnTo>
                  <a:pt x="2380501" y="3052915"/>
                </a:lnTo>
                <a:lnTo>
                  <a:pt x="0" y="30529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125880" y="5712042"/>
            <a:ext cx="2505106" cy="3146317"/>
          </a:xfrm>
          <a:custGeom>
            <a:avLst/>
            <a:gdLst/>
            <a:ahLst/>
            <a:cxnLst/>
            <a:rect l="l" t="t" r="r" b="b"/>
            <a:pathLst>
              <a:path w="2505106" h="3146317">
                <a:moveTo>
                  <a:pt x="0" y="0"/>
                </a:moveTo>
                <a:lnTo>
                  <a:pt x="2505106" y="0"/>
                </a:lnTo>
                <a:lnTo>
                  <a:pt x="2505106" y="3146317"/>
                </a:lnTo>
                <a:lnTo>
                  <a:pt x="0" y="31463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7903715" y="1233567"/>
            <a:ext cx="2480570" cy="2474490"/>
          </a:xfrm>
          <a:custGeom>
            <a:avLst/>
            <a:gdLst/>
            <a:ahLst/>
            <a:cxnLst/>
            <a:rect l="l" t="t" r="r" b="b"/>
            <a:pathLst>
              <a:path w="2480570" h="2474490">
                <a:moveTo>
                  <a:pt x="0" y="0"/>
                </a:moveTo>
                <a:lnTo>
                  <a:pt x="2480570" y="0"/>
                </a:lnTo>
                <a:lnTo>
                  <a:pt x="2480570" y="2474489"/>
                </a:lnTo>
                <a:lnTo>
                  <a:pt x="0" y="24744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231186" y="5712042"/>
            <a:ext cx="2801216" cy="3146317"/>
          </a:xfrm>
          <a:custGeom>
            <a:avLst/>
            <a:gdLst/>
            <a:ahLst/>
            <a:cxnLst/>
            <a:rect l="l" t="t" r="r" b="b"/>
            <a:pathLst>
              <a:path w="2801216" h="3146317">
                <a:moveTo>
                  <a:pt x="0" y="0"/>
                </a:moveTo>
                <a:lnTo>
                  <a:pt x="2801216" y="0"/>
                </a:lnTo>
                <a:lnTo>
                  <a:pt x="2801216" y="3146317"/>
                </a:lnTo>
                <a:lnTo>
                  <a:pt x="0" y="314631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7466" b="-17352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6145179" y="172851"/>
            <a:ext cx="5997642" cy="855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Under the Guidence of 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7674380" y="8691638"/>
            <a:ext cx="442747" cy="276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02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145179" y="5011853"/>
            <a:ext cx="5997642" cy="855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Our Team :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4771585" y="3917606"/>
            <a:ext cx="8744830" cy="1414031"/>
            <a:chOff x="0" y="0"/>
            <a:chExt cx="11659774" cy="1885375"/>
          </a:xfrm>
        </p:grpSpPr>
        <p:sp>
          <p:nvSpPr>
            <p:cNvPr id="14" name="TextBox 14"/>
            <p:cNvSpPr txBox="1"/>
            <p:nvPr/>
          </p:nvSpPr>
          <p:spPr>
            <a:xfrm>
              <a:off x="3614165" y="-95250"/>
              <a:ext cx="4309463" cy="15806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82"/>
                </a:lnSpc>
              </a:pPr>
              <a:r>
                <a:rPr lang="en-US" sz="2416" b="1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Dr. Arun Kumar B T </a:t>
              </a:r>
            </a:p>
            <a:p>
              <a:pPr algn="ctr">
                <a:lnSpc>
                  <a:spcPts val="2962"/>
                </a:lnSpc>
              </a:pPr>
              <a:endParaRPr lang="en-US" sz="2416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endParaRPr>
            </a:p>
            <a:p>
              <a:pPr algn="ctr">
                <a:lnSpc>
                  <a:spcPts val="2962"/>
                </a:lnSpc>
                <a:spcBef>
                  <a:spcPct val="0"/>
                </a:spcBef>
              </a:pPr>
              <a:endParaRPr lang="en-US" sz="2416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394944"/>
              <a:ext cx="11659774" cy="14904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62"/>
                </a:lnSpc>
              </a:pPr>
              <a:r>
                <a:rPr lang="en-US" sz="2116" b="1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Assistant Professor </a:t>
              </a:r>
            </a:p>
            <a:p>
              <a:pPr algn="ctr">
                <a:lnSpc>
                  <a:spcPts val="2962"/>
                </a:lnSpc>
              </a:pPr>
              <a:r>
                <a:rPr lang="en-US" sz="2116" b="1">
                  <a:solidFill>
                    <a:srgbClr val="1F202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Department of CSE, GMIT</a:t>
              </a:r>
            </a:p>
            <a:p>
              <a:pPr algn="ctr">
                <a:lnSpc>
                  <a:spcPts val="2962"/>
                </a:lnSpc>
                <a:spcBef>
                  <a:spcPct val="0"/>
                </a:spcBef>
              </a:pPr>
              <a:endParaRPr lang="en-US" sz="2116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endParaRP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418114" y="8873380"/>
            <a:ext cx="1873229" cy="1265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42"/>
              </a:lnSpc>
            </a:pPr>
            <a:r>
              <a:rPr lang="en-US" sz="2316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4GM21CS095   </a:t>
            </a:r>
          </a:p>
          <a:p>
            <a:pPr algn="just">
              <a:lnSpc>
                <a:spcPts val="3242"/>
              </a:lnSpc>
            </a:pPr>
            <a:r>
              <a:rPr lang="en-US" sz="2316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Sanjana V U</a:t>
            </a:r>
          </a:p>
          <a:p>
            <a:pPr algn="just">
              <a:lnSpc>
                <a:spcPts val="3242"/>
              </a:lnSpc>
              <a:spcBef>
                <a:spcPct val="0"/>
              </a:spcBef>
            </a:pPr>
            <a:endParaRPr lang="en-US" sz="2316" b="1">
              <a:solidFill>
                <a:srgbClr val="1F202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380393" y="8873380"/>
            <a:ext cx="1910074" cy="1265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42"/>
              </a:lnSpc>
            </a:pPr>
            <a:r>
              <a:rPr lang="en-US" sz="2316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4GM21CS098 Shashank M N </a:t>
            </a:r>
          </a:p>
          <a:p>
            <a:pPr algn="just">
              <a:lnSpc>
                <a:spcPts val="3242"/>
              </a:lnSpc>
              <a:spcBef>
                <a:spcPct val="0"/>
              </a:spcBef>
            </a:pPr>
            <a:endParaRPr lang="en-US" sz="2316" b="1">
              <a:solidFill>
                <a:srgbClr val="1F202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472230" y="8873380"/>
            <a:ext cx="4063302" cy="1608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242"/>
              </a:lnSpc>
            </a:pPr>
            <a:r>
              <a:rPr lang="en-US" sz="2316" b="1" dirty="0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       4GM21CS101 </a:t>
            </a:r>
          </a:p>
          <a:p>
            <a:pPr algn="just">
              <a:lnSpc>
                <a:spcPts val="3242"/>
              </a:lnSpc>
            </a:pPr>
            <a:r>
              <a:rPr lang="en-US" sz="2316" b="1" dirty="0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Shreya Virupakshappa Katagi </a:t>
            </a:r>
          </a:p>
          <a:p>
            <a:pPr algn="just">
              <a:lnSpc>
                <a:spcPts val="3242"/>
              </a:lnSpc>
            </a:pPr>
            <a:endParaRPr lang="en-US" sz="2316" b="1" dirty="0">
              <a:solidFill>
                <a:srgbClr val="1F202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algn="just">
              <a:lnSpc>
                <a:spcPts val="3242"/>
              </a:lnSpc>
              <a:spcBef>
                <a:spcPct val="0"/>
              </a:spcBef>
            </a:pPr>
            <a:endParaRPr lang="en-US" sz="2316" b="1" dirty="0">
              <a:solidFill>
                <a:srgbClr val="1F202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4083347" y="8873380"/>
            <a:ext cx="3812406" cy="855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42"/>
              </a:lnSpc>
            </a:pPr>
            <a:r>
              <a:rPr lang="en-US" sz="2316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  4GM21CS107 </a:t>
            </a:r>
          </a:p>
          <a:p>
            <a:pPr algn="just">
              <a:lnSpc>
                <a:spcPts val="3242"/>
              </a:lnSpc>
              <a:spcBef>
                <a:spcPct val="0"/>
              </a:spcBef>
            </a:pPr>
            <a:r>
              <a:rPr lang="en-US" sz="2316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Spoorthi Amaresh Kaddi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169512" y="248720"/>
            <a:ext cx="3948976" cy="855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Contents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565005" y="1813951"/>
            <a:ext cx="7234268" cy="7444349"/>
            <a:chOff x="0" y="0"/>
            <a:chExt cx="9645691" cy="9925799"/>
          </a:xfrm>
        </p:grpSpPr>
        <p:sp>
          <p:nvSpPr>
            <p:cNvPr id="4" name="TextBox 4"/>
            <p:cNvSpPr txBox="1"/>
            <p:nvPr/>
          </p:nvSpPr>
          <p:spPr>
            <a:xfrm>
              <a:off x="2033059" y="240575"/>
              <a:ext cx="4598653" cy="807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682"/>
                </a:lnSpc>
                <a:spcBef>
                  <a:spcPct val="0"/>
                </a:spcBef>
              </a:pPr>
              <a:r>
                <a:rPr lang="en-US" sz="3344" b="1">
                  <a:solidFill>
                    <a:srgbClr val="3B3B3B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Introduction</a:t>
              </a:r>
            </a:p>
          </p:txBody>
        </p:sp>
        <p:sp>
          <p:nvSpPr>
            <p:cNvPr id="5" name="Freeform 5"/>
            <p:cNvSpPr/>
            <p:nvPr/>
          </p:nvSpPr>
          <p:spPr>
            <a:xfrm>
              <a:off x="31917" y="54715"/>
              <a:ext cx="1368971" cy="1367260"/>
            </a:xfrm>
            <a:custGeom>
              <a:avLst/>
              <a:gdLst/>
              <a:ahLst/>
              <a:cxnLst/>
              <a:rect l="l" t="t" r="r" b="b"/>
              <a:pathLst>
                <a:path w="1368971" h="1367260">
                  <a:moveTo>
                    <a:pt x="0" y="0"/>
                  </a:moveTo>
                  <a:lnTo>
                    <a:pt x="1368971" y="0"/>
                  </a:lnTo>
                  <a:lnTo>
                    <a:pt x="1368971" y="1367260"/>
                  </a:lnTo>
                  <a:lnTo>
                    <a:pt x="0" y="13672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grpSp>
          <p:nvGrpSpPr>
            <p:cNvPr id="6" name="Group 6"/>
            <p:cNvGrpSpPr/>
            <p:nvPr/>
          </p:nvGrpSpPr>
          <p:grpSpPr>
            <a:xfrm>
              <a:off x="0" y="0"/>
              <a:ext cx="1348810" cy="1348810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47086" tIns="47086" rIns="47086" bIns="47086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2033059" y="2042860"/>
              <a:ext cx="4598653" cy="807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682"/>
                </a:lnSpc>
                <a:spcBef>
                  <a:spcPct val="0"/>
                </a:spcBef>
              </a:pPr>
              <a:r>
                <a:rPr lang="en-US" sz="3344" b="1">
                  <a:solidFill>
                    <a:srgbClr val="3B3B3B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Objectives</a:t>
              </a:r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917" y="1753039"/>
              <a:ext cx="1368971" cy="1367260"/>
            </a:xfrm>
            <a:custGeom>
              <a:avLst/>
              <a:gdLst/>
              <a:ahLst/>
              <a:cxnLst/>
              <a:rect l="l" t="t" r="r" b="b"/>
              <a:pathLst>
                <a:path w="1368971" h="1367260">
                  <a:moveTo>
                    <a:pt x="0" y="0"/>
                  </a:moveTo>
                  <a:lnTo>
                    <a:pt x="1368971" y="0"/>
                  </a:lnTo>
                  <a:lnTo>
                    <a:pt x="1368971" y="1367260"/>
                  </a:lnTo>
                  <a:lnTo>
                    <a:pt x="0" y="13672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grpSp>
          <p:nvGrpSpPr>
            <p:cNvPr id="11" name="Group 11"/>
            <p:cNvGrpSpPr/>
            <p:nvPr/>
          </p:nvGrpSpPr>
          <p:grpSpPr>
            <a:xfrm>
              <a:off x="0" y="1698323"/>
              <a:ext cx="1348810" cy="1348810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47086" tIns="47086" rIns="47086" bIns="47086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2033059" y="3640274"/>
              <a:ext cx="4598653" cy="807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682"/>
                </a:lnSpc>
                <a:spcBef>
                  <a:spcPct val="0"/>
                </a:spcBef>
              </a:pPr>
              <a:r>
                <a:rPr lang="en-US" sz="3344" b="1">
                  <a:solidFill>
                    <a:srgbClr val="3B3B3B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Literature Survey</a:t>
              </a:r>
            </a:p>
          </p:txBody>
        </p:sp>
        <p:sp>
          <p:nvSpPr>
            <p:cNvPr id="15" name="Freeform 15"/>
            <p:cNvSpPr/>
            <p:nvPr/>
          </p:nvSpPr>
          <p:spPr>
            <a:xfrm>
              <a:off x="31917" y="3454414"/>
              <a:ext cx="1368971" cy="1367260"/>
            </a:xfrm>
            <a:custGeom>
              <a:avLst/>
              <a:gdLst/>
              <a:ahLst/>
              <a:cxnLst/>
              <a:rect l="l" t="t" r="r" b="b"/>
              <a:pathLst>
                <a:path w="1368971" h="1367260">
                  <a:moveTo>
                    <a:pt x="0" y="0"/>
                  </a:moveTo>
                  <a:lnTo>
                    <a:pt x="1368971" y="0"/>
                  </a:lnTo>
                  <a:lnTo>
                    <a:pt x="1368971" y="1367260"/>
                  </a:lnTo>
                  <a:lnTo>
                    <a:pt x="0" y="13672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grpSp>
          <p:nvGrpSpPr>
            <p:cNvPr id="16" name="Group 16"/>
            <p:cNvGrpSpPr/>
            <p:nvPr/>
          </p:nvGrpSpPr>
          <p:grpSpPr>
            <a:xfrm>
              <a:off x="0" y="3399699"/>
              <a:ext cx="1348810" cy="1348810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47086" tIns="47086" rIns="47086" bIns="47086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2033059" y="5230067"/>
              <a:ext cx="6792285" cy="807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682"/>
                </a:lnSpc>
                <a:spcBef>
                  <a:spcPct val="0"/>
                </a:spcBef>
              </a:pPr>
              <a:r>
                <a:rPr lang="en-US" sz="3344" b="1">
                  <a:solidFill>
                    <a:srgbClr val="3B3B3B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Architecture / Methodology</a:t>
              </a:r>
            </a:p>
          </p:txBody>
        </p:sp>
        <p:sp>
          <p:nvSpPr>
            <p:cNvPr id="20" name="Freeform 20"/>
            <p:cNvSpPr/>
            <p:nvPr/>
          </p:nvSpPr>
          <p:spPr>
            <a:xfrm>
              <a:off x="31917" y="5155789"/>
              <a:ext cx="1368971" cy="1367260"/>
            </a:xfrm>
            <a:custGeom>
              <a:avLst/>
              <a:gdLst/>
              <a:ahLst/>
              <a:cxnLst/>
              <a:rect l="l" t="t" r="r" b="b"/>
              <a:pathLst>
                <a:path w="1368971" h="1367260">
                  <a:moveTo>
                    <a:pt x="0" y="0"/>
                  </a:moveTo>
                  <a:lnTo>
                    <a:pt x="1368971" y="0"/>
                  </a:lnTo>
                  <a:lnTo>
                    <a:pt x="1368971" y="1367260"/>
                  </a:lnTo>
                  <a:lnTo>
                    <a:pt x="0" y="13672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grpSp>
          <p:nvGrpSpPr>
            <p:cNvPr id="21" name="Group 21"/>
            <p:cNvGrpSpPr/>
            <p:nvPr/>
          </p:nvGrpSpPr>
          <p:grpSpPr>
            <a:xfrm>
              <a:off x="0" y="5101074"/>
              <a:ext cx="1348810" cy="1348810"/>
              <a:chOff x="0" y="0"/>
              <a:chExt cx="812800" cy="8128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47086" tIns="47086" rIns="47086" bIns="47086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4" name="TextBox 24"/>
            <p:cNvSpPr txBox="1"/>
            <p:nvPr/>
          </p:nvSpPr>
          <p:spPr>
            <a:xfrm>
              <a:off x="2033059" y="7043024"/>
              <a:ext cx="5873496" cy="807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682"/>
                </a:lnSpc>
                <a:spcBef>
                  <a:spcPct val="0"/>
                </a:spcBef>
              </a:pPr>
              <a:r>
                <a:rPr lang="en-US" sz="3344" b="1">
                  <a:solidFill>
                    <a:srgbClr val="3B3B3B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Requirements</a:t>
              </a:r>
            </a:p>
          </p:txBody>
        </p:sp>
        <p:sp>
          <p:nvSpPr>
            <p:cNvPr id="25" name="Freeform 25"/>
            <p:cNvSpPr/>
            <p:nvPr/>
          </p:nvSpPr>
          <p:spPr>
            <a:xfrm>
              <a:off x="31917" y="6857164"/>
              <a:ext cx="1368971" cy="1367260"/>
            </a:xfrm>
            <a:custGeom>
              <a:avLst/>
              <a:gdLst/>
              <a:ahLst/>
              <a:cxnLst/>
              <a:rect l="l" t="t" r="r" b="b"/>
              <a:pathLst>
                <a:path w="1368971" h="1367260">
                  <a:moveTo>
                    <a:pt x="0" y="0"/>
                  </a:moveTo>
                  <a:lnTo>
                    <a:pt x="1368971" y="0"/>
                  </a:lnTo>
                  <a:lnTo>
                    <a:pt x="1368971" y="1367260"/>
                  </a:lnTo>
                  <a:lnTo>
                    <a:pt x="0" y="13672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grpSp>
          <p:nvGrpSpPr>
            <p:cNvPr id="26" name="Group 26"/>
            <p:cNvGrpSpPr/>
            <p:nvPr/>
          </p:nvGrpSpPr>
          <p:grpSpPr>
            <a:xfrm>
              <a:off x="0" y="6802449"/>
              <a:ext cx="1348810" cy="1348810"/>
              <a:chOff x="0" y="0"/>
              <a:chExt cx="812800" cy="8128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47086" tIns="47086" rIns="47086" bIns="47086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9" name="TextBox 29"/>
            <p:cNvSpPr txBox="1"/>
            <p:nvPr/>
          </p:nvSpPr>
          <p:spPr>
            <a:xfrm>
              <a:off x="2033059" y="8744399"/>
              <a:ext cx="7612632" cy="807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682"/>
                </a:lnSpc>
                <a:spcBef>
                  <a:spcPct val="0"/>
                </a:spcBef>
              </a:pPr>
              <a:r>
                <a:rPr lang="en-US" sz="3344" b="1">
                  <a:solidFill>
                    <a:srgbClr val="3B3B3B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Application &amp; References</a:t>
              </a:r>
            </a:p>
          </p:txBody>
        </p:sp>
        <p:sp>
          <p:nvSpPr>
            <p:cNvPr id="30" name="Freeform 30"/>
            <p:cNvSpPr/>
            <p:nvPr/>
          </p:nvSpPr>
          <p:spPr>
            <a:xfrm>
              <a:off x="31917" y="8558539"/>
              <a:ext cx="1368971" cy="1367260"/>
            </a:xfrm>
            <a:custGeom>
              <a:avLst/>
              <a:gdLst/>
              <a:ahLst/>
              <a:cxnLst/>
              <a:rect l="l" t="t" r="r" b="b"/>
              <a:pathLst>
                <a:path w="1368971" h="1367260">
                  <a:moveTo>
                    <a:pt x="0" y="0"/>
                  </a:moveTo>
                  <a:lnTo>
                    <a:pt x="1368971" y="0"/>
                  </a:lnTo>
                  <a:lnTo>
                    <a:pt x="1368971" y="1367260"/>
                  </a:lnTo>
                  <a:lnTo>
                    <a:pt x="0" y="13672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grpSp>
          <p:nvGrpSpPr>
            <p:cNvPr id="31" name="Group 31"/>
            <p:cNvGrpSpPr/>
            <p:nvPr/>
          </p:nvGrpSpPr>
          <p:grpSpPr>
            <a:xfrm>
              <a:off x="0" y="8503824"/>
              <a:ext cx="1348810" cy="1348810"/>
              <a:chOff x="0" y="0"/>
              <a:chExt cx="812800" cy="8128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47086" tIns="47086" rIns="47086" bIns="47086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34" name="Group 34"/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17674380" y="8691638"/>
            <a:ext cx="442747" cy="276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03</a:t>
            </a:r>
          </a:p>
        </p:txBody>
      </p:sp>
      <p:sp>
        <p:nvSpPr>
          <p:cNvPr id="38" name="AutoShape 38"/>
          <p:cNvSpPr/>
          <p:nvPr/>
        </p:nvSpPr>
        <p:spPr>
          <a:xfrm>
            <a:off x="-100931" y="1443554"/>
            <a:ext cx="18388931" cy="0"/>
          </a:xfrm>
          <a:prstGeom prst="line">
            <a:avLst/>
          </a:prstGeom>
          <a:ln w="38100" cap="flat">
            <a:solidFill>
              <a:srgbClr val="3A6AD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Freeform 39"/>
          <p:cNvSpPr/>
          <p:nvPr/>
        </p:nvSpPr>
        <p:spPr>
          <a:xfrm>
            <a:off x="2828998" y="2126294"/>
            <a:ext cx="472459" cy="472459"/>
          </a:xfrm>
          <a:custGeom>
            <a:avLst/>
            <a:gdLst/>
            <a:ahLst/>
            <a:cxnLst/>
            <a:rect l="l" t="t" r="r" b="b"/>
            <a:pathLst>
              <a:path w="472459" h="472459">
                <a:moveTo>
                  <a:pt x="0" y="0"/>
                </a:moveTo>
                <a:lnTo>
                  <a:pt x="472459" y="0"/>
                </a:lnTo>
                <a:lnTo>
                  <a:pt x="472459" y="472458"/>
                </a:lnTo>
                <a:lnTo>
                  <a:pt x="0" y="4724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0" name="Freeform 40"/>
          <p:cNvSpPr/>
          <p:nvPr/>
        </p:nvSpPr>
        <p:spPr>
          <a:xfrm>
            <a:off x="2828998" y="3370097"/>
            <a:ext cx="472459" cy="472459"/>
          </a:xfrm>
          <a:custGeom>
            <a:avLst/>
            <a:gdLst/>
            <a:ahLst/>
            <a:cxnLst/>
            <a:rect l="l" t="t" r="r" b="b"/>
            <a:pathLst>
              <a:path w="472459" h="472459">
                <a:moveTo>
                  <a:pt x="0" y="0"/>
                </a:moveTo>
                <a:lnTo>
                  <a:pt x="472459" y="0"/>
                </a:lnTo>
                <a:lnTo>
                  <a:pt x="472459" y="472458"/>
                </a:lnTo>
                <a:lnTo>
                  <a:pt x="0" y="4724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1" name="Freeform 41"/>
          <p:cNvSpPr/>
          <p:nvPr/>
        </p:nvSpPr>
        <p:spPr>
          <a:xfrm>
            <a:off x="2828998" y="4613900"/>
            <a:ext cx="472459" cy="472459"/>
          </a:xfrm>
          <a:custGeom>
            <a:avLst/>
            <a:gdLst/>
            <a:ahLst/>
            <a:cxnLst/>
            <a:rect l="l" t="t" r="r" b="b"/>
            <a:pathLst>
              <a:path w="472459" h="472459">
                <a:moveTo>
                  <a:pt x="0" y="0"/>
                </a:moveTo>
                <a:lnTo>
                  <a:pt x="472459" y="0"/>
                </a:lnTo>
                <a:lnTo>
                  <a:pt x="472459" y="472458"/>
                </a:lnTo>
                <a:lnTo>
                  <a:pt x="0" y="4724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2" name="Freeform 42"/>
          <p:cNvSpPr/>
          <p:nvPr/>
        </p:nvSpPr>
        <p:spPr>
          <a:xfrm>
            <a:off x="2828998" y="5962658"/>
            <a:ext cx="472459" cy="472459"/>
          </a:xfrm>
          <a:custGeom>
            <a:avLst/>
            <a:gdLst/>
            <a:ahLst/>
            <a:cxnLst/>
            <a:rect l="l" t="t" r="r" b="b"/>
            <a:pathLst>
              <a:path w="472459" h="472459">
                <a:moveTo>
                  <a:pt x="0" y="0"/>
                </a:moveTo>
                <a:lnTo>
                  <a:pt x="472459" y="0"/>
                </a:lnTo>
                <a:lnTo>
                  <a:pt x="472459" y="472459"/>
                </a:lnTo>
                <a:lnTo>
                  <a:pt x="0" y="4724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3" name="Freeform 43"/>
          <p:cNvSpPr/>
          <p:nvPr/>
        </p:nvSpPr>
        <p:spPr>
          <a:xfrm>
            <a:off x="2828998" y="7206642"/>
            <a:ext cx="472459" cy="472459"/>
          </a:xfrm>
          <a:custGeom>
            <a:avLst/>
            <a:gdLst/>
            <a:ahLst/>
            <a:cxnLst/>
            <a:rect l="l" t="t" r="r" b="b"/>
            <a:pathLst>
              <a:path w="472459" h="472459">
                <a:moveTo>
                  <a:pt x="0" y="0"/>
                </a:moveTo>
                <a:lnTo>
                  <a:pt x="472459" y="0"/>
                </a:lnTo>
                <a:lnTo>
                  <a:pt x="472459" y="472459"/>
                </a:lnTo>
                <a:lnTo>
                  <a:pt x="0" y="4724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4" name="Freeform 44"/>
          <p:cNvSpPr/>
          <p:nvPr/>
        </p:nvSpPr>
        <p:spPr>
          <a:xfrm>
            <a:off x="2828998" y="8555401"/>
            <a:ext cx="472459" cy="472459"/>
          </a:xfrm>
          <a:custGeom>
            <a:avLst/>
            <a:gdLst/>
            <a:ahLst/>
            <a:cxnLst/>
            <a:rect l="l" t="t" r="r" b="b"/>
            <a:pathLst>
              <a:path w="472459" h="472459">
                <a:moveTo>
                  <a:pt x="0" y="0"/>
                </a:moveTo>
                <a:lnTo>
                  <a:pt x="472459" y="0"/>
                </a:lnTo>
                <a:lnTo>
                  <a:pt x="472459" y="472458"/>
                </a:lnTo>
                <a:lnTo>
                  <a:pt x="0" y="4724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491784" y="2185592"/>
            <a:ext cx="6126883" cy="638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82"/>
              </a:lnSpc>
              <a:spcBef>
                <a:spcPct val="0"/>
              </a:spcBef>
            </a:pPr>
            <a:r>
              <a:rPr lang="en-US" sz="3344" b="1">
                <a:solidFill>
                  <a:srgbClr val="3B3B3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Lack of Real-Time Collaboration</a:t>
            </a:r>
          </a:p>
        </p:txBody>
      </p:sp>
      <p:sp>
        <p:nvSpPr>
          <p:cNvPr id="6" name="Freeform 6"/>
          <p:cNvSpPr/>
          <p:nvPr/>
        </p:nvSpPr>
        <p:spPr>
          <a:xfrm>
            <a:off x="1052638" y="2079534"/>
            <a:ext cx="1026728" cy="1025445"/>
          </a:xfrm>
          <a:custGeom>
            <a:avLst/>
            <a:gdLst/>
            <a:ahLst/>
            <a:cxnLst/>
            <a:rect l="l" t="t" r="r" b="b"/>
            <a:pathLst>
              <a:path w="1026728" h="1025445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028700" y="2038498"/>
            <a:ext cx="1011607" cy="101160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163980" y="2273585"/>
            <a:ext cx="741046" cy="463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35"/>
              </a:lnSpc>
              <a:spcBef>
                <a:spcPct val="0"/>
              </a:spcBef>
            </a:pPr>
            <a:r>
              <a:rPr lang="en-US" sz="2382" b="1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01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491784" y="3649649"/>
            <a:ext cx="5743927" cy="638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82"/>
              </a:lnSpc>
              <a:spcBef>
                <a:spcPct val="0"/>
              </a:spcBef>
            </a:pPr>
            <a:r>
              <a:rPr lang="en-US" sz="3344" b="1">
                <a:solidFill>
                  <a:srgbClr val="3B3B3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Inefficient Context Switching</a:t>
            </a:r>
          </a:p>
        </p:txBody>
      </p:sp>
      <p:sp>
        <p:nvSpPr>
          <p:cNvPr id="12" name="Freeform 12"/>
          <p:cNvSpPr/>
          <p:nvPr/>
        </p:nvSpPr>
        <p:spPr>
          <a:xfrm>
            <a:off x="1052638" y="3543592"/>
            <a:ext cx="1026728" cy="1025445"/>
          </a:xfrm>
          <a:custGeom>
            <a:avLst/>
            <a:gdLst/>
            <a:ahLst/>
            <a:cxnLst/>
            <a:rect l="l" t="t" r="r" b="b"/>
            <a:pathLst>
              <a:path w="1026728" h="1025445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1028700" y="3502555"/>
            <a:ext cx="1011607" cy="1011607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163980" y="3737643"/>
            <a:ext cx="741046" cy="463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35"/>
              </a:lnSpc>
              <a:spcBef>
                <a:spcPct val="0"/>
              </a:spcBef>
            </a:pPr>
            <a:r>
              <a:rPr lang="en-US" sz="2382" b="1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02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491784" y="5116181"/>
            <a:ext cx="9681680" cy="638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82"/>
              </a:lnSpc>
              <a:spcBef>
                <a:spcPct val="0"/>
              </a:spcBef>
            </a:pPr>
            <a:r>
              <a:rPr lang="en-US" sz="3344" b="1">
                <a:solidFill>
                  <a:srgbClr val="3B3B3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No In-Platform Coding in Communication Tools</a:t>
            </a:r>
          </a:p>
        </p:txBody>
      </p:sp>
      <p:sp>
        <p:nvSpPr>
          <p:cNvPr id="18" name="Freeform 18"/>
          <p:cNvSpPr/>
          <p:nvPr/>
        </p:nvSpPr>
        <p:spPr>
          <a:xfrm>
            <a:off x="1052638" y="5010123"/>
            <a:ext cx="1026728" cy="1025445"/>
          </a:xfrm>
          <a:custGeom>
            <a:avLst/>
            <a:gdLst/>
            <a:ahLst/>
            <a:cxnLst/>
            <a:rect l="l" t="t" r="r" b="b"/>
            <a:pathLst>
              <a:path w="1026728" h="1025445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>
            <a:off x="1028700" y="4969087"/>
            <a:ext cx="1011607" cy="1011607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163980" y="5204174"/>
            <a:ext cx="741046" cy="463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35"/>
              </a:lnSpc>
              <a:spcBef>
                <a:spcPct val="0"/>
              </a:spcBef>
            </a:pPr>
            <a:r>
              <a:rPr lang="en-US" sz="2382" b="1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03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491784" y="6582712"/>
            <a:ext cx="9749256" cy="638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82"/>
              </a:lnSpc>
              <a:spcBef>
                <a:spcPct val="0"/>
              </a:spcBef>
            </a:pPr>
            <a:r>
              <a:rPr lang="en-US" sz="3344" b="1">
                <a:solidFill>
                  <a:srgbClr val="3B3B3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Limited Integration with Project Management Tools</a:t>
            </a:r>
          </a:p>
        </p:txBody>
      </p:sp>
      <p:sp>
        <p:nvSpPr>
          <p:cNvPr id="24" name="Freeform 24"/>
          <p:cNvSpPr/>
          <p:nvPr/>
        </p:nvSpPr>
        <p:spPr>
          <a:xfrm>
            <a:off x="1052638" y="6476654"/>
            <a:ext cx="1026728" cy="1025445"/>
          </a:xfrm>
          <a:custGeom>
            <a:avLst/>
            <a:gdLst/>
            <a:ahLst/>
            <a:cxnLst/>
            <a:rect l="l" t="t" r="r" b="b"/>
            <a:pathLst>
              <a:path w="1026728" h="1025445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25" name="Group 25"/>
          <p:cNvGrpSpPr/>
          <p:nvPr/>
        </p:nvGrpSpPr>
        <p:grpSpPr>
          <a:xfrm>
            <a:off x="1028700" y="6435618"/>
            <a:ext cx="1011607" cy="1011607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163980" y="6670705"/>
            <a:ext cx="741046" cy="463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35"/>
              </a:lnSpc>
              <a:spcBef>
                <a:spcPct val="0"/>
              </a:spcBef>
            </a:pPr>
            <a:r>
              <a:rPr lang="en-US" sz="2382" b="1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04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491784" y="8049243"/>
            <a:ext cx="6550480" cy="638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82"/>
              </a:lnSpc>
              <a:spcBef>
                <a:spcPct val="0"/>
              </a:spcBef>
            </a:pPr>
            <a:r>
              <a:rPr lang="en-US" sz="3344" b="1">
                <a:solidFill>
                  <a:srgbClr val="3B3B3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Workflow Fragmentation</a:t>
            </a:r>
          </a:p>
        </p:txBody>
      </p:sp>
      <p:sp>
        <p:nvSpPr>
          <p:cNvPr id="30" name="Freeform 30"/>
          <p:cNvSpPr/>
          <p:nvPr/>
        </p:nvSpPr>
        <p:spPr>
          <a:xfrm>
            <a:off x="1052638" y="7943185"/>
            <a:ext cx="1026728" cy="1025445"/>
          </a:xfrm>
          <a:custGeom>
            <a:avLst/>
            <a:gdLst/>
            <a:ahLst/>
            <a:cxnLst/>
            <a:rect l="l" t="t" r="r" b="b"/>
            <a:pathLst>
              <a:path w="1026728" h="1025445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1" name="Group 31"/>
          <p:cNvGrpSpPr/>
          <p:nvPr/>
        </p:nvGrpSpPr>
        <p:grpSpPr>
          <a:xfrm>
            <a:off x="1028700" y="7902149"/>
            <a:ext cx="1011607" cy="1011607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1163980" y="8137237"/>
            <a:ext cx="741046" cy="463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35"/>
              </a:lnSpc>
              <a:spcBef>
                <a:spcPct val="0"/>
              </a:spcBef>
            </a:pPr>
            <a:r>
              <a:rPr lang="en-US" sz="2382" b="1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05</a:t>
            </a:r>
          </a:p>
        </p:txBody>
      </p:sp>
      <p:sp>
        <p:nvSpPr>
          <p:cNvPr id="35" name="AutoShape 35"/>
          <p:cNvSpPr/>
          <p:nvPr/>
        </p:nvSpPr>
        <p:spPr>
          <a:xfrm>
            <a:off x="-100931" y="1380648"/>
            <a:ext cx="18388931" cy="0"/>
          </a:xfrm>
          <a:prstGeom prst="line">
            <a:avLst/>
          </a:prstGeom>
          <a:ln w="38100" cap="flat">
            <a:solidFill>
              <a:srgbClr val="3A6AD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TextBox 36"/>
          <p:cNvSpPr txBox="1"/>
          <p:nvPr/>
        </p:nvSpPr>
        <p:spPr>
          <a:xfrm>
            <a:off x="17674380" y="8691638"/>
            <a:ext cx="442747" cy="276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04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5346047" y="172851"/>
            <a:ext cx="7595905" cy="855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Introduction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37622" y="2407847"/>
            <a:ext cx="16412756" cy="4812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4269" lvl="1" indent="-387134" algn="just">
              <a:lnSpc>
                <a:spcPts val="6311"/>
              </a:lnSpc>
              <a:buFont typeface="Arial"/>
              <a:buChar char="•"/>
            </a:pPr>
            <a:r>
              <a:rPr lang="en-US" sz="3586" b="1">
                <a:solidFill>
                  <a:srgbClr val="3B3B3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Current software development tools lack seamless integration between real-time code collaboration, communication, and project management, resulting in fragmented workflows, inefficiencies, and delays. </a:t>
            </a:r>
          </a:p>
          <a:p>
            <a:pPr marL="774269" lvl="1" indent="-387134" algn="just">
              <a:lnSpc>
                <a:spcPts val="6311"/>
              </a:lnSpc>
              <a:buFont typeface="Arial"/>
              <a:buChar char="•"/>
            </a:pPr>
            <a:r>
              <a:rPr lang="en-US" sz="3586" b="1">
                <a:solidFill>
                  <a:srgbClr val="3B3B3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This project seeks to develop a comprehensive platform that unifies real-time code editing, version control, and integrated video conferencing, allowing developers to collaborate, communicate, and manage projects within a single environment.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7674380" y="8691638"/>
            <a:ext cx="442747" cy="276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05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585418" y="172851"/>
            <a:ext cx="9117163" cy="855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Problem Statement</a:t>
            </a:r>
          </a:p>
        </p:txBody>
      </p:sp>
      <p:sp>
        <p:nvSpPr>
          <p:cNvPr id="8" name="AutoShape 8"/>
          <p:cNvSpPr/>
          <p:nvPr/>
        </p:nvSpPr>
        <p:spPr>
          <a:xfrm>
            <a:off x="51469" y="1533048"/>
            <a:ext cx="18388931" cy="0"/>
          </a:xfrm>
          <a:prstGeom prst="line">
            <a:avLst/>
          </a:prstGeom>
          <a:ln w="38100" cap="flat">
            <a:solidFill>
              <a:srgbClr val="3A6AD6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0465" y="1419471"/>
            <a:ext cx="18388931" cy="0"/>
          </a:xfrm>
          <a:prstGeom prst="line">
            <a:avLst/>
          </a:prstGeom>
          <a:ln w="38100" cap="flat">
            <a:solidFill>
              <a:srgbClr val="3A6AD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1284385" y="1809996"/>
            <a:ext cx="15974915" cy="7448304"/>
          </a:xfrm>
          <a:custGeom>
            <a:avLst/>
            <a:gdLst/>
            <a:ahLst/>
            <a:cxnLst/>
            <a:rect l="l" t="t" r="r" b="b"/>
            <a:pathLst>
              <a:path w="15974915" h="7448304">
                <a:moveTo>
                  <a:pt x="0" y="0"/>
                </a:moveTo>
                <a:lnTo>
                  <a:pt x="15974915" y="0"/>
                </a:lnTo>
                <a:lnTo>
                  <a:pt x="15974915" y="7448304"/>
                </a:lnTo>
                <a:lnTo>
                  <a:pt x="0" y="74483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7386696" y="9061417"/>
            <a:ext cx="951769" cy="799882"/>
            <a:chOff x="0" y="0"/>
            <a:chExt cx="1269026" cy="1066510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269026" cy="1066510"/>
              <a:chOff x="0" y="0"/>
              <a:chExt cx="96714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96714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967140" h="812800">
                    <a:moveTo>
                      <a:pt x="81342" y="0"/>
                    </a:moveTo>
                    <a:lnTo>
                      <a:pt x="885798" y="0"/>
                    </a:lnTo>
                    <a:cubicBezTo>
                      <a:pt x="907371" y="0"/>
                      <a:pt x="928061" y="8570"/>
                      <a:pt x="943315" y="23825"/>
                    </a:cubicBezTo>
                    <a:cubicBezTo>
                      <a:pt x="958570" y="39079"/>
                      <a:pt x="967140" y="59769"/>
                      <a:pt x="967140" y="81342"/>
                    </a:cubicBezTo>
                    <a:lnTo>
                      <a:pt x="967140" y="731458"/>
                    </a:lnTo>
                    <a:cubicBezTo>
                      <a:pt x="967140" y="776382"/>
                      <a:pt x="930722" y="812800"/>
                      <a:pt x="885798" y="812800"/>
                    </a:cubicBezTo>
                    <a:lnTo>
                      <a:pt x="81342" y="812800"/>
                    </a:lnTo>
                    <a:cubicBezTo>
                      <a:pt x="59769" y="812800"/>
                      <a:pt x="39079" y="804230"/>
                      <a:pt x="23825" y="788975"/>
                    </a:cubicBezTo>
                    <a:cubicBezTo>
                      <a:pt x="8570" y="773721"/>
                      <a:pt x="0" y="753031"/>
                      <a:pt x="0" y="731458"/>
                    </a:cubicBezTo>
                    <a:lnTo>
                      <a:pt x="0" y="81342"/>
                    </a:lnTo>
                    <a:cubicBezTo>
                      <a:pt x="0" y="59769"/>
                      <a:pt x="8570" y="39079"/>
                      <a:pt x="23825" y="23825"/>
                    </a:cubicBezTo>
                    <a:cubicBezTo>
                      <a:pt x="39079" y="8570"/>
                      <a:pt x="59769" y="0"/>
                      <a:pt x="81342" y="0"/>
                    </a:cubicBezTo>
                    <a:close/>
                  </a:path>
                </a:pathLst>
              </a:custGeom>
              <a:solidFill>
                <a:srgbClr val="3A6AD6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96714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243441" y="330010"/>
              <a:ext cx="590330" cy="3502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57"/>
                </a:lnSpc>
                <a:spcBef>
                  <a:spcPct val="0"/>
                </a:spcBef>
              </a:pPr>
              <a:r>
                <a:rPr lang="en-US" sz="1469" b="1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06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6852695" y="172851"/>
            <a:ext cx="4582611" cy="855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Literature Survey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241232" y="172851"/>
            <a:ext cx="3948976" cy="855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Objectives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674380" y="8691638"/>
            <a:ext cx="442747" cy="276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07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828563" y="2023242"/>
            <a:ext cx="14467188" cy="2278492"/>
            <a:chOff x="0" y="0"/>
            <a:chExt cx="2961222" cy="46637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961222" cy="466374"/>
            </a:xfrm>
            <a:custGeom>
              <a:avLst/>
              <a:gdLst/>
              <a:ahLst/>
              <a:cxnLst/>
              <a:rect l="l" t="t" r="r" b="b"/>
              <a:pathLst>
                <a:path w="2961222" h="466374">
                  <a:moveTo>
                    <a:pt x="26757" y="0"/>
                  </a:moveTo>
                  <a:lnTo>
                    <a:pt x="2934465" y="0"/>
                  </a:lnTo>
                  <a:cubicBezTo>
                    <a:pt x="2941562" y="0"/>
                    <a:pt x="2948367" y="2819"/>
                    <a:pt x="2953385" y="7837"/>
                  </a:cubicBezTo>
                  <a:cubicBezTo>
                    <a:pt x="2958403" y="12855"/>
                    <a:pt x="2961222" y="19660"/>
                    <a:pt x="2961222" y="26757"/>
                  </a:cubicBezTo>
                  <a:lnTo>
                    <a:pt x="2961222" y="439617"/>
                  </a:lnTo>
                  <a:cubicBezTo>
                    <a:pt x="2961222" y="446714"/>
                    <a:pt x="2958403" y="453519"/>
                    <a:pt x="2953385" y="458537"/>
                  </a:cubicBezTo>
                  <a:cubicBezTo>
                    <a:pt x="2948367" y="463555"/>
                    <a:pt x="2941562" y="466374"/>
                    <a:pt x="2934465" y="466374"/>
                  </a:cubicBezTo>
                  <a:lnTo>
                    <a:pt x="26757" y="466374"/>
                  </a:lnTo>
                  <a:cubicBezTo>
                    <a:pt x="19660" y="466374"/>
                    <a:pt x="12855" y="463555"/>
                    <a:pt x="7837" y="458537"/>
                  </a:cubicBezTo>
                  <a:cubicBezTo>
                    <a:pt x="2819" y="453519"/>
                    <a:pt x="0" y="446714"/>
                    <a:pt x="0" y="439617"/>
                  </a:cubicBezTo>
                  <a:lnTo>
                    <a:pt x="0" y="26757"/>
                  </a:lnTo>
                  <a:cubicBezTo>
                    <a:pt x="0" y="19660"/>
                    <a:pt x="2819" y="12855"/>
                    <a:pt x="7837" y="7837"/>
                  </a:cubicBezTo>
                  <a:cubicBezTo>
                    <a:pt x="12855" y="2819"/>
                    <a:pt x="19660" y="0"/>
                    <a:pt x="26757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961222" cy="504474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427347" y="2556692"/>
            <a:ext cx="1026728" cy="1025445"/>
          </a:xfrm>
          <a:custGeom>
            <a:avLst/>
            <a:gdLst/>
            <a:ahLst/>
            <a:cxnLst/>
            <a:rect l="l" t="t" r="r" b="b"/>
            <a:pathLst>
              <a:path w="1026728" h="1025445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2403409" y="2515656"/>
            <a:ext cx="1011607" cy="101160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851178" y="2687461"/>
            <a:ext cx="8713481" cy="630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sz="3299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To Develop an Intuitive User Interface</a:t>
            </a:r>
          </a:p>
        </p:txBody>
      </p:sp>
      <p:sp>
        <p:nvSpPr>
          <p:cNvPr id="15" name="AutoShape 15"/>
          <p:cNvSpPr/>
          <p:nvPr/>
        </p:nvSpPr>
        <p:spPr>
          <a:xfrm>
            <a:off x="203869" y="1685448"/>
            <a:ext cx="18388931" cy="0"/>
          </a:xfrm>
          <a:prstGeom prst="line">
            <a:avLst/>
          </a:prstGeom>
          <a:ln w="38100" cap="flat">
            <a:solidFill>
              <a:srgbClr val="3A6AD6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6" name="Group 16"/>
          <p:cNvGrpSpPr/>
          <p:nvPr/>
        </p:nvGrpSpPr>
        <p:grpSpPr>
          <a:xfrm>
            <a:off x="1828563" y="4616060"/>
            <a:ext cx="14467188" cy="2278492"/>
            <a:chOff x="0" y="0"/>
            <a:chExt cx="2961222" cy="46637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961222" cy="466374"/>
            </a:xfrm>
            <a:custGeom>
              <a:avLst/>
              <a:gdLst/>
              <a:ahLst/>
              <a:cxnLst/>
              <a:rect l="l" t="t" r="r" b="b"/>
              <a:pathLst>
                <a:path w="2961222" h="466374">
                  <a:moveTo>
                    <a:pt x="26757" y="0"/>
                  </a:moveTo>
                  <a:lnTo>
                    <a:pt x="2934465" y="0"/>
                  </a:lnTo>
                  <a:cubicBezTo>
                    <a:pt x="2941562" y="0"/>
                    <a:pt x="2948367" y="2819"/>
                    <a:pt x="2953385" y="7837"/>
                  </a:cubicBezTo>
                  <a:cubicBezTo>
                    <a:pt x="2958403" y="12855"/>
                    <a:pt x="2961222" y="19660"/>
                    <a:pt x="2961222" y="26757"/>
                  </a:cubicBezTo>
                  <a:lnTo>
                    <a:pt x="2961222" y="439617"/>
                  </a:lnTo>
                  <a:cubicBezTo>
                    <a:pt x="2961222" y="446714"/>
                    <a:pt x="2958403" y="453519"/>
                    <a:pt x="2953385" y="458537"/>
                  </a:cubicBezTo>
                  <a:cubicBezTo>
                    <a:pt x="2948367" y="463555"/>
                    <a:pt x="2941562" y="466374"/>
                    <a:pt x="2934465" y="466374"/>
                  </a:cubicBezTo>
                  <a:lnTo>
                    <a:pt x="26757" y="466374"/>
                  </a:lnTo>
                  <a:cubicBezTo>
                    <a:pt x="19660" y="466374"/>
                    <a:pt x="12855" y="463555"/>
                    <a:pt x="7837" y="458537"/>
                  </a:cubicBezTo>
                  <a:cubicBezTo>
                    <a:pt x="2819" y="453519"/>
                    <a:pt x="0" y="446714"/>
                    <a:pt x="0" y="439617"/>
                  </a:cubicBezTo>
                  <a:lnTo>
                    <a:pt x="0" y="26757"/>
                  </a:lnTo>
                  <a:cubicBezTo>
                    <a:pt x="0" y="19660"/>
                    <a:pt x="2819" y="12855"/>
                    <a:pt x="7837" y="7837"/>
                  </a:cubicBezTo>
                  <a:cubicBezTo>
                    <a:pt x="12855" y="2819"/>
                    <a:pt x="19660" y="0"/>
                    <a:pt x="26757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2961222" cy="504474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>
            <a:off x="2427347" y="5149509"/>
            <a:ext cx="1026728" cy="1025445"/>
          </a:xfrm>
          <a:custGeom>
            <a:avLst/>
            <a:gdLst/>
            <a:ahLst/>
            <a:cxnLst/>
            <a:rect l="l" t="t" r="r" b="b"/>
            <a:pathLst>
              <a:path w="1026728" h="1025445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>
            <a:off x="2403409" y="5108473"/>
            <a:ext cx="1011607" cy="1011607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3933022" y="5273149"/>
            <a:ext cx="8713481" cy="630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sz="3299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To Implement Live Code Editing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910406" y="7208877"/>
            <a:ext cx="14467188" cy="2278492"/>
            <a:chOff x="0" y="0"/>
            <a:chExt cx="2961222" cy="466374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961222" cy="466374"/>
            </a:xfrm>
            <a:custGeom>
              <a:avLst/>
              <a:gdLst/>
              <a:ahLst/>
              <a:cxnLst/>
              <a:rect l="l" t="t" r="r" b="b"/>
              <a:pathLst>
                <a:path w="2961222" h="466374">
                  <a:moveTo>
                    <a:pt x="26757" y="0"/>
                  </a:moveTo>
                  <a:lnTo>
                    <a:pt x="2934465" y="0"/>
                  </a:lnTo>
                  <a:cubicBezTo>
                    <a:pt x="2941562" y="0"/>
                    <a:pt x="2948367" y="2819"/>
                    <a:pt x="2953385" y="7837"/>
                  </a:cubicBezTo>
                  <a:cubicBezTo>
                    <a:pt x="2958403" y="12855"/>
                    <a:pt x="2961222" y="19660"/>
                    <a:pt x="2961222" y="26757"/>
                  </a:cubicBezTo>
                  <a:lnTo>
                    <a:pt x="2961222" y="439617"/>
                  </a:lnTo>
                  <a:cubicBezTo>
                    <a:pt x="2961222" y="446714"/>
                    <a:pt x="2958403" y="453519"/>
                    <a:pt x="2953385" y="458537"/>
                  </a:cubicBezTo>
                  <a:cubicBezTo>
                    <a:pt x="2948367" y="463555"/>
                    <a:pt x="2941562" y="466374"/>
                    <a:pt x="2934465" y="466374"/>
                  </a:cubicBezTo>
                  <a:lnTo>
                    <a:pt x="26757" y="466374"/>
                  </a:lnTo>
                  <a:cubicBezTo>
                    <a:pt x="19660" y="466374"/>
                    <a:pt x="12855" y="463555"/>
                    <a:pt x="7837" y="458537"/>
                  </a:cubicBezTo>
                  <a:cubicBezTo>
                    <a:pt x="2819" y="453519"/>
                    <a:pt x="0" y="446714"/>
                    <a:pt x="0" y="439617"/>
                  </a:cubicBezTo>
                  <a:lnTo>
                    <a:pt x="0" y="26757"/>
                  </a:lnTo>
                  <a:cubicBezTo>
                    <a:pt x="0" y="19660"/>
                    <a:pt x="2819" y="12855"/>
                    <a:pt x="7837" y="7837"/>
                  </a:cubicBezTo>
                  <a:cubicBezTo>
                    <a:pt x="12855" y="2819"/>
                    <a:pt x="19660" y="0"/>
                    <a:pt x="26757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2961222" cy="504474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2509190" y="7742327"/>
            <a:ext cx="1026728" cy="1025445"/>
          </a:xfrm>
          <a:custGeom>
            <a:avLst/>
            <a:gdLst/>
            <a:ahLst/>
            <a:cxnLst/>
            <a:rect l="l" t="t" r="r" b="b"/>
            <a:pathLst>
              <a:path w="1026728" h="1025445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28" name="Group 28"/>
          <p:cNvGrpSpPr/>
          <p:nvPr/>
        </p:nvGrpSpPr>
        <p:grpSpPr>
          <a:xfrm>
            <a:off x="2485252" y="7701290"/>
            <a:ext cx="1011607" cy="1011607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3933022" y="7825141"/>
            <a:ext cx="8713481" cy="630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sz="3299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To Integrate Video Conferencing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509190" y="2716036"/>
            <a:ext cx="741046" cy="463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35"/>
              </a:lnSpc>
              <a:spcBef>
                <a:spcPct val="0"/>
              </a:spcBef>
            </a:pPr>
            <a:r>
              <a:rPr lang="en-US" sz="2382" b="1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01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2570188" y="5330206"/>
            <a:ext cx="741046" cy="463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35"/>
              </a:lnSpc>
              <a:spcBef>
                <a:spcPct val="0"/>
              </a:spcBef>
            </a:pPr>
            <a:r>
              <a:rPr lang="en-US" sz="2382" b="1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02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20533" y="7970978"/>
            <a:ext cx="741046" cy="463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35"/>
              </a:lnSpc>
              <a:spcBef>
                <a:spcPct val="0"/>
              </a:spcBef>
            </a:pPr>
            <a:r>
              <a:rPr lang="en-US" sz="2382" b="1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03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1799" y="9085104"/>
            <a:ext cx="951769" cy="799882"/>
            <a:chOff x="0" y="0"/>
            <a:chExt cx="96714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7674380" y="9318324"/>
            <a:ext cx="442747" cy="276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08</a:t>
            </a:r>
          </a:p>
        </p:txBody>
      </p:sp>
      <p:sp>
        <p:nvSpPr>
          <p:cNvPr id="6" name="Freeform 6"/>
          <p:cNvSpPr/>
          <p:nvPr/>
        </p:nvSpPr>
        <p:spPr>
          <a:xfrm>
            <a:off x="566248" y="1159435"/>
            <a:ext cx="6102446" cy="4783088"/>
          </a:xfrm>
          <a:custGeom>
            <a:avLst/>
            <a:gdLst/>
            <a:ahLst/>
            <a:cxnLst/>
            <a:rect l="l" t="t" r="r" b="b"/>
            <a:pathLst>
              <a:path w="6102446" h="4783088">
                <a:moveTo>
                  <a:pt x="0" y="0"/>
                </a:moveTo>
                <a:lnTo>
                  <a:pt x="6102445" y="0"/>
                </a:lnTo>
                <a:lnTo>
                  <a:pt x="6102445" y="4783089"/>
                </a:lnTo>
                <a:lnTo>
                  <a:pt x="0" y="47830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8044" r="-4166" b="-2719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82553" y="2090791"/>
            <a:ext cx="5139841" cy="2819922"/>
            <a:chOff x="0" y="0"/>
            <a:chExt cx="1052050" cy="57719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52050" cy="577197"/>
            </a:xfrm>
            <a:custGeom>
              <a:avLst/>
              <a:gdLst/>
              <a:ahLst/>
              <a:cxnLst/>
              <a:rect l="l" t="t" r="r" b="b"/>
              <a:pathLst>
                <a:path w="1052050" h="577197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369763" y="2371803"/>
            <a:ext cx="3965421" cy="537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82"/>
              </a:lnSpc>
              <a:spcBef>
                <a:spcPct val="0"/>
              </a:spcBef>
            </a:pPr>
            <a:r>
              <a:rPr lang="en-US" sz="2844" b="1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System Architecture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95243" y="2963637"/>
            <a:ext cx="4314462" cy="1464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24" lvl="1" indent="-291462" algn="l">
              <a:lnSpc>
                <a:spcPts val="3779"/>
              </a:lnSpc>
              <a:buFont typeface="Arial"/>
              <a:buChar char="•"/>
            </a:pPr>
            <a:r>
              <a:rPr lang="en-US" sz="2699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Microservices Architecture or</a:t>
            </a:r>
          </a:p>
          <a:p>
            <a:pPr marL="582924" lvl="1" indent="-291462" algn="l">
              <a:lnSpc>
                <a:spcPts val="3779"/>
              </a:lnSpc>
              <a:buFont typeface="Arial"/>
              <a:buChar char="•"/>
            </a:pPr>
            <a:r>
              <a:rPr lang="en-US" sz="2699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Single server Architecture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627662" y="74987"/>
            <a:ext cx="7595905" cy="855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Architecture</a:t>
            </a:r>
          </a:p>
        </p:txBody>
      </p:sp>
      <p:sp>
        <p:nvSpPr>
          <p:cNvPr id="13" name="Freeform 13"/>
          <p:cNvSpPr/>
          <p:nvPr/>
        </p:nvSpPr>
        <p:spPr>
          <a:xfrm>
            <a:off x="6423084" y="1182119"/>
            <a:ext cx="6438635" cy="4892736"/>
          </a:xfrm>
          <a:custGeom>
            <a:avLst/>
            <a:gdLst/>
            <a:ahLst/>
            <a:cxnLst/>
            <a:rect l="l" t="t" r="r" b="b"/>
            <a:pathLst>
              <a:path w="6438635" h="4892736">
                <a:moveTo>
                  <a:pt x="0" y="0"/>
                </a:moveTo>
                <a:lnTo>
                  <a:pt x="6438634" y="0"/>
                </a:lnTo>
                <a:lnTo>
                  <a:pt x="6438634" y="4892737"/>
                </a:lnTo>
                <a:lnTo>
                  <a:pt x="0" y="48927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6274" r="-2515" b="-2719"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6639389" y="2113475"/>
            <a:ext cx="5139841" cy="3134247"/>
            <a:chOff x="0" y="0"/>
            <a:chExt cx="1052050" cy="64153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52050" cy="641534"/>
            </a:xfrm>
            <a:custGeom>
              <a:avLst/>
              <a:gdLst/>
              <a:ahLst/>
              <a:cxnLst/>
              <a:rect l="l" t="t" r="r" b="b"/>
              <a:pathLst>
                <a:path w="1052050" h="641534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66222"/>
                  </a:lnTo>
                  <a:cubicBezTo>
                    <a:pt x="1052050" y="607816"/>
                    <a:pt x="1018332" y="641534"/>
                    <a:pt x="976737" y="641534"/>
                  </a:cubicBezTo>
                  <a:lnTo>
                    <a:pt x="75313" y="641534"/>
                  </a:lnTo>
                  <a:cubicBezTo>
                    <a:pt x="33719" y="641534"/>
                    <a:pt x="0" y="607816"/>
                    <a:pt x="0" y="566222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052050" cy="679635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7161289" y="2371803"/>
            <a:ext cx="3965421" cy="537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82"/>
              </a:lnSpc>
              <a:spcBef>
                <a:spcPct val="0"/>
              </a:spcBef>
            </a:pPr>
            <a:r>
              <a:rPr lang="en-US" sz="2844" b="1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Frontend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736147" y="2973162"/>
            <a:ext cx="4815707" cy="1750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0575" lvl="1" indent="-265287" algn="l">
              <a:lnSpc>
                <a:spcPts val="3440"/>
              </a:lnSpc>
              <a:buFont typeface="Arial"/>
              <a:buChar char="•"/>
            </a:pPr>
            <a:r>
              <a:rPr lang="en-US" sz="2457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Code Edtor (Monaco Editor)</a:t>
            </a:r>
          </a:p>
          <a:p>
            <a:pPr marL="530575" lvl="1" indent="-265287" algn="l">
              <a:lnSpc>
                <a:spcPts val="3440"/>
              </a:lnSpc>
              <a:buFont typeface="Arial"/>
              <a:buChar char="•"/>
            </a:pPr>
            <a:r>
              <a:rPr lang="en-US" sz="2457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File management Interface</a:t>
            </a:r>
          </a:p>
          <a:p>
            <a:pPr marL="530575" lvl="1" indent="-265287" algn="l">
              <a:lnSpc>
                <a:spcPts val="3440"/>
              </a:lnSpc>
              <a:buFont typeface="Arial"/>
              <a:buChar char="•"/>
            </a:pPr>
            <a:r>
              <a:rPr lang="en-US" sz="2457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User Presence List</a:t>
            </a:r>
          </a:p>
          <a:p>
            <a:pPr marL="530575" lvl="1" indent="-265287" algn="l">
              <a:lnSpc>
                <a:spcPts val="3440"/>
              </a:lnSpc>
              <a:buFont typeface="Arial"/>
              <a:buChar char="•"/>
            </a:pPr>
            <a:r>
              <a:rPr lang="en-US" sz="2457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Themes and Settings</a:t>
            </a:r>
          </a:p>
        </p:txBody>
      </p:sp>
      <p:sp>
        <p:nvSpPr>
          <p:cNvPr id="19" name="Freeform 19"/>
          <p:cNvSpPr/>
          <p:nvPr/>
        </p:nvSpPr>
        <p:spPr>
          <a:xfrm>
            <a:off x="12341123" y="1204803"/>
            <a:ext cx="6193231" cy="4706254"/>
          </a:xfrm>
          <a:custGeom>
            <a:avLst/>
            <a:gdLst/>
            <a:ahLst/>
            <a:cxnLst/>
            <a:rect l="l" t="t" r="r" b="b"/>
            <a:pathLst>
              <a:path w="6193231" h="4706254">
                <a:moveTo>
                  <a:pt x="0" y="0"/>
                </a:moveTo>
                <a:lnTo>
                  <a:pt x="6193231" y="0"/>
                </a:lnTo>
                <a:lnTo>
                  <a:pt x="6193231" y="4706253"/>
                </a:lnTo>
                <a:lnTo>
                  <a:pt x="0" y="4706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6274" r="-2515" b="-2719"/>
            </a:stretch>
          </a:blipFill>
        </p:spPr>
      </p:sp>
      <p:grpSp>
        <p:nvGrpSpPr>
          <p:cNvPr id="20" name="Group 20"/>
          <p:cNvGrpSpPr/>
          <p:nvPr/>
        </p:nvGrpSpPr>
        <p:grpSpPr>
          <a:xfrm>
            <a:off x="12557428" y="2136158"/>
            <a:ext cx="5139841" cy="3206946"/>
            <a:chOff x="0" y="0"/>
            <a:chExt cx="1052050" cy="65641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52050" cy="656415"/>
            </a:xfrm>
            <a:custGeom>
              <a:avLst/>
              <a:gdLst/>
              <a:ahLst/>
              <a:cxnLst/>
              <a:rect l="l" t="t" r="r" b="b"/>
              <a:pathLst>
                <a:path w="1052050" h="656415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81102"/>
                  </a:lnTo>
                  <a:cubicBezTo>
                    <a:pt x="1052050" y="622696"/>
                    <a:pt x="1018332" y="656415"/>
                    <a:pt x="976737" y="656415"/>
                  </a:cubicBezTo>
                  <a:lnTo>
                    <a:pt x="75313" y="656415"/>
                  </a:lnTo>
                  <a:cubicBezTo>
                    <a:pt x="33719" y="656415"/>
                    <a:pt x="0" y="622696"/>
                    <a:pt x="0" y="581102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052050" cy="694515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3079329" y="2394487"/>
            <a:ext cx="3965421" cy="537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82"/>
              </a:lnSpc>
              <a:spcBef>
                <a:spcPct val="0"/>
              </a:spcBef>
            </a:pPr>
            <a:r>
              <a:rPr lang="en-US" sz="2844" b="1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Backend</a:t>
            </a:r>
          </a:p>
        </p:txBody>
      </p:sp>
      <p:sp>
        <p:nvSpPr>
          <p:cNvPr id="24" name="Freeform 24"/>
          <p:cNvSpPr/>
          <p:nvPr/>
        </p:nvSpPr>
        <p:spPr>
          <a:xfrm>
            <a:off x="566248" y="5247721"/>
            <a:ext cx="6102446" cy="4637265"/>
          </a:xfrm>
          <a:custGeom>
            <a:avLst/>
            <a:gdLst/>
            <a:ahLst/>
            <a:cxnLst/>
            <a:rect l="l" t="t" r="r" b="b"/>
            <a:pathLst>
              <a:path w="6102446" h="4637265">
                <a:moveTo>
                  <a:pt x="0" y="0"/>
                </a:moveTo>
                <a:lnTo>
                  <a:pt x="6102445" y="0"/>
                </a:lnTo>
                <a:lnTo>
                  <a:pt x="6102445" y="4637265"/>
                </a:lnTo>
                <a:lnTo>
                  <a:pt x="0" y="4637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6274" r="-2515" b="-2719"/>
            </a:stretch>
          </a:blipFill>
        </p:spPr>
      </p:sp>
      <p:grpSp>
        <p:nvGrpSpPr>
          <p:cNvPr id="25" name="Group 25"/>
          <p:cNvGrpSpPr/>
          <p:nvPr/>
        </p:nvGrpSpPr>
        <p:grpSpPr>
          <a:xfrm>
            <a:off x="782553" y="6179077"/>
            <a:ext cx="5139841" cy="2819922"/>
            <a:chOff x="0" y="0"/>
            <a:chExt cx="1052050" cy="577197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052050" cy="577197"/>
            </a:xfrm>
            <a:custGeom>
              <a:avLst/>
              <a:gdLst/>
              <a:ahLst/>
              <a:cxnLst/>
              <a:rect l="l" t="t" r="r" b="b"/>
              <a:pathLst>
                <a:path w="1052050" h="577197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304454" y="6437405"/>
            <a:ext cx="3965421" cy="537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82"/>
              </a:lnSpc>
              <a:spcBef>
                <a:spcPct val="0"/>
              </a:spcBef>
            </a:pPr>
            <a:r>
              <a:rPr lang="en-US" sz="2844" b="1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Database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09617" y="7184298"/>
            <a:ext cx="4815707" cy="988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File Storage</a:t>
            </a: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Database (for large scale)</a:t>
            </a:r>
          </a:p>
        </p:txBody>
      </p:sp>
      <p:sp>
        <p:nvSpPr>
          <p:cNvPr id="30" name="Freeform 30"/>
          <p:cNvSpPr/>
          <p:nvPr/>
        </p:nvSpPr>
        <p:spPr>
          <a:xfrm>
            <a:off x="6639389" y="5247721"/>
            <a:ext cx="6102446" cy="4637265"/>
          </a:xfrm>
          <a:custGeom>
            <a:avLst/>
            <a:gdLst/>
            <a:ahLst/>
            <a:cxnLst/>
            <a:rect l="l" t="t" r="r" b="b"/>
            <a:pathLst>
              <a:path w="6102446" h="4637265">
                <a:moveTo>
                  <a:pt x="0" y="0"/>
                </a:moveTo>
                <a:lnTo>
                  <a:pt x="6102446" y="0"/>
                </a:lnTo>
                <a:lnTo>
                  <a:pt x="6102446" y="4637265"/>
                </a:lnTo>
                <a:lnTo>
                  <a:pt x="0" y="4637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6274" r="-2515" b="-2719"/>
            </a:stretch>
          </a:blipFill>
        </p:spPr>
      </p:sp>
      <p:grpSp>
        <p:nvGrpSpPr>
          <p:cNvPr id="31" name="Group 31"/>
          <p:cNvGrpSpPr/>
          <p:nvPr/>
        </p:nvGrpSpPr>
        <p:grpSpPr>
          <a:xfrm>
            <a:off x="6855694" y="6179077"/>
            <a:ext cx="5139841" cy="2819922"/>
            <a:chOff x="0" y="0"/>
            <a:chExt cx="1052050" cy="577197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052050" cy="577197"/>
            </a:xfrm>
            <a:custGeom>
              <a:avLst/>
              <a:gdLst/>
              <a:ahLst/>
              <a:cxnLst/>
              <a:rect l="l" t="t" r="r" b="b"/>
              <a:pathLst>
                <a:path w="1052050" h="577197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7377595" y="6437405"/>
            <a:ext cx="4241324" cy="923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2500" b="1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Real-Time Collaboration and Security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205207" y="7566487"/>
            <a:ext cx="4815707" cy="890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0575" lvl="1" indent="-265287" algn="l">
              <a:lnSpc>
                <a:spcPts val="3440"/>
              </a:lnSpc>
              <a:buFont typeface="Arial"/>
              <a:buChar char="•"/>
            </a:pPr>
            <a:r>
              <a:rPr lang="en-US" sz="2457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WebSockets</a:t>
            </a:r>
          </a:p>
          <a:p>
            <a:pPr marL="530575" lvl="1" indent="-265287" algn="l">
              <a:lnSpc>
                <a:spcPts val="3440"/>
              </a:lnSpc>
              <a:buFont typeface="Arial"/>
              <a:buChar char="•"/>
            </a:pPr>
            <a:r>
              <a:rPr lang="en-US" sz="2457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End-to-End Encryption</a:t>
            </a:r>
          </a:p>
        </p:txBody>
      </p:sp>
      <p:sp>
        <p:nvSpPr>
          <p:cNvPr id="36" name="Freeform 36"/>
          <p:cNvSpPr/>
          <p:nvPr/>
        </p:nvSpPr>
        <p:spPr>
          <a:xfrm>
            <a:off x="12557428" y="5343104"/>
            <a:ext cx="5976926" cy="4541882"/>
          </a:xfrm>
          <a:custGeom>
            <a:avLst/>
            <a:gdLst/>
            <a:ahLst/>
            <a:cxnLst/>
            <a:rect l="l" t="t" r="r" b="b"/>
            <a:pathLst>
              <a:path w="5976926" h="4541882">
                <a:moveTo>
                  <a:pt x="0" y="0"/>
                </a:moveTo>
                <a:lnTo>
                  <a:pt x="5976926" y="0"/>
                </a:lnTo>
                <a:lnTo>
                  <a:pt x="5976926" y="4541882"/>
                </a:lnTo>
                <a:lnTo>
                  <a:pt x="0" y="45418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6274" r="-2515" b="-2719"/>
            </a:stretch>
          </a:blipFill>
        </p:spPr>
      </p:sp>
      <p:grpSp>
        <p:nvGrpSpPr>
          <p:cNvPr id="37" name="Group 37"/>
          <p:cNvGrpSpPr/>
          <p:nvPr/>
        </p:nvGrpSpPr>
        <p:grpSpPr>
          <a:xfrm>
            <a:off x="12773733" y="6074856"/>
            <a:ext cx="5139841" cy="2819922"/>
            <a:chOff x="0" y="0"/>
            <a:chExt cx="1052050" cy="577197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052050" cy="577197"/>
            </a:xfrm>
            <a:custGeom>
              <a:avLst/>
              <a:gdLst/>
              <a:ahLst/>
              <a:cxnLst/>
              <a:rect l="l" t="t" r="r" b="b"/>
              <a:pathLst>
                <a:path w="1052050" h="577197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13295634" y="6342709"/>
            <a:ext cx="4196165" cy="1319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 b="1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Video Conferencing ,  Containerization and Deployment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151977" y="7794452"/>
            <a:ext cx="4339822" cy="818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6413" lvl="1" indent="-243207" algn="l">
              <a:lnSpc>
                <a:spcPts val="3154"/>
              </a:lnSpc>
              <a:buFont typeface="Arial"/>
              <a:buChar char="•"/>
            </a:pPr>
            <a:r>
              <a:rPr lang="en-US" sz="2252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Docker &amp; Kubernetes</a:t>
            </a:r>
          </a:p>
          <a:p>
            <a:pPr marL="486413" lvl="1" indent="-243207" algn="l">
              <a:lnSpc>
                <a:spcPts val="3154"/>
              </a:lnSpc>
              <a:buFont typeface="Arial"/>
              <a:buChar char="•"/>
            </a:pPr>
            <a:r>
              <a:rPr lang="en-US" sz="2252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Twilio or Jitsi Integration</a:t>
            </a:r>
          </a:p>
        </p:txBody>
      </p:sp>
      <p:sp>
        <p:nvSpPr>
          <p:cNvPr id="42" name="AutoShape 42"/>
          <p:cNvSpPr/>
          <p:nvPr/>
        </p:nvSpPr>
        <p:spPr>
          <a:xfrm>
            <a:off x="-50465" y="1201169"/>
            <a:ext cx="18388931" cy="0"/>
          </a:xfrm>
          <a:prstGeom prst="line">
            <a:avLst/>
          </a:prstGeom>
          <a:ln w="38100" cap="flat">
            <a:solidFill>
              <a:srgbClr val="3A6AD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3" name="TextBox 43"/>
          <p:cNvSpPr txBox="1"/>
          <p:nvPr/>
        </p:nvSpPr>
        <p:spPr>
          <a:xfrm>
            <a:off x="12773733" y="2973162"/>
            <a:ext cx="4815707" cy="2608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0575" lvl="1" indent="-265287" algn="l">
              <a:lnSpc>
                <a:spcPts val="3440"/>
              </a:lnSpc>
              <a:buFont typeface="Arial"/>
              <a:buChar char="•"/>
            </a:pPr>
            <a:r>
              <a:rPr lang="en-US" sz="2457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Code Execution (Piston)</a:t>
            </a:r>
          </a:p>
          <a:p>
            <a:pPr marL="530575" lvl="1" indent="-265287" algn="l">
              <a:lnSpc>
                <a:spcPts val="3440"/>
              </a:lnSpc>
              <a:buFont typeface="Arial"/>
              <a:buChar char="•"/>
            </a:pPr>
            <a:r>
              <a:rPr lang="en-US" sz="2457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File management (Rest API)</a:t>
            </a:r>
          </a:p>
          <a:p>
            <a:pPr marL="530575" lvl="1" indent="-265287" algn="l">
              <a:lnSpc>
                <a:spcPts val="3440"/>
              </a:lnSpc>
              <a:buFont typeface="Arial"/>
              <a:buChar char="•"/>
            </a:pPr>
            <a:r>
              <a:rPr lang="en-US" sz="2457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Real Time Collaboration</a:t>
            </a:r>
          </a:p>
          <a:p>
            <a:pPr marL="530575" lvl="1" indent="-265287" algn="l">
              <a:lnSpc>
                <a:spcPts val="3440"/>
              </a:lnSpc>
              <a:buFont typeface="Arial"/>
              <a:buChar char="•"/>
            </a:pPr>
            <a:r>
              <a:rPr lang="en-US" sz="2457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Room management </a:t>
            </a:r>
          </a:p>
          <a:p>
            <a:pPr marL="530575" lvl="1" indent="-265287" algn="l">
              <a:lnSpc>
                <a:spcPts val="3440"/>
              </a:lnSpc>
              <a:buFont typeface="Arial"/>
              <a:buChar char="•"/>
            </a:pPr>
            <a:r>
              <a:rPr lang="en-US" sz="2457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Tooltips and tldraw</a:t>
            </a:r>
          </a:p>
          <a:p>
            <a:pPr algn="l">
              <a:lnSpc>
                <a:spcPts val="3440"/>
              </a:lnSpc>
            </a:pPr>
            <a:endParaRPr lang="en-US" sz="2457" b="1">
              <a:solidFill>
                <a:srgbClr val="1F202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1799" y="9085104"/>
            <a:ext cx="951769" cy="799882"/>
            <a:chOff x="0" y="0"/>
            <a:chExt cx="96714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60176" y="1587453"/>
            <a:ext cx="15723217" cy="7788021"/>
            <a:chOff x="0" y="0"/>
            <a:chExt cx="3218313" cy="159409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218313" cy="1594094"/>
            </a:xfrm>
            <a:custGeom>
              <a:avLst/>
              <a:gdLst/>
              <a:ahLst/>
              <a:cxnLst/>
              <a:rect l="l" t="t" r="r" b="b"/>
              <a:pathLst>
                <a:path w="3218313" h="1594094">
                  <a:moveTo>
                    <a:pt x="24619" y="0"/>
                  </a:moveTo>
                  <a:lnTo>
                    <a:pt x="3193693" y="0"/>
                  </a:lnTo>
                  <a:cubicBezTo>
                    <a:pt x="3200223" y="0"/>
                    <a:pt x="3206485" y="2594"/>
                    <a:pt x="3211102" y="7211"/>
                  </a:cubicBezTo>
                  <a:cubicBezTo>
                    <a:pt x="3215719" y="11828"/>
                    <a:pt x="3218313" y="18090"/>
                    <a:pt x="3218313" y="24619"/>
                  </a:cubicBezTo>
                  <a:lnTo>
                    <a:pt x="3218313" y="1569475"/>
                  </a:lnTo>
                  <a:cubicBezTo>
                    <a:pt x="3218313" y="1576004"/>
                    <a:pt x="3215719" y="1582266"/>
                    <a:pt x="3211102" y="1586883"/>
                  </a:cubicBezTo>
                  <a:cubicBezTo>
                    <a:pt x="3206485" y="1591500"/>
                    <a:pt x="3200223" y="1594094"/>
                    <a:pt x="3193693" y="1594094"/>
                  </a:cubicBezTo>
                  <a:lnTo>
                    <a:pt x="24619" y="1594094"/>
                  </a:lnTo>
                  <a:cubicBezTo>
                    <a:pt x="18090" y="1594094"/>
                    <a:pt x="11828" y="1591500"/>
                    <a:pt x="7211" y="1586883"/>
                  </a:cubicBezTo>
                  <a:cubicBezTo>
                    <a:pt x="2594" y="1582266"/>
                    <a:pt x="0" y="1576004"/>
                    <a:pt x="0" y="1569475"/>
                  </a:cubicBezTo>
                  <a:lnTo>
                    <a:pt x="0" y="24619"/>
                  </a:lnTo>
                  <a:cubicBezTo>
                    <a:pt x="0" y="18090"/>
                    <a:pt x="2594" y="11828"/>
                    <a:pt x="7211" y="7211"/>
                  </a:cubicBezTo>
                  <a:cubicBezTo>
                    <a:pt x="11828" y="2594"/>
                    <a:pt x="18090" y="0"/>
                    <a:pt x="2461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218313" cy="1632194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-65386" y="1047750"/>
            <a:ext cx="18388931" cy="0"/>
          </a:xfrm>
          <a:prstGeom prst="line">
            <a:avLst/>
          </a:prstGeom>
          <a:ln w="38100" cap="flat">
            <a:solidFill>
              <a:srgbClr val="3A6AD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Freeform 9"/>
          <p:cNvSpPr/>
          <p:nvPr/>
        </p:nvSpPr>
        <p:spPr>
          <a:xfrm>
            <a:off x="1745670" y="2046020"/>
            <a:ext cx="14952227" cy="6194959"/>
          </a:xfrm>
          <a:custGeom>
            <a:avLst/>
            <a:gdLst/>
            <a:ahLst/>
            <a:cxnLst/>
            <a:rect l="l" t="t" r="r" b="b"/>
            <a:pathLst>
              <a:path w="14952227" h="6194959">
                <a:moveTo>
                  <a:pt x="0" y="0"/>
                </a:moveTo>
                <a:lnTo>
                  <a:pt x="14952228" y="0"/>
                </a:lnTo>
                <a:lnTo>
                  <a:pt x="14952228" y="6194960"/>
                </a:lnTo>
                <a:lnTo>
                  <a:pt x="0" y="61949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71" b="-1789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7674380" y="9318324"/>
            <a:ext cx="442747" cy="276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09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205436" y="8547762"/>
            <a:ext cx="7337048" cy="537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82"/>
              </a:lnSpc>
              <a:spcBef>
                <a:spcPct val="0"/>
              </a:spcBef>
            </a:pPr>
            <a:r>
              <a:rPr lang="en-US" sz="2844" b="1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Fig : UML Diagram of System Architecture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331127" y="-10738"/>
            <a:ext cx="7595905" cy="855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 b="1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Architecture ....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629</Words>
  <Application>Microsoft Office PowerPoint</Application>
  <PresentationFormat>Custom</PresentationFormat>
  <Paragraphs>154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Times New Roman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White Modern Pitch Deck Presentation</dc:title>
  <cp:lastModifiedBy>Shashank M N</cp:lastModifiedBy>
  <cp:revision>2</cp:revision>
  <dcterms:created xsi:type="dcterms:W3CDTF">2006-08-16T00:00:00Z</dcterms:created>
  <dcterms:modified xsi:type="dcterms:W3CDTF">2024-10-23T09:06:19Z</dcterms:modified>
  <dc:identifier>DAGRdFfA2co</dc:identifier>
</cp:coreProperties>
</file>