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6" r:id="rId4"/>
    <p:sldId id="271" r:id="rId5"/>
    <p:sldId id="272" r:id="rId6"/>
    <p:sldId id="273" r:id="rId7"/>
    <p:sldId id="267" r:id="rId8"/>
    <p:sldId id="268" r:id="rId9"/>
    <p:sldId id="274" r:id="rId10"/>
    <p:sldId id="261" r:id="rId11"/>
    <p:sldId id="269" r:id="rId12"/>
    <p:sldId id="270" r:id="rId13"/>
    <p:sldId id="275" r:id="rId14"/>
    <p:sldId id="276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47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49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63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02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98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90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52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05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83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162FE45-CC1E-47DB-8B82-6CF0636FBDB8}" type="datetime1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0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71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0EFA-2593-0755-672C-5514E072D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92369"/>
            <a:ext cx="9603275" cy="1361385"/>
          </a:xfr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ANTI-MONEY LAUNDERING (AML) </a:t>
            </a: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detection system</a:t>
            </a:r>
            <a:b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2CE3B-1C5A-1B9E-EBCA-2BCD0A57C25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62708" y="3229796"/>
            <a:ext cx="4000500" cy="163830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0" indent="0">
              <a:buNone/>
            </a:pP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Rohit Eerabattini</a:t>
            </a:r>
            <a:b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Shashank raj </a:t>
            </a: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upta </a:t>
            </a:r>
            <a:r>
              <a:rPr lang="en-IN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Gunta</a:t>
            </a:r>
            <a:b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Yeshwanth</a:t>
            </a: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634B9-44B6-0278-E1EE-C337A28C8D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57"/>
          <a:stretch/>
        </p:blipFill>
        <p:spPr>
          <a:xfrm>
            <a:off x="6020099" y="2304706"/>
            <a:ext cx="5717493" cy="28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A03E-DACC-4ACE-4440-6021CDD9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APPROACH WITH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5FC32-1AFE-3697-D110-5943A11D6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12192000" cy="4576916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Approach: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alternative approach was explored using Pipeline, which streamlined the feature engineering and model training process.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Components: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 transformation, feature assembly, scaling, and model training were encapsulated within a single pipeline.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obtained from the Pipeline approach were compared with the previous method to assess improvements in model performance and efficiency.</a:t>
            </a:r>
          </a:p>
        </p:txBody>
      </p:sp>
    </p:spTree>
    <p:extLst>
      <p:ext uri="{BB962C8B-B14F-4D97-AF65-F5344CB8AC3E}">
        <p14:creationId xmlns:p14="http://schemas.microsoft.com/office/powerpoint/2010/main" val="2897451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B972-F4D5-4F85-70CB-7B7AD8C7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302A-74F3-BD91-F9A5-71C6F898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71252"/>
            <a:ext cx="12192000" cy="4680154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Results: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AUC scores and model accuracy metrics for both Logistic Regression and Random Forest Classifier.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Engaged in a discussion on the effectiveness of the models in identifying money laundering transactions, highlighting strengths and limitations.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Future Work: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Addressed challenges encountered during model development and proposed avenues for future research and improvement.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225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E79AC96-21AC-4B1A-ADB8-C5C15D67E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48" y="804520"/>
            <a:ext cx="5928852" cy="1555220"/>
          </a:xfrm>
        </p:spPr>
        <p:txBody>
          <a:bodyPr>
            <a:noAutofit/>
          </a:bodyPr>
          <a:lstStyle/>
          <a:p>
            <a:pPr algn="ctr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Payment Format distribution</a:t>
            </a:r>
            <a:br>
              <a:rPr lang="en-US" b="0" i="0" dirty="0">
                <a:effectLst/>
                <a:latin typeface="Roboto" panose="020F0502020204030204" pitchFamily="2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B47BF9-5129-286B-F24D-AEA690D73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1" y="2015732"/>
            <a:ext cx="6607278" cy="4037745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is the most common form of payment in the United States, according to this graph. It accounts for a higher percentage of transactions than any other payment type.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cards are the second most popular payment method, followed by debit cards. ACH payments, wire transfers, investments, and checks make up a smaller portion of payment methods used in the U.S.</a:t>
            </a:r>
          </a:p>
        </p:txBody>
      </p:sp>
      <p:pic>
        <p:nvPicPr>
          <p:cNvPr id="5" name="Content Placeholder 4" descr="A bar graph with text&#10;&#10;Description automatically generated">
            <a:extLst>
              <a:ext uri="{FF2B5EF4-FFF2-40B4-BE49-F238E27FC236}">
                <a16:creationId xmlns:a16="http://schemas.microsoft.com/office/drawing/2014/main" id="{2D679502-44D2-7BA6-7140-3ADF06B44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662" y="953193"/>
            <a:ext cx="4960442" cy="41295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747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8C839C-C5F4-A935-D409-E9AD52BE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7E2E90C-0B00-3E5C-CBD6-856E805B17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1110" y="2015733"/>
            <a:ext cx="5368413" cy="29885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correlation matrix shows the relationship between the amount of money received and the amount of money paid. 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closer the value in a cell is to 1, the stronger the positive correlation between the two variables. In this case, the amount received has a very strong positive correlation with the amount paid (0.95). This means that when the amount received increases, the amount paid also increases. </a:t>
            </a:r>
          </a:p>
        </p:txBody>
      </p:sp>
      <p:pic>
        <p:nvPicPr>
          <p:cNvPr id="5" name="Content Placeholder 4" descr="A red and blue squares&#10;&#10;Description automatically generated">
            <a:extLst>
              <a:ext uri="{FF2B5EF4-FFF2-40B4-BE49-F238E27FC236}">
                <a16:creationId xmlns:a16="http://schemas.microsoft.com/office/drawing/2014/main" id="{D0AE0DDA-C44C-A18D-DD8B-5A055D7A0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114584"/>
            <a:ext cx="4960442" cy="404275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823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841C-D101-9A37-788F-9F1E5CC4C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3201"/>
            <a:ext cx="12270657" cy="1065831"/>
          </a:xfrm>
        </p:spPr>
        <p:txBody>
          <a:bodyPr>
            <a:normAutofit/>
          </a:bodyPr>
          <a:lstStyle/>
          <a:p>
            <a:pPr algn="ctr"/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Payment Formats in Laundering Transactions</a:t>
            </a:r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24947-5739-F7EE-B68D-8B2CD7CFA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25677"/>
            <a:ext cx="12192000" cy="543232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29A44489-81FF-8982-17A8-2A838C904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" y="1514167"/>
            <a:ext cx="5359486" cy="4758813"/>
          </a:xfrm>
          <a:prstGeom prst="rect">
            <a:avLst/>
          </a:prstGeom>
        </p:spPr>
      </p:pic>
      <p:pic>
        <p:nvPicPr>
          <p:cNvPr id="7" name="Picture 6" descr="A graph of a bar graph&#10;&#10;Description automatically generated">
            <a:extLst>
              <a:ext uri="{FF2B5EF4-FFF2-40B4-BE49-F238E27FC236}">
                <a16:creationId xmlns:a16="http://schemas.microsoft.com/office/drawing/2014/main" id="{20C82A26-960F-24BA-67B6-552E12F85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673" y="1514167"/>
            <a:ext cx="6277558" cy="475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2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50FE-4E70-1948-81F3-C44349ED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F4606-2BC9-4D5D-6183-A5A4AEA7F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81084"/>
            <a:ext cx="12192000" cy="4576916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Extensions: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potential avenues for further analysis, including fine-tuning model parameters, incorporating additional features, or exploring advanced machine learning techniques.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Methods: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 the application of ensemble methods or deep learning approaches for enhanced predictive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012777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52DA-3721-B6EC-A590-98E50F11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690ED-ACBB-98D8-E362-FAB2AAF38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90916"/>
            <a:ext cx="12192000" cy="456708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Summarized key findings and insights gained from the project, emphasizing the successful implementation of a predictive model for AML detection.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Reflected on lessons learned from working on the project, including the importance of data preprocessing and feature engineering in model development.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Discussed future directions for research or projects in the field of financial security and anti-money laundering.</a:t>
            </a:r>
          </a:p>
        </p:txBody>
      </p:sp>
    </p:spTree>
    <p:extLst>
      <p:ext uri="{BB962C8B-B14F-4D97-AF65-F5344CB8AC3E}">
        <p14:creationId xmlns:p14="http://schemas.microsoft.com/office/powerpoint/2010/main" val="240754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42FD-9799-2407-C9A7-4C8CDCCF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AND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0055-1D15-F1E0-A303-E06F3D74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39924"/>
            <a:ext cx="12192000" cy="457691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focuses on the development of an Anti Money Laundering (AML) Detection System, which aims to identify and flag suspicious financial transactions indicative of money laundering activities.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 laundering poses a significant threat to the integrity of financial systems worldwide. Detecting and preventing illicit financial activities is crucial for maintaining regulatory compliance and ensuring the security of financial institutions.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89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4E68-5F64-AC52-3C80-21FCD3F9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IMPLEMENTED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FA891-ED04-0AE6-67F2-A38E928CA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71252"/>
            <a:ext cx="12192000" cy="4586748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Spark: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for scalable and distributed processing of large volumes of transaction data.</a:t>
            </a:r>
          </a:p>
          <a:p>
            <a:pPr algn="just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API for Apache Spark, enabling seamless integration of Spark with Python-based data analysis and machine learning libraries.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Pandas, NumPy, Matplotlib, Seaborn: Employed for data exploration, visualization, and analysis.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implementing machine learning models such as Logistic Regression and Random Forest Classifier.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80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0803-D88B-4CA5-9563-DBB0D709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5590"/>
            <a:ext cx="12191999" cy="1049235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IBM's Synthetic Financial Data for AML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208C7-9FBF-4387-9220-EF4CA6C14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12192000" cy="5004246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Data: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data was created to model financial transactions for training anti-money laundering (AML) models.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overcome the challenges of accessing real financial data due to privacy and proprietary restrictions.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simulates an entire financial ecosystem involving individuals, companies, and banks.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all forms of financial transactions like purchases, payments, loans, etc.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focus on criminal activities like smuggling and illegal gambling, tracking money through multiple transactions to identify laundering.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Synthetic Data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visibility of financial transactions across multiple institutions.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more comprehensive than real-world data, which is typically limited to transactions within one institution.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2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3665-E9E3-4F74-BB7E-BDDAD952CF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4303" y="200967"/>
            <a:ext cx="9604375" cy="1084907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Overview and Practical Application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137A1-6379-4FA6-803C-1428866A06D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285874"/>
            <a:ext cx="12192000" cy="5572126"/>
          </a:xfrm>
        </p:spPr>
        <p:txBody>
          <a:bodyPr>
            <a:no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Variants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datasets split into two groups: High Illicit (HI) and Low Illicit (LI) ratios.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group has three sizes: Small, Medium, Large, to support various computational resources.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Statistics (Example: LI Medium):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Date Range: Sep 1-16, 2022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Total Bank Accounts: 2,028K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Total Transactions: 31M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Laundering Transactions: 16K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Laundering Rate: 1 per 1,948 transactions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employed the dataset "5a. LI-Medium_Trans.csv Transactions" for model training.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recommended data split for effective modeling is 60% Train, 20% Validate, and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Test.</a:t>
            </a:r>
          </a:p>
        </p:txBody>
      </p:sp>
    </p:spTree>
    <p:extLst>
      <p:ext uri="{BB962C8B-B14F-4D97-AF65-F5344CB8AC3E}">
        <p14:creationId xmlns:p14="http://schemas.microsoft.com/office/powerpoint/2010/main" val="88761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2BB1C4-6AEB-49DD-A12B-C19F6EC8B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99" y="411982"/>
            <a:ext cx="9540073" cy="52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9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9F2C-FC05-10F0-C43F-4333160F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AND EXPLORATION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0B186-E4DE-D4B4-E5CF-85B513C5E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61420"/>
            <a:ext cx="12192000" cy="459658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 cleaning and preparing the dataset for analysis, including handling missing values and renaming columns.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to gain insights into the distribution of data, identify patterns, and understand the relationships between variables.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 depicting distributions of transaction amounts, payment format distribution, correlation matrix heatmap, etc.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73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FC98-1D7C-17D7-5591-CB34EC13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AND 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AD2AA-07E7-11FC-1A53-E9E7D6DAF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81084"/>
            <a:ext cx="12192000" cy="4576916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variables were transformed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StringIndexer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OneHotEncoder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numerical features were assembled into a feature vector.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and Random Forest Classifier were trained using the processed data. The dataset was split into training and testing sets for model evaluation.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the models was evaluated using metrics such as Area Under ROC curve (AUC) to assess their predictive accuracy.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0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5494-9ED6-4CD0-8A2E-A165FD84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999281-382B-4FA0-9D7B-5E3AAF8AF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88756"/>
            <a:ext cx="8066545" cy="34496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3E40B-1093-4EB5-B126-1181FB300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020" y="4218039"/>
            <a:ext cx="5272036" cy="2481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E7AD8D-28A8-4476-BD37-A798EA17826A}"/>
              </a:ext>
            </a:extLst>
          </p:cNvPr>
          <p:cNvSpPr txBox="1"/>
          <p:nvPr/>
        </p:nvSpPr>
        <p:spPr>
          <a:xfrm>
            <a:off x="8200296" y="3848707"/>
            <a:ext cx="204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2224116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326</TotalTime>
  <Words>1008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Gill Sans MT</vt:lpstr>
      <vt:lpstr>Roboto</vt:lpstr>
      <vt:lpstr>Times New Roman</vt:lpstr>
      <vt:lpstr>Gallery</vt:lpstr>
      <vt:lpstr>ANTI-MONEY LAUNDERING (AML) detection system </vt:lpstr>
      <vt:lpstr>PROJECT OVERVIEW AND PROBLEM STATEMENT</vt:lpstr>
      <vt:lpstr>TECHNOLOGIES IMPLEMENTED</vt:lpstr>
      <vt:lpstr>Understanding IBM's Synthetic Financial Data for AML</vt:lpstr>
      <vt:lpstr>Datasets Overview and Practical Application</vt:lpstr>
      <vt:lpstr>PowerPoint Presentation</vt:lpstr>
      <vt:lpstr>DATA PREPROCESSING AND EXPLORATION </vt:lpstr>
      <vt:lpstr>FEATURE ENGINEERING AND MODEL TRAINING</vt:lpstr>
      <vt:lpstr>Feature engineering</vt:lpstr>
      <vt:lpstr>ALTERNATIVE APPROACH WITH PIPELINE</vt:lpstr>
      <vt:lpstr>RESULTS AND DISCUSSION </vt:lpstr>
      <vt:lpstr>Payment Format distribution </vt:lpstr>
      <vt:lpstr>Correlation Matrix</vt:lpstr>
      <vt:lpstr>Payment Formats in Laundering Transactions </vt:lpstr>
      <vt:lpstr>FURTHER ANALYSIS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ANTI-MONEY LAUNDERING (AML) SYSTEM DEVELOPMENT</dc:title>
  <dc:creator>Rohit Eerabattini</dc:creator>
  <cp:lastModifiedBy>Rohit Eerabattini</cp:lastModifiedBy>
  <cp:revision>3</cp:revision>
  <dcterms:created xsi:type="dcterms:W3CDTF">2024-05-07T13:45:25Z</dcterms:created>
  <dcterms:modified xsi:type="dcterms:W3CDTF">2024-05-07T20:20:20Z</dcterms:modified>
</cp:coreProperties>
</file>