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9/12/2020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9/12/2020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4FA5-3FDB-4E8A-A9CB-5521FBA75F6E}"/>
              </a:ext>
            </a:extLst>
          </p:cNvPr>
          <p:cNvSpPr>
            <a:spLocks noGrp="1"/>
          </p:cNvSpPr>
          <p:nvPr>
            <p:ph type="ctrTitle"/>
          </p:nvPr>
        </p:nvSpPr>
        <p:spPr/>
        <p:txBody>
          <a:bodyPr>
            <a:normAutofit/>
          </a:bodyPr>
          <a:lstStyle/>
          <a:p>
            <a:r>
              <a:rPr lang="en-US" sz="6000" dirty="0">
                <a:effectLst/>
                <a:latin typeface="Times New Roman" panose="02020603050405020304" pitchFamily="18" charset="0"/>
                <a:ea typeface="Times New Roman" panose="02020603050405020304" pitchFamily="18" charset="0"/>
              </a:rPr>
              <a:t>Car Accident </a:t>
            </a:r>
            <a:r>
              <a:rPr lang="en-IN" sz="6000" dirty="0">
                <a:effectLst/>
                <a:latin typeface="Segoe UI" panose="020B0502040204020203" pitchFamily="34" charset="0"/>
                <a:ea typeface="Times New Roman" panose="02020603050405020304" pitchFamily="18" charset="0"/>
              </a:rPr>
              <a:t>Severity</a:t>
            </a:r>
            <a:endParaRPr lang="en-IN" sz="6000" dirty="0"/>
          </a:p>
        </p:txBody>
      </p:sp>
      <p:sp>
        <p:nvSpPr>
          <p:cNvPr id="3" name="Subtitle 2">
            <a:extLst>
              <a:ext uri="{FF2B5EF4-FFF2-40B4-BE49-F238E27FC236}">
                <a16:creationId xmlns:a16="http://schemas.microsoft.com/office/drawing/2014/main" id="{398BD1BE-84F2-4318-973C-8596EBF7B2AD}"/>
              </a:ext>
            </a:extLst>
          </p:cNvPr>
          <p:cNvSpPr>
            <a:spLocks noGrp="1"/>
          </p:cNvSpPr>
          <p:nvPr>
            <p:ph type="subTitle" idx="1"/>
          </p:nvPr>
        </p:nvSpPr>
        <p:spPr/>
        <p:txBody>
          <a:bodyPr/>
          <a:lstStyle/>
          <a:p>
            <a:r>
              <a:rPr lang="en-IN" dirty="0"/>
              <a:t>By </a:t>
            </a:r>
            <a:r>
              <a:rPr lang="en-IN" dirty="0" err="1"/>
              <a:t>G.S.S.Shashank</a:t>
            </a:r>
            <a:endParaRPr lang="en-IN" dirty="0"/>
          </a:p>
        </p:txBody>
      </p:sp>
    </p:spTree>
    <p:extLst>
      <p:ext uri="{BB962C8B-B14F-4D97-AF65-F5344CB8AC3E}">
        <p14:creationId xmlns:p14="http://schemas.microsoft.com/office/powerpoint/2010/main" val="293067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2068-4A94-46B9-8E0D-39A9A196A7B5}"/>
              </a:ext>
            </a:extLst>
          </p:cNvPr>
          <p:cNvSpPr>
            <a:spLocks noGrp="1"/>
          </p:cNvSpPr>
          <p:nvPr>
            <p:ph type="title"/>
          </p:nvPr>
        </p:nvSpPr>
        <p:spPr/>
        <p:txBody>
          <a:bodyPr/>
          <a:lstStyle/>
          <a:p>
            <a:r>
              <a:rPr lang="en-IN" sz="1800" dirty="0">
                <a:effectLst/>
                <a:latin typeface="Times New Roman" panose="02020603050405020304" pitchFamily="18" charset="0"/>
                <a:ea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rPr>
              <a:t>Predictive Modelling:</a:t>
            </a:r>
            <a:endParaRPr lang="en-IN" dirty="0"/>
          </a:p>
        </p:txBody>
      </p:sp>
      <p:sp>
        <p:nvSpPr>
          <p:cNvPr id="3" name="Content Placeholder 2">
            <a:extLst>
              <a:ext uri="{FF2B5EF4-FFF2-40B4-BE49-F238E27FC236}">
                <a16:creationId xmlns:a16="http://schemas.microsoft.com/office/drawing/2014/main" id="{BE0A01C5-FCB1-4269-80AE-AE43AD9F2864}"/>
              </a:ext>
            </a:extLst>
          </p:cNvPr>
          <p:cNvSpPr>
            <a:spLocks noGrp="1"/>
          </p:cNvSpPr>
          <p:nvPr>
            <p:ph idx="1"/>
          </p:nvPr>
        </p:nvSpPr>
        <p:spPr/>
        <p:txBody>
          <a:bodyPr>
            <a:normAutofit/>
          </a:bodyPr>
          <a:lstStyle/>
          <a:p>
            <a:pPr>
              <a:lnSpc>
                <a:spcPct val="12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K-nearest neighbours (KNN):</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K-nearest neighbours (KNN) algorithm is a type of supervised ML algorithm which can be used for both classification as well as regression predictive problems. However, it is mainly used for classification predictive problems in industry.</a:t>
            </a:r>
          </a:p>
          <a:p>
            <a:pPr marL="0" indent="0">
              <a:lnSpc>
                <a:spcPct val="120000"/>
              </a:lnSpc>
              <a:spcAft>
                <a:spcPts val="1000"/>
              </a:spcAft>
              <a:buNone/>
            </a:pPr>
            <a:endPar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endPar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20000"/>
              </a:lnSpc>
              <a:spcAft>
                <a:spcPts val="1000"/>
              </a:spcAft>
              <a:buNone/>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9CA363A8-0177-441A-BCF4-7F49E915A879}"/>
              </a:ext>
            </a:extLst>
          </p:cNvPr>
          <p:cNvPicPr>
            <a:picLocks noChangeAspect="1"/>
          </p:cNvPicPr>
          <p:nvPr/>
        </p:nvPicPr>
        <p:blipFill>
          <a:blip r:embed="rId2"/>
          <a:stretch>
            <a:fillRect/>
          </a:stretch>
        </p:blipFill>
        <p:spPr>
          <a:xfrm>
            <a:off x="3611880" y="2950222"/>
            <a:ext cx="8147304" cy="3295130"/>
          </a:xfrm>
          <a:prstGeom prst="rect">
            <a:avLst/>
          </a:prstGeom>
        </p:spPr>
      </p:pic>
    </p:spTree>
    <p:extLst>
      <p:ext uri="{BB962C8B-B14F-4D97-AF65-F5344CB8AC3E}">
        <p14:creationId xmlns:p14="http://schemas.microsoft.com/office/powerpoint/2010/main" val="2330523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8010-E578-4F8D-B282-AB934EA098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57686D-978C-4113-B0D2-CD5DAE2E7F8C}"/>
              </a:ext>
            </a:extLst>
          </p:cNvPr>
          <p:cNvSpPr>
            <a:spLocks noGrp="1"/>
          </p:cNvSpPr>
          <p:nvPr>
            <p:ph idx="1"/>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Decision Tree</a:t>
            </a:r>
            <a:r>
              <a:rPr lang="en-IN" sz="1800" b="1" dirty="0">
                <a:solidFill>
                  <a:schemeClr val="tx1"/>
                </a:solidFill>
                <a:effectLst/>
                <a:latin typeface="Times New Roman" panose="02020603050405020304" pitchFamily="18" charset="0"/>
                <a:ea typeface="Times New Roman" panose="02020603050405020304" pitchFamily="18" charset="0"/>
              </a:rPr>
              <a:t>:</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In general, Decision tree analysis is a predictive modelling tool that can be applied across many areas. Decision trees can be constructed by an algorithmic approach that can split the dataset in different ways based on different conditions. Decisions tress are the most powerful algorithms that falls under the category of supervised algorithms.</a:t>
            </a:r>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13553CA-A8B6-4147-9590-D4E386649E40}"/>
              </a:ext>
            </a:extLst>
          </p:cNvPr>
          <p:cNvPicPr>
            <a:picLocks noChangeAspect="1"/>
          </p:cNvPicPr>
          <p:nvPr/>
        </p:nvPicPr>
        <p:blipFill>
          <a:blip r:embed="rId2"/>
          <a:stretch>
            <a:fillRect/>
          </a:stretch>
        </p:blipFill>
        <p:spPr>
          <a:xfrm>
            <a:off x="3613212" y="2743199"/>
            <a:ext cx="7622923" cy="3329127"/>
          </a:xfrm>
          <a:prstGeom prst="rect">
            <a:avLst/>
          </a:prstGeom>
        </p:spPr>
      </p:pic>
    </p:spTree>
    <p:extLst>
      <p:ext uri="{BB962C8B-B14F-4D97-AF65-F5344CB8AC3E}">
        <p14:creationId xmlns:p14="http://schemas.microsoft.com/office/powerpoint/2010/main" val="339232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CAAA-D3EA-470B-AB3D-2F7BA71847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DD19D2-B963-4E8D-8F93-77CD391F7E3C}"/>
              </a:ext>
            </a:extLst>
          </p:cNvPr>
          <p:cNvSpPr>
            <a:spLocks noGrp="1"/>
          </p:cNvSpPr>
          <p:nvPr>
            <p:ph idx="1"/>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Logistic Regression:</a:t>
            </a:r>
          </a:p>
          <a:p>
            <a:pPr marL="0" marR="30480" indent="0" algn="just">
              <a:spcBef>
                <a:spcPts val="600"/>
              </a:spcBef>
              <a:spcAft>
                <a:spcPts val="720"/>
              </a:spcAft>
              <a:buNone/>
            </a:pPr>
            <a:r>
              <a:rPr lang="en-IN" sz="1800" dirty="0">
                <a:solidFill>
                  <a:srgbClr val="000000"/>
                </a:solidFill>
                <a:effectLst/>
                <a:latin typeface="Times New Roman" panose="02020603050405020304" pitchFamily="18" charset="0"/>
                <a:ea typeface="Times New Roman" panose="02020603050405020304" pitchFamily="18" charset="0"/>
              </a:rPr>
              <a:t>Logistic regression is a supervised learning classification algorithm used to predict the probability of a target variable. The nature of target or dependent variable is dichotomous, which means there would be only two possible classes.</a:t>
            </a:r>
            <a:endParaRPr lang="en-IN" sz="1800" dirty="0">
              <a:solidFill>
                <a:srgbClr val="000000"/>
              </a:solidFill>
              <a:latin typeface="Times New Roman" panose="02020603050405020304" pitchFamily="18" charset="0"/>
              <a:ea typeface="Times New Roman" panose="02020603050405020304" pitchFamily="18" charset="0"/>
            </a:endParaRPr>
          </a:p>
          <a:p>
            <a:pPr marL="0" marR="30480" indent="0" algn="just">
              <a:spcBef>
                <a:spcPts val="600"/>
              </a:spcBef>
              <a:spcAft>
                <a:spcPts val="720"/>
              </a:spcAft>
              <a:buNone/>
            </a:pPr>
            <a:endParaRPr lang="en-IN" sz="1800" dirty="0">
              <a:solidFill>
                <a:srgbClr val="000000"/>
              </a:solidFill>
              <a:latin typeface="Times New Roman" panose="02020603050405020304" pitchFamily="18" charset="0"/>
            </a:endParaRPr>
          </a:p>
          <a:p>
            <a:pPr marL="0" marR="30480" indent="0" algn="just">
              <a:spcBef>
                <a:spcPts val="600"/>
              </a:spcBef>
              <a:spcAft>
                <a:spcPts val="720"/>
              </a:spcAft>
              <a:buNone/>
            </a:pPr>
            <a:endParaRPr lang="en-IN" sz="1800" dirty="0">
              <a:solidFill>
                <a:srgbClr val="000000"/>
              </a:solidFill>
              <a:latin typeface="Times New Roman" panose="02020603050405020304" pitchFamily="18" charset="0"/>
            </a:endParaRPr>
          </a:p>
          <a:p>
            <a:pPr marL="0" marR="30480" indent="0" algn="just">
              <a:spcBef>
                <a:spcPts val="600"/>
              </a:spcBef>
              <a:spcAft>
                <a:spcPts val="720"/>
              </a:spcAft>
              <a:buNone/>
            </a:pPr>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p:txBody>
      </p:sp>
      <p:pic>
        <p:nvPicPr>
          <p:cNvPr id="5" name="Picture 4">
            <a:extLst>
              <a:ext uri="{FF2B5EF4-FFF2-40B4-BE49-F238E27FC236}">
                <a16:creationId xmlns:a16="http://schemas.microsoft.com/office/drawing/2014/main" id="{7CDD2006-3D39-43EA-AD8D-0481A290AF5F}"/>
              </a:ext>
            </a:extLst>
          </p:cNvPr>
          <p:cNvPicPr>
            <a:picLocks noChangeAspect="1"/>
          </p:cNvPicPr>
          <p:nvPr/>
        </p:nvPicPr>
        <p:blipFill>
          <a:blip r:embed="rId2"/>
          <a:stretch>
            <a:fillRect/>
          </a:stretch>
        </p:blipFill>
        <p:spPr>
          <a:xfrm>
            <a:off x="3869268" y="2361460"/>
            <a:ext cx="7351626" cy="3515557"/>
          </a:xfrm>
          <a:prstGeom prst="rect">
            <a:avLst/>
          </a:prstGeom>
        </p:spPr>
      </p:pic>
    </p:spTree>
    <p:extLst>
      <p:ext uri="{BB962C8B-B14F-4D97-AF65-F5344CB8AC3E}">
        <p14:creationId xmlns:p14="http://schemas.microsoft.com/office/powerpoint/2010/main" val="36185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021C-F258-4B39-86C0-8C5DBB5A50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AD4150-1539-4CA7-A350-F6072ED7B02B}"/>
              </a:ext>
            </a:extLst>
          </p:cNvPr>
          <p:cNvSpPr>
            <a:spLocks noGrp="1"/>
          </p:cNvSpPr>
          <p:nvPr>
            <p:ph idx="1"/>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SVM:</a:t>
            </a:r>
          </a:p>
          <a:p>
            <a:pPr marL="0" indent="0">
              <a:buNone/>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 SVM model is basically a representation of different classes in a hyperplane in multidimensional space. The hyperplane will be generated in an iterative manner by SVM so that the error can be minimized. The goal of SVM is to divide the datasets into classes to find a maximum marginal hyperplane (MMH).</a:t>
            </a:r>
            <a:endParaRPr lang="en-IN" sz="1800" dirty="0">
              <a:latin typeface="Times New Roman" panose="02020603050405020304" pitchFamily="18" charset="0"/>
            </a:endParaRPr>
          </a:p>
          <a:p>
            <a:pPr marL="0" indent="0">
              <a:buNone/>
            </a:pPr>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sz="1800" dirty="0">
              <a:latin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A69B114-565D-4156-8306-D19BB2C70B26}"/>
              </a:ext>
            </a:extLst>
          </p:cNvPr>
          <p:cNvPicPr>
            <a:picLocks noChangeAspect="1"/>
          </p:cNvPicPr>
          <p:nvPr/>
        </p:nvPicPr>
        <p:blipFill>
          <a:blip r:embed="rId2"/>
          <a:stretch>
            <a:fillRect/>
          </a:stretch>
        </p:blipFill>
        <p:spPr>
          <a:xfrm>
            <a:off x="3869268" y="2752077"/>
            <a:ext cx="7147920" cy="3329126"/>
          </a:xfrm>
          <a:prstGeom prst="rect">
            <a:avLst/>
          </a:prstGeom>
        </p:spPr>
      </p:pic>
    </p:spTree>
    <p:extLst>
      <p:ext uri="{BB962C8B-B14F-4D97-AF65-F5344CB8AC3E}">
        <p14:creationId xmlns:p14="http://schemas.microsoft.com/office/powerpoint/2010/main" val="158833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E27A-9406-477D-90B7-F57CEB31B0B2}"/>
              </a:ext>
            </a:extLst>
          </p:cNvPr>
          <p:cNvSpPr>
            <a:spLocks noGrp="1"/>
          </p:cNvSpPr>
          <p:nvPr>
            <p:ph type="title"/>
          </p:nvPr>
        </p:nvSpPr>
        <p:spPr/>
        <p:txBody>
          <a:bodyPr/>
          <a:lstStyle/>
          <a:p>
            <a:r>
              <a:rPr lang="en-IN" sz="3600" b="1" kern="0"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Results and Evaluations:</a:t>
            </a:r>
            <a:br>
              <a:rPr lang="en-IN" sz="3600" b="1" kern="0"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17374A-63B1-49C8-8940-17388A3DEE91}"/>
              </a:ext>
            </a:extLst>
          </p:cNvPr>
          <p:cNvSpPr>
            <a:spLocks noGrp="1"/>
          </p:cNvSpPr>
          <p:nvPr>
            <p:ph idx="1"/>
          </p:nvPr>
        </p:nvSpPr>
        <p:spPr/>
        <p:txBody>
          <a:bodyPr/>
          <a:lstStyle/>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95E543C8-779F-4E52-8C93-428FDECAAF65}"/>
              </a:ext>
            </a:extLst>
          </p:cNvPr>
          <p:cNvPicPr>
            <a:picLocks noChangeAspect="1"/>
          </p:cNvPicPr>
          <p:nvPr/>
        </p:nvPicPr>
        <p:blipFill>
          <a:blip r:embed="rId2"/>
          <a:stretch>
            <a:fillRect/>
          </a:stretch>
        </p:blipFill>
        <p:spPr>
          <a:xfrm>
            <a:off x="3737498" y="1473693"/>
            <a:ext cx="7559601" cy="4251327"/>
          </a:xfrm>
          <a:prstGeom prst="rect">
            <a:avLst/>
          </a:prstGeom>
        </p:spPr>
      </p:pic>
    </p:spTree>
    <p:extLst>
      <p:ext uri="{BB962C8B-B14F-4D97-AF65-F5344CB8AC3E}">
        <p14:creationId xmlns:p14="http://schemas.microsoft.com/office/powerpoint/2010/main" val="2470656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F320-8CB4-4EE0-8290-1EFC6151EBE8}"/>
              </a:ext>
            </a:extLst>
          </p:cNvPr>
          <p:cNvSpPr>
            <a:spLocks noGrp="1"/>
          </p:cNvSpPr>
          <p:nvPr>
            <p:ph type="title"/>
          </p:nvPr>
        </p:nvSpPr>
        <p:spPr/>
        <p:txBody>
          <a:bodyPr/>
          <a:lstStyle/>
          <a:p>
            <a:r>
              <a:rPr lang="en-IN" sz="4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1800" b="1" dirty="0">
                <a:solidFill>
                  <a:srgbClr val="53813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1BF3D3-80CE-4AF5-87EA-1D4E48A8F18F}"/>
              </a:ext>
            </a:extLst>
          </p:cNvPr>
          <p:cNvSpPr>
            <a:spLocks noGrp="1"/>
          </p:cNvSpPr>
          <p:nvPr>
            <p:ph idx="1"/>
          </p:nvPr>
        </p:nvSpPr>
        <p:spPr/>
        <p:txBody>
          <a:bodyPr/>
          <a:lstStyle/>
          <a:p>
            <a:r>
              <a:rPr lang="en-IN" sz="1800" dirty="0">
                <a:solidFill>
                  <a:srgbClr val="08090A"/>
                </a:solidFill>
                <a:effectLst/>
                <a:latin typeface="Times New Roman" panose="02020603050405020304" pitchFamily="18" charset="0"/>
                <a:ea typeface="Times New Roman" panose="02020603050405020304" pitchFamily="18" charset="0"/>
              </a:rPr>
              <a:t>Based on historical data from weather conditions pointing to certain classes, we can conclude that particular weather conditions have a somewhat impact on whether or not travel could result in property damage (class 1) or injury (class 2).In terms of accuracy of SVM model and </a:t>
            </a:r>
            <a:r>
              <a:rPr lang="en-IN" sz="1800" dirty="0">
                <a:solidFill>
                  <a:srgbClr val="000000"/>
                </a:solidFill>
                <a:effectLst/>
                <a:latin typeface="Times New Roman" panose="02020603050405020304" pitchFamily="18" charset="0"/>
                <a:ea typeface="Times New Roman" panose="02020603050405020304" pitchFamily="18" charset="0"/>
              </a:rPr>
              <a:t>Decision Tree model are better but in terms of speed Logistic Regression is better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629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0FE7-6349-48D3-8AD0-D27CB63E526F}"/>
              </a:ext>
            </a:extLst>
          </p:cNvPr>
          <p:cNvSpPr>
            <a:spLocks noGrp="1"/>
          </p:cNvSpPr>
          <p:nvPr>
            <p:ph type="title"/>
          </p:nvPr>
        </p:nvSpPr>
        <p:spPr/>
        <p:txBody>
          <a:bodyPr>
            <a:normAutofit/>
          </a:bodyPr>
          <a:lstStyle/>
          <a:p>
            <a:r>
              <a:rPr lang="en-US" sz="4400" dirty="0">
                <a:effectLst/>
                <a:latin typeface="Times New Roman" panose="02020603050405020304" pitchFamily="18" charset="0"/>
                <a:ea typeface="Times New Roman" panose="02020603050405020304" pitchFamily="18" charset="0"/>
              </a:rPr>
              <a:t>Introduction</a:t>
            </a:r>
            <a:endParaRPr lang="en-IN" sz="4400" dirty="0"/>
          </a:p>
        </p:txBody>
      </p:sp>
      <p:sp>
        <p:nvSpPr>
          <p:cNvPr id="3" name="Content Placeholder 2">
            <a:extLst>
              <a:ext uri="{FF2B5EF4-FFF2-40B4-BE49-F238E27FC236}">
                <a16:creationId xmlns:a16="http://schemas.microsoft.com/office/drawing/2014/main" id="{E2527952-40C1-4DFC-9CA7-879EFEC473FF}"/>
              </a:ext>
            </a:extLst>
          </p:cNvPr>
          <p:cNvSpPr>
            <a:spLocks noGrp="1"/>
          </p:cNvSpPr>
          <p:nvPr>
            <p:ph idx="1"/>
          </p:nvPr>
        </p:nvSpPr>
        <p:spPr/>
        <p:txBody>
          <a:bodyPr/>
          <a:lstStyle/>
          <a:p>
            <a:r>
              <a:rPr lang="en-IN" sz="1800" dirty="0">
                <a:solidFill>
                  <a:schemeClr val="tx1"/>
                </a:solidFill>
                <a:effectLst/>
                <a:latin typeface="Times New Roman" panose="02020603050405020304" pitchFamily="18" charset="0"/>
                <a:ea typeface="Times New Roman" panose="02020603050405020304" pitchFamily="18" charset="0"/>
              </a:rPr>
              <a:t>Road Accident is the most undesirable and unexpected thing to occur to a road user, though they happen quite often. Unfortunately, we can see a minatory rise of road accidents </a:t>
            </a:r>
          </a:p>
          <a:p>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an effort to reduce the frequency of car collisions in a community, an algorithm must be developed to predict the severity of an accident given the current weather, road and visibility conditions. When conditions are bad, this model will alert drivers to remind them to be more careful.</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642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8BB9-5F79-4372-B5EA-87B6389ED4F6}"/>
              </a:ext>
            </a:extLst>
          </p:cNvPr>
          <p:cNvSpPr>
            <a:spLocks noGrp="1"/>
          </p:cNvSpPr>
          <p:nvPr>
            <p:ph type="title"/>
          </p:nvPr>
        </p:nvSpPr>
        <p:spPr/>
        <p:txBody>
          <a:bodyPr>
            <a:normAutofit/>
          </a:bodyPr>
          <a:lstStyle/>
          <a:p>
            <a:r>
              <a:rPr lang="en-IN" dirty="0">
                <a:solidFill>
                  <a:schemeClr val="bg1"/>
                </a:solidFill>
                <a:effectLst/>
                <a:latin typeface="Times New Roman" panose="02020603050405020304" pitchFamily="18" charset="0"/>
                <a:ea typeface="Times New Roman" panose="02020603050405020304" pitchFamily="18" charset="0"/>
              </a:rPr>
              <a:t>Data Understanding</a:t>
            </a:r>
            <a:endParaRPr lang="en-IN" dirty="0">
              <a:solidFill>
                <a:schemeClr val="bg1"/>
              </a:solidFill>
            </a:endParaRPr>
          </a:p>
        </p:txBody>
      </p:sp>
      <p:sp>
        <p:nvSpPr>
          <p:cNvPr id="3" name="Content Placeholder 2">
            <a:extLst>
              <a:ext uri="{FF2B5EF4-FFF2-40B4-BE49-F238E27FC236}">
                <a16:creationId xmlns:a16="http://schemas.microsoft.com/office/drawing/2014/main" id="{49614B9B-60DE-495D-B696-C30A13828950}"/>
              </a:ext>
            </a:extLst>
          </p:cNvPr>
          <p:cNvSpPr>
            <a:spLocks noGrp="1"/>
          </p:cNvSpPr>
          <p:nvPr>
            <p:ph idx="1"/>
          </p:nvPr>
        </p:nvSpPr>
        <p:spPr/>
        <p:txBody>
          <a:bodyPr/>
          <a:lstStyle/>
          <a:p>
            <a:r>
              <a:rPr lang="en-IN" sz="1800" dirty="0">
                <a:solidFill>
                  <a:schemeClr val="tx1"/>
                </a:solidFill>
                <a:effectLst/>
                <a:latin typeface="Times New Roman" panose="02020603050405020304" pitchFamily="18" charset="0"/>
                <a:ea typeface="Times New Roman" panose="02020603050405020304" pitchFamily="18" charset="0"/>
              </a:rPr>
              <a:t>Our predictor or target variable will be 'SEVERITYCODE' because it is used measure the severity of an accident from 0 to 5 within the dataset. Attributes used to weigh the severity of an accident are 'WEATHER', 'ROADCOND’, 'LIGHTCOND',’ The total number of people involved in the collision’ and’ The number of vehicles involved in the collision.</a:t>
            </a:r>
            <a:endParaRPr lang="en-IN" sz="1800" dirty="0">
              <a:solidFill>
                <a:schemeClr val="tx1"/>
              </a:solidFill>
              <a:latin typeface="Times New Roman" panose="02020603050405020304" pitchFamily="18" charset="0"/>
              <a:ea typeface="Times New Roman" panose="02020603050405020304" pitchFamily="18" charset="0"/>
            </a:endParaRPr>
          </a:p>
          <a:p>
            <a:r>
              <a:rPr lang="en-IN"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rPr>
              <a:t>Severity codes are as follows:</a:t>
            </a:r>
          </a:p>
          <a:p>
            <a:endParaRPr lang="en-IN" sz="1800" dirty="0">
              <a:solidFill>
                <a:srgbClr val="08090A"/>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IN" dirty="0">
              <a:solidFill>
                <a:schemeClr val="tx1"/>
              </a:solidFill>
            </a:endParaRPr>
          </a:p>
        </p:txBody>
      </p:sp>
      <p:graphicFrame>
        <p:nvGraphicFramePr>
          <p:cNvPr id="6" name="Table 6">
            <a:extLst>
              <a:ext uri="{FF2B5EF4-FFF2-40B4-BE49-F238E27FC236}">
                <a16:creationId xmlns:a16="http://schemas.microsoft.com/office/drawing/2014/main" id="{0E5B8627-7D7C-4BDA-B20F-D805468DE9F6}"/>
              </a:ext>
            </a:extLst>
          </p:cNvPr>
          <p:cNvGraphicFramePr>
            <a:graphicFrameLocks noGrp="1"/>
          </p:cNvGraphicFramePr>
          <p:nvPr>
            <p:extLst>
              <p:ext uri="{D42A27DB-BD31-4B8C-83A1-F6EECF244321}">
                <p14:modId xmlns:p14="http://schemas.microsoft.com/office/powerpoint/2010/main" val="1574490050"/>
              </p:ext>
            </p:extLst>
          </p:nvPr>
        </p:nvGraphicFramePr>
        <p:xfrm>
          <a:off x="4225771" y="3429001"/>
          <a:ext cx="7208668" cy="2813414"/>
        </p:xfrm>
        <a:graphic>
          <a:graphicData uri="http://schemas.openxmlformats.org/drawingml/2006/table">
            <a:tbl>
              <a:tblPr firstRow="1" bandRow="1">
                <a:tableStyleId>{5C22544A-7EE6-4342-B048-85BDC9FD1C3A}</a:tableStyleId>
              </a:tblPr>
              <a:tblGrid>
                <a:gridCol w="3604334">
                  <a:extLst>
                    <a:ext uri="{9D8B030D-6E8A-4147-A177-3AD203B41FA5}">
                      <a16:colId xmlns:a16="http://schemas.microsoft.com/office/drawing/2014/main" val="4124678163"/>
                    </a:ext>
                  </a:extLst>
                </a:gridCol>
                <a:gridCol w="3604334">
                  <a:extLst>
                    <a:ext uri="{9D8B030D-6E8A-4147-A177-3AD203B41FA5}">
                      <a16:colId xmlns:a16="http://schemas.microsoft.com/office/drawing/2014/main" val="1468211596"/>
                    </a:ext>
                  </a:extLst>
                </a:gridCol>
              </a:tblGrid>
              <a:tr h="557239">
                <a:tc>
                  <a:txBody>
                    <a:bodyPr/>
                    <a:lstStyle/>
                    <a:p>
                      <a:r>
                        <a:rPr lang="en-IN" b="0" dirty="0">
                          <a:solidFill>
                            <a:schemeClr val="tx1"/>
                          </a:solidFill>
                        </a:rPr>
                        <a:t>0</a:t>
                      </a:r>
                    </a:p>
                  </a:txBody>
                  <a:tcPr>
                    <a:solidFill>
                      <a:schemeClr val="accent1">
                        <a:lumMod val="40000"/>
                        <a:lumOff val="60000"/>
                      </a:schemeClr>
                    </a:solidFill>
                  </a:tcPr>
                </a:tc>
                <a:tc>
                  <a:txBody>
                    <a:bodyPr/>
                    <a:lstStyle/>
                    <a:p>
                      <a:r>
                        <a:rPr lang="en-IN" sz="1800" b="0" kern="1200" dirty="0">
                          <a:solidFill>
                            <a:schemeClr val="tx1"/>
                          </a:solidFill>
                          <a:effectLst/>
                          <a:latin typeface="+mn-lt"/>
                          <a:ea typeface="+mn-ea"/>
                          <a:cs typeface="+mn-cs"/>
                        </a:rPr>
                        <a:t>Little to no Probability (Clear Conditions)</a:t>
                      </a:r>
                      <a:endParaRPr lang="en-IN"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4271187299"/>
                  </a:ext>
                </a:extLst>
              </a:tr>
              <a:tr h="557239">
                <a:tc>
                  <a:txBody>
                    <a:bodyPr/>
                    <a:lstStyle/>
                    <a:p>
                      <a:r>
                        <a:rPr lang="en-IN" dirty="0"/>
                        <a:t>1</a:t>
                      </a:r>
                    </a:p>
                  </a:txBody>
                  <a:tcPr/>
                </a:tc>
                <a:tc>
                  <a:txBody>
                    <a:bodyPr/>
                    <a:lstStyle/>
                    <a:p>
                      <a:r>
                        <a:rPr lang="en-IN" sz="1800" kern="1200" dirty="0">
                          <a:solidFill>
                            <a:schemeClr val="dk1"/>
                          </a:solidFill>
                          <a:effectLst/>
                          <a:latin typeface="+mn-lt"/>
                          <a:ea typeface="+mn-ea"/>
                          <a:cs typeface="+mn-cs"/>
                        </a:rPr>
                        <a:t>Very Low Probability - Chance or Property Damage</a:t>
                      </a:r>
                      <a:endParaRPr lang="en-IN" dirty="0"/>
                    </a:p>
                  </a:txBody>
                  <a:tcPr/>
                </a:tc>
                <a:extLst>
                  <a:ext uri="{0D108BD9-81ED-4DB2-BD59-A6C34878D82A}">
                    <a16:rowId xmlns:a16="http://schemas.microsoft.com/office/drawing/2014/main" val="1854600938"/>
                  </a:ext>
                </a:extLst>
              </a:tr>
              <a:tr h="446587">
                <a:tc>
                  <a:txBody>
                    <a:bodyPr/>
                    <a:lstStyle/>
                    <a:p>
                      <a:r>
                        <a:rPr lang="en-IN" dirty="0"/>
                        <a:t>2</a:t>
                      </a:r>
                    </a:p>
                  </a:txBody>
                  <a:tcPr/>
                </a:tc>
                <a:tc>
                  <a:txBody>
                    <a:bodyPr/>
                    <a:lstStyle/>
                    <a:p>
                      <a:r>
                        <a:rPr lang="en-IN" sz="1800" kern="1200" dirty="0">
                          <a:solidFill>
                            <a:schemeClr val="dk1"/>
                          </a:solidFill>
                          <a:effectLst/>
                          <a:latin typeface="+mn-lt"/>
                          <a:ea typeface="+mn-ea"/>
                          <a:cs typeface="+mn-cs"/>
                        </a:rPr>
                        <a:t>Low Probability - Chance of Injury</a:t>
                      </a:r>
                      <a:endParaRPr lang="en-IN" dirty="0"/>
                    </a:p>
                  </a:txBody>
                  <a:tcPr/>
                </a:tc>
                <a:extLst>
                  <a:ext uri="{0D108BD9-81ED-4DB2-BD59-A6C34878D82A}">
                    <a16:rowId xmlns:a16="http://schemas.microsoft.com/office/drawing/2014/main" val="2051155825"/>
                  </a:ext>
                </a:extLst>
              </a:tr>
              <a:tr h="557239">
                <a:tc>
                  <a:txBody>
                    <a:bodyPr/>
                    <a:lstStyle/>
                    <a:p>
                      <a:r>
                        <a:rPr lang="en-IN" dirty="0"/>
                        <a:t>3</a:t>
                      </a:r>
                    </a:p>
                  </a:txBody>
                  <a:tcPr/>
                </a:tc>
                <a:tc>
                  <a:txBody>
                    <a:bodyPr/>
                    <a:lstStyle/>
                    <a:p>
                      <a:r>
                        <a:rPr lang="en-IN" sz="1800" kern="1200" dirty="0">
                          <a:solidFill>
                            <a:schemeClr val="dk1"/>
                          </a:solidFill>
                          <a:effectLst/>
                          <a:latin typeface="+mn-lt"/>
                          <a:ea typeface="+mn-ea"/>
                          <a:cs typeface="+mn-cs"/>
                        </a:rPr>
                        <a:t>Mild Probability - Chance of Serious Injury</a:t>
                      </a:r>
                      <a:endParaRPr lang="en-IN" dirty="0"/>
                    </a:p>
                  </a:txBody>
                  <a:tcPr/>
                </a:tc>
                <a:extLst>
                  <a:ext uri="{0D108BD9-81ED-4DB2-BD59-A6C34878D82A}">
                    <a16:rowId xmlns:a16="http://schemas.microsoft.com/office/drawing/2014/main" val="2329006292"/>
                  </a:ext>
                </a:extLst>
              </a:tr>
              <a:tr h="446587">
                <a:tc>
                  <a:txBody>
                    <a:bodyPr/>
                    <a:lstStyle/>
                    <a:p>
                      <a:r>
                        <a:rPr lang="en-IN" dirty="0"/>
                        <a:t>4</a:t>
                      </a:r>
                    </a:p>
                  </a:txBody>
                  <a:tcPr/>
                </a:tc>
                <a:tc>
                  <a:txBody>
                    <a:bodyPr/>
                    <a:lstStyle/>
                    <a:p>
                      <a:r>
                        <a:rPr lang="en-IN" sz="1800" kern="1200" dirty="0">
                          <a:solidFill>
                            <a:schemeClr val="dk1"/>
                          </a:solidFill>
                          <a:effectLst/>
                          <a:latin typeface="+mn-lt"/>
                          <a:ea typeface="+mn-ea"/>
                          <a:cs typeface="+mn-cs"/>
                        </a:rPr>
                        <a:t>High Probability - Chance of Fatality</a:t>
                      </a:r>
                      <a:endParaRPr lang="en-IN" dirty="0"/>
                    </a:p>
                  </a:txBody>
                  <a:tcPr/>
                </a:tc>
                <a:extLst>
                  <a:ext uri="{0D108BD9-81ED-4DB2-BD59-A6C34878D82A}">
                    <a16:rowId xmlns:a16="http://schemas.microsoft.com/office/drawing/2014/main" val="1701386621"/>
                  </a:ext>
                </a:extLst>
              </a:tr>
            </a:tbl>
          </a:graphicData>
        </a:graphic>
      </p:graphicFrame>
    </p:spTree>
    <p:extLst>
      <p:ext uri="{BB962C8B-B14F-4D97-AF65-F5344CB8AC3E}">
        <p14:creationId xmlns:p14="http://schemas.microsoft.com/office/powerpoint/2010/main" val="221744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24B6-A213-4872-BC6C-BB1B96E3352E}"/>
              </a:ext>
            </a:extLst>
          </p:cNvPr>
          <p:cNvSpPr>
            <a:spLocks noGrp="1"/>
          </p:cNvSpPr>
          <p:nvPr>
            <p:ph type="title"/>
          </p:nvPr>
        </p:nvSpPr>
        <p:spPr/>
        <p:txBody>
          <a:bodyPr>
            <a:normAutofit/>
          </a:bodyPr>
          <a:lstStyle/>
          <a:p>
            <a:r>
              <a:rPr lang="en-IN" sz="4800" dirty="0">
                <a:effectLst/>
                <a:latin typeface="Times New Roman" panose="02020603050405020304" pitchFamily="18" charset="0"/>
                <a:ea typeface="Times New Roman" panose="02020603050405020304" pitchFamily="18" charset="0"/>
              </a:rPr>
              <a:t>Data Pre-Processing</a:t>
            </a:r>
            <a:endParaRPr lang="en-IN" sz="4800" dirty="0"/>
          </a:p>
        </p:txBody>
      </p:sp>
      <p:sp>
        <p:nvSpPr>
          <p:cNvPr id="3" name="Content Placeholder 2">
            <a:extLst>
              <a:ext uri="{FF2B5EF4-FFF2-40B4-BE49-F238E27FC236}">
                <a16:creationId xmlns:a16="http://schemas.microsoft.com/office/drawing/2014/main" id="{FC202835-C8BC-4E4B-B0A6-0A8797500A02}"/>
              </a:ext>
            </a:extLst>
          </p:cNvPr>
          <p:cNvSpPr>
            <a:spLocks noGrp="1"/>
          </p:cNvSpPr>
          <p:nvPr>
            <p:ph idx="1"/>
          </p:nvPr>
        </p:nvSpPr>
        <p:spPr/>
        <p:txBody>
          <a:bodyPr/>
          <a:lstStyle/>
          <a:p>
            <a:r>
              <a:rPr lang="en-IN"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rPr>
              <a:t>In it's original form, this data is not fit for analysis. For one, there are many columns that we will not use for this model. Also, most of the features are of type object, when they should be numerical type.</a:t>
            </a:r>
          </a:p>
          <a:p>
            <a:endParaRPr lang="en-IN"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6ADAE51-7586-4F61-B5DD-897CE1A38E37}"/>
              </a:ext>
            </a:extLst>
          </p:cNvPr>
          <p:cNvPicPr>
            <a:picLocks noChangeAspect="1"/>
          </p:cNvPicPr>
          <p:nvPr/>
        </p:nvPicPr>
        <p:blipFill>
          <a:blip r:embed="rId2"/>
          <a:stretch>
            <a:fillRect/>
          </a:stretch>
        </p:blipFill>
        <p:spPr>
          <a:xfrm>
            <a:off x="3851949" y="1766657"/>
            <a:ext cx="7517548" cy="3958363"/>
          </a:xfrm>
          <a:prstGeom prst="rect">
            <a:avLst/>
          </a:prstGeom>
        </p:spPr>
      </p:pic>
    </p:spTree>
    <p:extLst>
      <p:ext uri="{BB962C8B-B14F-4D97-AF65-F5344CB8AC3E}">
        <p14:creationId xmlns:p14="http://schemas.microsoft.com/office/powerpoint/2010/main" val="27457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CF42-D5E7-41FE-A2EE-779D634C5A23}"/>
              </a:ext>
            </a:extLst>
          </p:cNvPr>
          <p:cNvSpPr>
            <a:spLocks noGrp="1"/>
          </p:cNvSpPr>
          <p:nvPr>
            <p:ph type="title"/>
          </p:nvPr>
        </p:nvSpPr>
        <p:spPr/>
        <p:txBody>
          <a:bodyPr>
            <a:normAutofit/>
          </a:bodyPr>
          <a:lstStyle/>
          <a:p>
            <a:r>
              <a:rPr lang="en-IN" sz="4000" dirty="0">
                <a:effectLst/>
                <a:latin typeface="Times New Roman" panose="02020603050405020304" pitchFamily="18" charset="0"/>
                <a:ea typeface="Times New Roman" panose="02020603050405020304" pitchFamily="18" charset="0"/>
              </a:rPr>
              <a:t>Missing Data</a:t>
            </a:r>
            <a:endParaRPr lang="en-IN" sz="4000" dirty="0"/>
          </a:p>
        </p:txBody>
      </p:sp>
      <p:sp>
        <p:nvSpPr>
          <p:cNvPr id="3" name="Content Placeholder 2">
            <a:extLst>
              <a:ext uri="{FF2B5EF4-FFF2-40B4-BE49-F238E27FC236}">
                <a16:creationId xmlns:a16="http://schemas.microsoft.com/office/drawing/2014/main" id="{59A44243-4DAC-4A31-A0B7-A72ADB0579C8}"/>
              </a:ext>
            </a:extLst>
          </p:cNvPr>
          <p:cNvSpPr>
            <a:spLocks noGrp="1"/>
          </p:cNvSpPr>
          <p:nvPr>
            <p:ph idx="1"/>
          </p:nvPr>
        </p:nvSpPr>
        <p:spPr/>
        <p:txBody>
          <a:bodyPr/>
          <a:lstStyle/>
          <a:p>
            <a:pPr fontAlgn="base">
              <a:lnSpc>
                <a:spcPct val="120000"/>
              </a:lnSpc>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Pandas missing data is represented by two value: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2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None: None is a Python singleton object that is often used for missing data in Python code.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20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 : Nan (an acronym for Not a Number), is a special floating-point value recognized by all systems that use the standard IEEE floating-point representation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52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C38E-2A14-4B37-A070-305D90F5943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3B70C86-9FD6-40AD-9C90-A0CC46B2969D}"/>
              </a:ext>
            </a:extLst>
          </p:cNvPr>
          <p:cNvPicPr>
            <a:picLocks noGrp="1" noChangeAspect="1"/>
          </p:cNvPicPr>
          <p:nvPr>
            <p:ph idx="1"/>
          </p:nvPr>
        </p:nvPicPr>
        <p:blipFill>
          <a:blip r:embed="rId2"/>
          <a:stretch>
            <a:fillRect/>
          </a:stretch>
        </p:blipFill>
        <p:spPr>
          <a:xfrm>
            <a:off x="4245643" y="1305694"/>
            <a:ext cx="6561389" cy="4237087"/>
          </a:xfrm>
        </p:spPr>
      </p:pic>
    </p:spTree>
    <p:extLst>
      <p:ext uri="{BB962C8B-B14F-4D97-AF65-F5344CB8AC3E}">
        <p14:creationId xmlns:p14="http://schemas.microsoft.com/office/powerpoint/2010/main" val="89802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8B16-5F60-43BC-A234-94053551CDAA}"/>
              </a:ext>
            </a:extLst>
          </p:cNvPr>
          <p:cNvSpPr>
            <a:spLocks noGrp="1"/>
          </p:cNvSpPr>
          <p:nvPr>
            <p:ph type="title"/>
          </p:nvPr>
        </p:nvSpPr>
        <p:spPr/>
        <p:txBody>
          <a:bodyPr>
            <a:normAutofit/>
          </a:bodyPr>
          <a:lstStyle/>
          <a:p>
            <a:r>
              <a:rPr lang="en-IN" sz="4800" dirty="0">
                <a:solidFill>
                  <a:schemeClr val="bg1"/>
                </a:solidFill>
                <a:effectLst/>
                <a:latin typeface="Times New Roman" panose="02020603050405020304" pitchFamily="18" charset="0"/>
                <a:ea typeface="Times New Roman" panose="02020603050405020304" pitchFamily="18" charset="0"/>
              </a:rPr>
              <a:t>Encoding</a:t>
            </a:r>
            <a:endParaRPr lang="en-IN" sz="4800" dirty="0">
              <a:solidFill>
                <a:schemeClr val="bg1"/>
              </a:solidFill>
            </a:endParaRPr>
          </a:p>
        </p:txBody>
      </p:sp>
      <p:sp>
        <p:nvSpPr>
          <p:cNvPr id="3" name="Content Placeholder 2">
            <a:extLst>
              <a:ext uri="{FF2B5EF4-FFF2-40B4-BE49-F238E27FC236}">
                <a16:creationId xmlns:a16="http://schemas.microsoft.com/office/drawing/2014/main" id="{F6303CEB-3EEE-4887-B21D-EF6173EBBB3B}"/>
              </a:ext>
            </a:extLst>
          </p:cNvPr>
          <p:cNvSpPr>
            <a:spLocks noGrp="1"/>
          </p:cNvSpPr>
          <p:nvPr>
            <p:ph idx="1"/>
          </p:nvPr>
        </p:nvSpPr>
        <p:spPr/>
        <p:txBody>
          <a:bodyPr/>
          <a:lstStyle/>
          <a:p>
            <a:r>
              <a:rPr lang="en-IN" sz="1800" dirty="0">
                <a:solidFill>
                  <a:srgbClr val="08090A"/>
                </a:solidFill>
                <a:effectLst/>
                <a:latin typeface="Times New Roman" panose="02020603050405020304" pitchFamily="18" charset="0"/>
                <a:ea typeface="Times New Roman" panose="02020603050405020304" pitchFamily="18" charset="0"/>
                <a:cs typeface="Times New Roman" panose="02020603050405020304" pitchFamily="18" charset="0"/>
              </a:rPr>
              <a:t>We must use label encoding to covert the features to our desired data type.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Label Encoding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D2245C3D-B564-466D-9AE0-4938EE1BF1F7}"/>
              </a:ext>
            </a:extLst>
          </p:cNvPr>
          <p:cNvPicPr>
            <a:picLocks noChangeAspect="1"/>
          </p:cNvPicPr>
          <p:nvPr/>
        </p:nvPicPr>
        <p:blipFill>
          <a:blip r:embed="rId2"/>
          <a:stretch>
            <a:fillRect/>
          </a:stretch>
        </p:blipFill>
        <p:spPr>
          <a:xfrm>
            <a:off x="4048216" y="2627790"/>
            <a:ext cx="7136251" cy="3097230"/>
          </a:xfrm>
          <a:prstGeom prst="rect">
            <a:avLst/>
          </a:prstGeom>
        </p:spPr>
      </p:pic>
    </p:spTree>
    <p:extLst>
      <p:ext uri="{BB962C8B-B14F-4D97-AF65-F5344CB8AC3E}">
        <p14:creationId xmlns:p14="http://schemas.microsoft.com/office/powerpoint/2010/main" val="380971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1F83-2D45-4D61-927E-EF9C3CF22672}"/>
              </a:ext>
            </a:extLst>
          </p:cNvPr>
          <p:cNvSpPr>
            <a:spLocks noGrp="1"/>
          </p:cNvSpPr>
          <p:nvPr>
            <p:ph type="title"/>
          </p:nvPr>
        </p:nvSpPr>
        <p:spPr/>
        <p:txBody>
          <a:bodyPr>
            <a:normAutofit/>
          </a:bodyPr>
          <a:lstStyle/>
          <a:p>
            <a:r>
              <a:rPr lang="en-IN" dirty="0">
                <a:solidFill>
                  <a:schemeClr val="bg1"/>
                </a:solidFill>
                <a:effectLst/>
                <a:latin typeface="Times New Roman" panose="02020603050405020304" pitchFamily="18" charset="0"/>
                <a:ea typeface="Times New Roman" panose="02020603050405020304" pitchFamily="18" charset="0"/>
              </a:rPr>
              <a:t>Feature Scaling</a:t>
            </a:r>
            <a:endParaRPr lang="en-IN" dirty="0">
              <a:solidFill>
                <a:schemeClr val="bg1"/>
              </a:solidFill>
            </a:endParaRPr>
          </a:p>
        </p:txBody>
      </p:sp>
      <p:sp>
        <p:nvSpPr>
          <p:cNvPr id="3" name="Content Placeholder 2">
            <a:extLst>
              <a:ext uri="{FF2B5EF4-FFF2-40B4-BE49-F238E27FC236}">
                <a16:creationId xmlns:a16="http://schemas.microsoft.com/office/drawing/2014/main" id="{F26D3B15-B9C0-4CE3-9346-77A53C4EF7E2}"/>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Scaling is a technique to standardize the independent features present in the data in a fixed range. It is performed during the data pre-processing to handle highly varying magnitudes or values or units. If feature scaling is not done, then a machine learning algorithm tends to weigh greater values, higher and consider smaller values as the lower values, regardless of the unit of the values.</a:t>
            </a:r>
          </a:p>
          <a:p>
            <a:endPar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D143DB-0A0B-424D-A392-51FC3E564BC2}"/>
              </a:ext>
            </a:extLst>
          </p:cNvPr>
          <p:cNvPicPr>
            <a:picLocks noChangeAspect="1"/>
          </p:cNvPicPr>
          <p:nvPr/>
        </p:nvPicPr>
        <p:blipFill>
          <a:blip r:embed="rId2"/>
          <a:stretch>
            <a:fillRect/>
          </a:stretch>
        </p:blipFill>
        <p:spPr>
          <a:xfrm>
            <a:off x="4448120" y="2849732"/>
            <a:ext cx="6736347" cy="1766656"/>
          </a:xfrm>
          <a:prstGeom prst="rect">
            <a:avLst/>
          </a:prstGeom>
        </p:spPr>
      </p:pic>
    </p:spTree>
    <p:extLst>
      <p:ext uri="{BB962C8B-B14F-4D97-AF65-F5344CB8AC3E}">
        <p14:creationId xmlns:p14="http://schemas.microsoft.com/office/powerpoint/2010/main" val="246876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A83F-37E6-4AA7-B61E-F96BFA87D767}"/>
              </a:ext>
            </a:extLst>
          </p:cNvPr>
          <p:cNvSpPr>
            <a:spLocks noGrp="1"/>
          </p:cNvSpPr>
          <p:nvPr>
            <p:ph type="title"/>
          </p:nvPr>
        </p:nvSpPr>
        <p:spPr/>
        <p:txBody>
          <a:bodyPr>
            <a:normAutofit/>
          </a:bodyPr>
          <a:lstStyle/>
          <a:p>
            <a:r>
              <a:rPr lang="en-IN" dirty="0">
                <a:solidFill>
                  <a:schemeClr val="bg1"/>
                </a:solidFill>
                <a:effectLst/>
                <a:latin typeface="Times New Roman" panose="02020603050405020304" pitchFamily="18" charset="0"/>
                <a:ea typeface="Times New Roman" panose="02020603050405020304" pitchFamily="18" charset="0"/>
              </a:rPr>
              <a:t>Training Data and Test Data:</a:t>
            </a:r>
            <a:endParaRPr lang="en-IN" dirty="0">
              <a:solidFill>
                <a:schemeClr val="bg1"/>
              </a:solidFill>
            </a:endParaRPr>
          </a:p>
        </p:txBody>
      </p:sp>
      <p:sp>
        <p:nvSpPr>
          <p:cNvPr id="3" name="Content Placeholder 2">
            <a:extLst>
              <a:ext uri="{FF2B5EF4-FFF2-40B4-BE49-F238E27FC236}">
                <a16:creationId xmlns:a16="http://schemas.microsoft.com/office/drawing/2014/main" id="{F21633C7-73BF-470F-A92E-A82CFA156533}"/>
              </a:ext>
            </a:extLst>
          </p:cNvPr>
          <p:cNvSpPr>
            <a:spLocks noGrp="1"/>
          </p:cNvSpPr>
          <p:nvPr>
            <p:ph idx="1"/>
          </p:nvPr>
        </p:nvSpPr>
        <p:spPr/>
        <p:txBody>
          <a:bodyPr/>
          <a:lstStyle/>
          <a:p>
            <a:pPr>
              <a:spcBef>
                <a:spcPts val="400"/>
              </a:spcBef>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Training Data:</a:t>
            </a:r>
            <a:endParaRPr lang="en-IN"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30480" indent="0" algn="just">
              <a:spcBef>
                <a:spcPts val="600"/>
              </a:spcBef>
              <a:spcAft>
                <a:spcPts val="720"/>
              </a:spcAft>
              <a:buNone/>
            </a:pPr>
            <a:r>
              <a:rPr lang="en-IN" sz="1800" dirty="0">
                <a:solidFill>
                  <a:srgbClr val="000000"/>
                </a:solidFill>
                <a:effectLst/>
                <a:latin typeface="Times New Roman" panose="02020603050405020304" pitchFamily="18" charset="0"/>
                <a:ea typeface="Times New Roman" panose="02020603050405020304" pitchFamily="18" charset="0"/>
              </a:rPr>
              <a:t>The observations in the training set form the experience that the algorithm uses to learn. In supervised learning problems, each observation consists of an observed output variable and one or more observed input variables.</a:t>
            </a:r>
            <a:endParaRPr lang="en-IN" sz="1800" dirty="0">
              <a:effectLst/>
              <a:latin typeface="Times New Roman" panose="02020603050405020304" pitchFamily="18" charset="0"/>
              <a:ea typeface="Times New Roman" panose="02020603050405020304" pitchFamily="18" charset="0"/>
            </a:endParaRPr>
          </a:p>
          <a:p>
            <a:pPr>
              <a:spcBef>
                <a:spcPts val="400"/>
              </a:spcBef>
            </a:pP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Test Data:</a:t>
            </a:r>
            <a:endParaRPr lang="en-IN"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test set is a set of observations used to evaluate the performance of the model using some performance metric. It is important that no observations from the training set are included in the test set.</a:t>
            </a:r>
          </a:p>
          <a:p>
            <a:pPr marL="0" indent="0">
              <a:buNone/>
            </a:pPr>
            <a:endPar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solidFill>
                <a:srgbClr val="000000"/>
              </a:solidFill>
              <a:latin typeface="Calibri" panose="020F0502020204030204" pitchFamily="34" charset="0"/>
              <a:cs typeface="Times New Roman" panose="02020603050405020304" pitchFamily="18" charset="0"/>
            </a:endParaRPr>
          </a:p>
          <a:p>
            <a:endParaRPr lang="en-IN" sz="1800" dirty="0">
              <a:solidFill>
                <a:srgbClr val="000000"/>
              </a:solidFill>
              <a:latin typeface="Calibri" panose="020F0502020204030204" pitchFamily="34" charset="0"/>
              <a:cs typeface="Times New Roman" panose="02020603050405020304" pitchFamily="18" charset="0"/>
            </a:endParaRPr>
          </a:p>
          <a:p>
            <a:endParaRPr lang="en-IN" sz="1800" dirty="0">
              <a:solidFill>
                <a:srgbClr val="000000"/>
              </a:solidFill>
              <a:latin typeface="Calibri" panose="020F0502020204030204" pitchFamily="34" charset="0"/>
              <a:cs typeface="Times New Roman" panose="02020603050405020304" pitchFamily="18" charset="0"/>
            </a:endParaRPr>
          </a:p>
          <a:p>
            <a:endParaRPr lang="en-IN" sz="1800" dirty="0">
              <a:solidFill>
                <a:srgbClr val="000000"/>
              </a:solidFill>
              <a:latin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F6920DC-7388-4C76-8EC1-802CFBEEE3E1}"/>
              </a:ext>
            </a:extLst>
          </p:cNvPr>
          <p:cNvPicPr>
            <a:picLocks noChangeAspect="1"/>
          </p:cNvPicPr>
          <p:nvPr/>
        </p:nvPicPr>
        <p:blipFill>
          <a:blip r:embed="rId2"/>
          <a:stretch>
            <a:fillRect/>
          </a:stretch>
        </p:blipFill>
        <p:spPr>
          <a:xfrm>
            <a:off x="4135958" y="3646031"/>
            <a:ext cx="5997460" cy="1501270"/>
          </a:xfrm>
          <a:prstGeom prst="rect">
            <a:avLst/>
          </a:prstGeom>
        </p:spPr>
      </p:pic>
    </p:spTree>
    <p:extLst>
      <p:ext uri="{BB962C8B-B14F-4D97-AF65-F5344CB8AC3E}">
        <p14:creationId xmlns:p14="http://schemas.microsoft.com/office/powerpoint/2010/main" val="231887711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64</TotalTime>
  <Words>828</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Corbel</vt:lpstr>
      <vt:lpstr>Segoe UI</vt:lpstr>
      <vt:lpstr>Symbol</vt:lpstr>
      <vt:lpstr>Times New Roman</vt:lpstr>
      <vt:lpstr>Wingdings 2</vt:lpstr>
      <vt:lpstr>Frame</vt:lpstr>
      <vt:lpstr>Car Accident Severity</vt:lpstr>
      <vt:lpstr>Introduction</vt:lpstr>
      <vt:lpstr>Data Understanding</vt:lpstr>
      <vt:lpstr>Data Pre-Processing</vt:lpstr>
      <vt:lpstr>Missing Data</vt:lpstr>
      <vt:lpstr>PowerPoint Presentation</vt:lpstr>
      <vt:lpstr>Encoding</vt:lpstr>
      <vt:lpstr>Feature Scaling</vt:lpstr>
      <vt:lpstr>Training Data and Test Data:</vt:lpstr>
      <vt:lpstr> Predictive Modelling:</vt:lpstr>
      <vt:lpstr>PowerPoint Presentation</vt:lpstr>
      <vt:lpstr>PowerPoint Presentation</vt:lpstr>
      <vt:lpstr>PowerPoint Presentation</vt:lpstr>
      <vt:lpstr>Results and Evaluations: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Shashank Cool</dc:creator>
  <cp:lastModifiedBy>Shashank Cool</cp:lastModifiedBy>
  <cp:revision>6</cp:revision>
  <dcterms:created xsi:type="dcterms:W3CDTF">2020-09-12T09:02:33Z</dcterms:created>
  <dcterms:modified xsi:type="dcterms:W3CDTF">2020-09-12T10:06:51Z</dcterms:modified>
</cp:coreProperties>
</file>