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7"/>
  </p:notes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80"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81"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8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8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8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82C419D2-870C-44A8-95E2-C5DE6A462C7B}"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noRot="1" noChangeAspect="1"/>
          </p:cNvSpPr>
          <p:nvPr>
            <p:ph type="sldImg"/>
          </p:nvPr>
        </p:nvSpPr>
        <p:spPr>
          <a:xfrm>
            <a:off x="685800" y="1143000"/>
            <a:ext cx="5484813" cy="3084513"/>
          </a:xfrm>
          <a:prstGeom prst="rect">
            <a:avLst/>
          </a:prstGeom>
        </p:spPr>
      </p:sp>
      <p:sp>
        <p:nvSpPr>
          <p:cNvPr id="113" name="PlaceHolder 2"/>
          <p:cNvSpPr>
            <a:spLocks noGrp="1"/>
          </p:cNvSpPr>
          <p:nvPr>
            <p:ph type="body"/>
          </p:nvPr>
        </p:nvSpPr>
        <p:spPr>
          <a:xfrm>
            <a:off x="685800" y="4400640"/>
            <a:ext cx="5484600" cy="3598560"/>
          </a:xfrm>
          <a:prstGeom prst="rect">
            <a:avLst/>
          </a:prstGeom>
        </p:spPr>
        <p:txBody>
          <a:bodyPr lIns="0" tIns="0" rIns="0" bIns="0">
            <a:noAutofit/>
          </a:bodyPr>
          <a:lstStyle/>
          <a:p>
            <a:endParaRPr lang="en-IN" sz="2000" b="0" strike="noStrike" spc="-1">
              <a:latin typeface="Arial"/>
            </a:endParaRPr>
          </a:p>
        </p:txBody>
      </p:sp>
      <p:sp>
        <p:nvSpPr>
          <p:cNvPr id="114" name="CustomShape 3"/>
          <p:cNvSpPr/>
          <p:nvPr/>
        </p:nvSpPr>
        <p:spPr>
          <a:xfrm>
            <a:off x="0" y="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tabLst>
                <a:tab pos="0" algn="l"/>
              </a:tabLst>
            </a:pPr>
            <a:r>
              <a:rPr lang="en-US" sz="800" b="0" strike="noStrike" spc="-1">
                <a:solidFill>
                  <a:srgbClr val="7F7F7F"/>
                </a:solidFill>
                <a:latin typeface="Arial"/>
                <a:ea typeface="+mn-ea"/>
              </a:rPr>
              <a:t>Public Information</a:t>
            </a:r>
            <a:endParaRPr lang="en-IN" sz="800" b="0" strike="noStrike" spc="-1">
              <a:latin typeface="Arial"/>
            </a:endParaRPr>
          </a:p>
        </p:txBody>
      </p:sp>
      <p:sp>
        <p:nvSpPr>
          <p:cNvPr id="115" name="CustomShape 4"/>
          <p:cNvSpPr/>
          <p:nvPr/>
        </p:nvSpPr>
        <p:spPr>
          <a:xfrm>
            <a:off x="0" y="8685360"/>
            <a:ext cx="2970000" cy="456840"/>
          </a:xfrm>
          <a:prstGeom prst="rect">
            <a:avLst/>
          </a:prstGeom>
          <a:noFill/>
          <a:ln>
            <a:noFill/>
          </a:ln>
        </p:spPr>
        <p:style>
          <a:lnRef idx="0">
            <a:scrgbClr r="0" g="0" b="0"/>
          </a:lnRef>
          <a:fillRef idx="0">
            <a:scrgbClr r="0" g="0" b="0"/>
          </a:fillRef>
          <a:effectRef idx="0">
            <a:scrgbClr r="0" g="0" b="0"/>
          </a:effectRef>
          <a:fontRef idx="minor"/>
        </p:style>
      </p:sp>
      <p:sp>
        <p:nvSpPr>
          <p:cNvPr id="116" name="CustomShape 5"/>
          <p:cNvSpPr/>
          <p:nvPr/>
        </p:nvSpPr>
        <p:spPr>
          <a:xfrm>
            <a:off x="3884760" y="8685360"/>
            <a:ext cx="2970000" cy="45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F5582696-2EB1-4B99-9477-67E00D1DC5B5}" type="slidenum">
              <a:rPr lang="en-US" sz="1200" b="0" strike="noStrike" spc="-1">
                <a:solidFill>
                  <a:srgbClr val="000000"/>
                </a:solidFill>
                <a:latin typeface="Calibri"/>
                <a:ea typeface="+mn-ea"/>
              </a:rPr>
              <a:t>1</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ustomShape 1"/>
          <p:cNvSpPr/>
          <p:nvPr/>
        </p:nvSpPr>
        <p:spPr>
          <a:xfrm>
            <a:off x="446400" y="3240360"/>
            <a:ext cx="11743560" cy="1971360"/>
          </a:xfrm>
          <a:prstGeom prst="rect">
            <a:avLst/>
          </a:prstGeom>
          <a:solidFill>
            <a:schemeClr val="bg2"/>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CustomShape 1"/>
          <p:cNvSpPr/>
          <p:nvPr/>
        </p:nvSpPr>
        <p:spPr>
          <a:xfrm>
            <a:off x="0" y="6531480"/>
            <a:ext cx="12190320" cy="322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pic>
        <p:nvPicPr>
          <p:cNvPr id="40" name="Picture 7" descr="Logo&#10;&#10;Description automatically generated"/>
          <p:cNvPicPr/>
          <p:nvPr/>
        </p:nvPicPr>
        <p:blipFill>
          <a:blip r:embed="rId14"/>
          <a:stretch/>
        </p:blipFill>
        <p:spPr>
          <a:xfrm>
            <a:off x="11280600" y="6582240"/>
            <a:ext cx="370080" cy="226440"/>
          </a:xfrm>
          <a:prstGeom prst="rect">
            <a:avLst/>
          </a:prstGeom>
          <a:ln>
            <a:noFill/>
          </a:ln>
        </p:spPr>
      </p:pic>
      <p:sp>
        <p:nvSpPr>
          <p:cNvPr id="41" name="PlaceHolder 2"/>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2" name="PlaceHolder 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flipH="1">
            <a:off x="1506600" y="1572120"/>
            <a:ext cx="175320" cy="383760"/>
          </a:xfrm>
          <a:prstGeom prst="rect">
            <a:avLst/>
          </a:prstGeom>
          <a:solidFill>
            <a:schemeClr val="bg1"/>
          </a:solidFill>
          <a:ln cap="rnd">
            <a:solidFill>
              <a:schemeClr val="bg1"/>
            </a:solidFill>
            <a:round/>
          </a:ln>
        </p:spPr>
        <p:style>
          <a:lnRef idx="2">
            <a:schemeClr val="accent1">
              <a:shade val="50000"/>
            </a:schemeClr>
          </a:lnRef>
          <a:fillRef idx="1">
            <a:schemeClr val="accent1"/>
          </a:fillRef>
          <a:effectRef idx="0">
            <a:schemeClr val="accent1"/>
          </a:effectRef>
          <a:fontRef idx="minor"/>
        </p:style>
      </p:sp>
      <p:sp>
        <p:nvSpPr>
          <p:cNvPr id="86" name="CustomShape 2"/>
          <p:cNvSpPr/>
          <p:nvPr/>
        </p:nvSpPr>
        <p:spPr>
          <a:xfrm>
            <a:off x="0" y="3454200"/>
            <a:ext cx="11754720" cy="2000880"/>
          </a:xfrm>
          <a:prstGeom prst="rect">
            <a:avLst/>
          </a:prstGeom>
          <a:solidFill>
            <a:schemeClr val="tx2"/>
          </a:solidFill>
          <a:ln>
            <a:noFill/>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pic>
        <p:nvPicPr>
          <p:cNvPr id="87" name="Picture 4" descr="A close up of a logo&#10;&#10;Description automatically generated"/>
          <p:cNvPicPr/>
          <p:nvPr/>
        </p:nvPicPr>
        <p:blipFill>
          <a:blip r:embed="rId3"/>
          <a:stretch/>
        </p:blipFill>
        <p:spPr>
          <a:xfrm>
            <a:off x="593640" y="1079280"/>
            <a:ext cx="2183040" cy="1302840"/>
          </a:xfrm>
          <a:prstGeom prst="rect">
            <a:avLst/>
          </a:prstGeom>
          <a:ln>
            <a:noFill/>
          </a:ln>
        </p:spPr>
      </p:pic>
      <p:sp>
        <p:nvSpPr>
          <p:cNvPr id="88" name="CustomShape 3"/>
          <p:cNvSpPr/>
          <p:nvPr/>
        </p:nvSpPr>
        <p:spPr>
          <a:xfrm>
            <a:off x="311760" y="3764160"/>
            <a:ext cx="8718120" cy="88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1000" lnSpcReduction="10000"/>
          </a:bodyPr>
          <a:lstStyle/>
          <a:p>
            <a:pPr>
              <a:lnSpc>
                <a:spcPct val="100000"/>
              </a:lnSpc>
              <a:spcBef>
                <a:spcPts val="641"/>
              </a:spcBef>
              <a:spcAft>
                <a:spcPts val="601"/>
              </a:spcAft>
              <a:tabLst>
                <a:tab pos="0" algn="l"/>
              </a:tabLst>
            </a:pPr>
            <a:r>
              <a:rPr lang="en-US" sz="3200" b="0" strike="noStrike" spc="-1">
                <a:solidFill>
                  <a:srgbClr val="FFFFFF"/>
                </a:solidFill>
                <a:latin typeface="Arial"/>
                <a:ea typeface="DejaVu Sans"/>
              </a:rPr>
              <a:t>ProcDNA Case Study:  Venture Creed </a:t>
            </a:r>
            <a:endParaRPr lang="en-IN" sz="3200" b="0" strike="noStrike" spc="-1">
              <a:latin typeface="Arial"/>
            </a:endParaRPr>
          </a:p>
          <a:p>
            <a:pPr>
              <a:lnSpc>
                <a:spcPct val="100000"/>
              </a:lnSpc>
              <a:spcBef>
                <a:spcPts val="641"/>
              </a:spcBef>
              <a:spcAft>
                <a:spcPts val="601"/>
              </a:spcAft>
              <a:tabLst>
                <a:tab pos="0" algn="l"/>
              </a:tabLst>
            </a:pPr>
            <a:r>
              <a:rPr lang="en-IN" sz="1600" b="0" i="1" strike="noStrike" spc="-1">
                <a:solidFill>
                  <a:srgbClr val="FFFFFF"/>
                </a:solidFill>
                <a:latin typeface="Arial"/>
                <a:ea typeface="DejaVu Sans"/>
              </a:rPr>
              <a:t>Clustering</a:t>
            </a:r>
            <a:endParaRPr lang="en-IN" sz="1600" b="0" strike="noStrike" spc="-1">
              <a:latin typeface="Arial"/>
            </a:endParaRPr>
          </a:p>
        </p:txBody>
      </p:sp>
      <p:sp>
        <p:nvSpPr>
          <p:cNvPr id="89" name="CustomShape 4"/>
          <p:cNvSpPr/>
          <p:nvPr/>
        </p:nvSpPr>
        <p:spPr>
          <a:xfrm>
            <a:off x="0" y="6076800"/>
            <a:ext cx="12190320" cy="448560"/>
          </a:xfrm>
          <a:prstGeom prst="rect">
            <a:avLst/>
          </a:prstGeom>
          <a:solidFill>
            <a:schemeClr val="accent2">
              <a:lumMod val="75000"/>
            </a:schemeClr>
          </a:solidFill>
          <a:ln cap="rnd">
            <a:solidFill>
              <a:schemeClr val="tx1"/>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IN" sz="1800" b="1" strike="noStrike" spc="-1">
                <a:solidFill>
                  <a:srgbClr val="FFFFFF"/>
                </a:solidFill>
                <a:latin typeface="Arial"/>
                <a:ea typeface="DejaVu Sans"/>
              </a:rPr>
              <a:t>Please do not write anything on this booklet</a:t>
            </a:r>
            <a:endParaRPr lang="en-IN" sz="1800" b="0" strike="noStrike" spc="-1">
              <a:latin typeface="Arial"/>
            </a:endParaRPr>
          </a:p>
        </p:txBody>
      </p:sp>
      <p:sp>
        <p:nvSpPr>
          <p:cNvPr id="90" name="CustomShape 5"/>
          <p:cNvSpPr/>
          <p:nvPr/>
        </p:nvSpPr>
        <p:spPr>
          <a:xfrm>
            <a:off x="114120" y="5548320"/>
            <a:ext cx="1175472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400" b="1" i="1" strike="noStrike" spc="-1">
                <a:solidFill>
                  <a:srgbClr val="141414"/>
                </a:solidFill>
                <a:latin typeface="Calibri"/>
                <a:ea typeface="Times New Roman"/>
              </a:rPr>
              <a:t>This document contains information that is not to be circulated in the public domain, the information herein is confidential and proprietary of ProcDNA, and intended for use only by the individuals to whom it is addressed. </a:t>
            </a:r>
            <a:endParaRPr lang="en-IN" sz="1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454680" y="312840"/>
            <a:ext cx="11280600" cy="7182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IN" sz="2400" b="1" strike="noStrike" spc="-1">
                <a:solidFill>
                  <a:srgbClr val="012060"/>
                </a:solidFill>
                <a:latin typeface="Calibri"/>
                <a:ea typeface="DejaVu Sans"/>
              </a:rPr>
              <a:t>Case Study: Venture Creed</a:t>
            </a:r>
            <a:endParaRPr lang="en-IN" sz="2400" b="0" strike="noStrike" spc="-1">
              <a:latin typeface="Arial"/>
            </a:endParaRPr>
          </a:p>
        </p:txBody>
      </p:sp>
      <p:sp>
        <p:nvSpPr>
          <p:cNvPr id="92" name="CustomShape 2"/>
          <p:cNvSpPr/>
          <p:nvPr/>
        </p:nvSpPr>
        <p:spPr>
          <a:xfrm>
            <a:off x="5961600" y="6528600"/>
            <a:ext cx="266760" cy="32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000" b="0" strike="noStrike" spc="-1">
                <a:solidFill>
                  <a:srgbClr val="FFFFFF"/>
                </a:solidFill>
                <a:latin typeface="Arial"/>
                <a:ea typeface="DejaVu Sans"/>
              </a:rPr>
              <a:t>2</a:t>
            </a:r>
            <a:endParaRPr lang="en-IN" sz="1000" b="0" strike="noStrike" spc="-1">
              <a:latin typeface="Arial"/>
            </a:endParaRPr>
          </a:p>
        </p:txBody>
      </p:sp>
      <p:sp>
        <p:nvSpPr>
          <p:cNvPr id="93" name="CustomShape 3"/>
          <p:cNvSpPr/>
          <p:nvPr/>
        </p:nvSpPr>
        <p:spPr>
          <a:xfrm>
            <a:off x="454680" y="740160"/>
            <a:ext cx="4368960" cy="583560"/>
          </a:xfrm>
          <a:prstGeom prst="homePlate">
            <a:avLst>
              <a:gd name="adj" fmla="val 34864"/>
            </a:avLst>
          </a:prstGeom>
          <a:solidFill>
            <a:srgbClr val="002060"/>
          </a:solidFill>
          <a:ln w="9360">
            <a:noFill/>
          </a:ln>
        </p:spPr>
        <p:style>
          <a:lnRef idx="0">
            <a:scrgbClr r="0" g="0" b="0"/>
          </a:lnRef>
          <a:fillRef idx="0">
            <a:scrgbClr r="0" g="0" b="0"/>
          </a:fillRef>
          <a:effectRef idx="0">
            <a:scrgbClr r="0" g="0" b="0"/>
          </a:effectRef>
          <a:fontRef idx="minor"/>
        </p:style>
        <p:txBody>
          <a:bodyPr lIns="67680" tIns="33840" rIns="67680" bIns="67680" anchor="ctr">
            <a:noAutofit/>
          </a:bodyPr>
          <a:lstStyle/>
          <a:p>
            <a:pPr>
              <a:lnSpc>
                <a:spcPct val="100000"/>
              </a:lnSpc>
              <a:tabLst>
                <a:tab pos="0" algn="l"/>
              </a:tabLst>
            </a:pPr>
            <a:r>
              <a:rPr lang="en-US" sz="2000" b="1" strike="noStrike" spc="-1">
                <a:solidFill>
                  <a:srgbClr val="FFFFFF"/>
                </a:solidFill>
                <a:latin typeface="Calibri"/>
                <a:ea typeface="DejaVu Sans"/>
              </a:rPr>
              <a:t>Background</a:t>
            </a:r>
            <a:endParaRPr lang="en-IN" sz="2000" b="0" strike="noStrike" spc="-1">
              <a:latin typeface="Arial"/>
            </a:endParaRPr>
          </a:p>
        </p:txBody>
      </p:sp>
      <p:sp>
        <p:nvSpPr>
          <p:cNvPr id="94" name="CustomShape 4"/>
          <p:cNvSpPr/>
          <p:nvPr/>
        </p:nvSpPr>
        <p:spPr>
          <a:xfrm>
            <a:off x="270360" y="1486260"/>
            <a:ext cx="11649240" cy="4502880"/>
          </a:xfrm>
          <a:prstGeom prst="rect">
            <a:avLst/>
          </a:prstGeom>
          <a:solidFill>
            <a:schemeClr val="bg1"/>
          </a:solidFill>
          <a:ln w="9360">
            <a:solidFill>
              <a:srgbClr val="002060"/>
            </a:solidFill>
            <a:round/>
          </a:ln>
        </p:spPr>
        <p:style>
          <a:lnRef idx="0">
            <a:scrgbClr r="0" g="0" b="0"/>
          </a:lnRef>
          <a:fillRef idx="0">
            <a:scrgbClr r="0" g="0" b="0"/>
          </a:fillRef>
          <a:effectRef idx="0">
            <a:scrgbClr r="0" g="0" b="0"/>
          </a:effectRef>
          <a:fontRef idx="minor"/>
        </p:style>
        <p:txBody>
          <a:bodyPr lIns="67680" tIns="33840" rIns="33840" bIns="33840">
            <a:noAutofit/>
          </a:bodyPr>
          <a:lstStyle/>
          <a:p>
            <a:pPr marL="236520" indent="-234720">
              <a:lnSpc>
                <a:spcPct val="100000"/>
              </a:lnSpc>
              <a:spcBef>
                <a:spcPts val="601"/>
              </a:spcBef>
              <a:buClr>
                <a:srgbClr val="000000"/>
              </a:buClr>
              <a:buFont typeface="Wingdings" charset="2"/>
              <a:buChar char=""/>
            </a:pPr>
            <a:r>
              <a:rPr lang="en-US" sz="1800" b="0" strike="noStrike" spc="-1" dirty="0">
                <a:solidFill>
                  <a:srgbClr val="000000"/>
                </a:solidFill>
                <a:latin typeface="Calibri"/>
                <a:ea typeface="DejaVu Sans"/>
              </a:rPr>
              <a:t>Venture Creed is a leading retailer of Casino gaming machines specializing in selling/leasing different classes of Casino machines.</a:t>
            </a:r>
            <a:endParaRPr lang="en-IN" sz="1800" b="0" strike="noStrike" spc="-1" dirty="0">
              <a:latin typeface="Arial"/>
            </a:endParaRPr>
          </a:p>
          <a:p>
            <a:pPr marL="236520" indent="-234720">
              <a:lnSpc>
                <a:spcPct val="100000"/>
              </a:lnSpc>
              <a:spcBef>
                <a:spcPts val="601"/>
              </a:spcBef>
              <a:buClr>
                <a:srgbClr val="000000"/>
              </a:buClr>
              <a:buFont typeface="Wingdings" charset="2"/>
              <a:buChar char=""/>
            </a:pPr>
            <a:r>
              <a:rPr lang="en-US" sz="1800" b="0" strike="noStrike" spc="-1" dirty="0">
                <a:solidFill>
                  <a:srgbClr val="000000"/>
                </a:solidFill>
                <a:latin typeface="Calibri"/>
                <a:ea typeface="DejaVu Sans"/>
              </a:rPr>
              <a:t>Venture Creed’s senior management has tasked ProcDNA with generating the “clusters” for its customer base, so that marketing strategy could be designed for each customer cluster. This exercise would help Venture Creed to target its customers better and optimize its sales team efforts</a:t>
            </a:r>
          </a:p>
          <a:p>
            <a:pPr marL="693720" lvl="1" indent="-234720">
              <a:spcBef>
                <a:spcPts val="601"/>
              </a:spcBef>
              <a:buClr>
                <a:srgbClr val="000000"/>
              </a:buClr>
              <a:buFont typeface="Wingdings" charset="2"/>
              <a:buChar char=""/>
            </a:pPr>
            <a:r>
              <a:rPr lang="en-US" sz="1800" b="0" strike="noStrike" spc="-1" dirty="0">
                <a:solidFill>
                  <a:srgbClr val="000000"/>
                </a:solidFill>
                <a:latin typeface="Calibri"/>
                <a:ea typeface="DejaVu Sans"/>
              </a:rPr>
              <a:t>Example of marketing strategy per cluster:</a:t>
            </a:r>
          </a:p>
          <a:p>
            <a:pPr marL="1150920" lvl="2" indent="-234720">
              <a:spcBef>
                <a:spcPts val="601"/>
              </a:spcBef>
              <a:buClr>
                <a:srgbClr val="000000"/>
              </a:buClr>
              <a:buFont typeface="Wingdings" charset="2"/>
              <a:buChar char=""/>
            </a:pPr>
            <a:r>
              <a:rPr lang="en-US" b="0" strike="noStrike" spc="-1" dirty="0">
                <a:solidFill>
                  <a:srgbClr val="000000"/>
                </a:solidFill>
                <a:latin typeface="Calibri"/>
                <a:ea typeface="DejaVu Sans"/>
              </a:rPr>
              <a:t>Venture Creed is planning to announce a “</a:t>
            </a:r>
            <a:r>
              <a:rPr lang="en-US" b="1" strike="noStrike" spc="-1" dirty="0">
                <a:solidFill>
                  <a:srgbClr val="000000"/>
                </a:solidFill>
                <a:latin typeface="Calibri"/>
                <a:ea typeface="DejaVu Sans"/>
              </a:rPr>
              <a:t>Benefits Bonanza</a:t>
            </a:r>
            <a:r>
              <a:rPr lang="en-US" b="0" strike="noStrike" spc="-1" dirty="0">
                <a:solidFill>
                  <a:srgbClr val="000000"/>
                </a:solidFill>
                <a:latin typeface="Calibri"/>
                <a:ea typeface="DejaVu Sans"/>
              </a:rPr>
              <a:t>” </a:t>
            </a:r>
            <a:r>
              <a:rPr lang="en-US" spc="-1" dirty="0">
                <a:solidFill>
                  <a:srgbClr val="000000"/>
                </a:solidFill>
                <a:latin typeface="Calibri"/>
                <a:ea typeface="DejaVu Sans"/>
              </a:rPr>
              <a:t>for</a:t>
            </a:r>
            <a:r>
              <a:rPr lang="en-US" b="0" strike="noStrike" spc="-1" dirty="0">
                <a:solidFill>
                  <a:srgbClr val="000000"/>
                </a:solidFill>
                <a:latin typeface="Calibri"/>
                <a:ea typeface="DejaVu Sans"/>
              </a:rPr>
              <a:t> its loyal customers</a:t>
            </a:r>
          </a:p>
          <a:p>
            <a:pPr marL="1150920" lvl="2" indent="-234720">
              <a:spcBef>
                <a:spcPts val="601"/>
              </a:spcBef>
              <a:buClr>
                <a:srgbClr val="000000"/>
              </a:buClr>
              <a:buFont typeface="Wingdings" charset="2"/>
              <a:buChar char=""/>
            </a:pPr>
            <a:r>
              <a:rPr lang="en-US" spc="-1" dirty="0">
                <a:solidFill>
                  <a:srgbClr val="000000"/>
                </a:solidFill>
                <a:latin typeface="Calibri"/>
              </a:rPr>
              <a:t>Increase in marketing spend at high growth potential customers</a:t>
            </a:r>
          </a:p>
          <a:p>
            <a:pPr marL="1150920" lvl="2" indent="-234720">
              <a:spcBef>
                <a:spcPts val="601"/>
              </a:spcBef>
              <a:buClr>
                <a:srgbClr val="000000"/>
              </a:buClr>
              <a:buFont typeface="Wingdings" charset="2"/>
              <a:buChar char=""/>
            </a:pPr>
            <a:r>
              <a:rPr lang="en-US" b="0" strike="noStrike" spc="-1" dirty="0">
                <a:solidFill>
                  <a:srgbClr val="000000"/>
                </a:solidFill>
                <a:latin typeface="Calibri"/>
              </a:rPr>
              <a:t>Etc.</a:t>
            </a:r>
            <a:endParaRPr lang="en-IN" b="0" strike="noStrike" spc="-1" dirty="0">
              <a:latin typeface="Arial"/>
            </a:endParaRPr>
          </a:p>
          <a:p>
            <a:pPr marL="228600" indent="-226800">
              <a:lnSpc>
                <a:spcPct val="100000"/>
              </a:lnSpc>
              <a:spcBef>
                <a:spcPts val="1001"/>
              </a:spcBef>
              <a:spcAft>
                <a:spcPts val="499"/>
              </a:spcAft>
              <a:buClr>
                <a:srgbClr val="000000"/>
              </a:buClr>
              <a:buFont typeface="Wingdings" charset="2"/>
              <a:buChar char=""/>
            </a:pPr>
            <a:r>
              <a:rPr lang="en-US" sz="1800" b="0" strike="noStrike" spc="-1" dirty="0">
                <a:solidFill>
                  <a:srgbClr val="000000"/>
                </a:solidFill>
                <a:latin typeface="Calibri"/>
                <a:ea typeface="DejaVu Sans"/>
              </a:rPr>
              <a:t>Wherever required, please research and take relevant assumptions. Any assumptions taken should be highlighted.</a:t>
            </a:r>
            <a:endParaRPr lang="en-IN" sz="1800" b="0" strike="noStrike" spc="-1" dirty="0">
              <a:latin typeface="Arial"/>
            </a:endParaRPr>
          </a:p>
          <a:p>
            <a:pPr marL="228600" indent="-226800">
              <a:lnSpc>
                <a:spcPct val="100000"/>
              </a:lnSpc>
              <a:spcBef>
                <a:spcPts val="1001"/>
              </a:spcBef>
              <a:spcAft>
                <a:spcPts val="499"/>
              </a:spcAft>
              <a:buClr>
                <a:srgbClr val="000000"/>
              </a:buClr>
              <a:buFont typeface="Wingdings" charset="2"/>
              <a:buChar char=""/>
            </a:pPr>
            <a:r>
              <a:rPr lang="en-US" sz="1800" b="0" strike="noStrike" spc="-1" dirty="0">
                <a:solidFill>
                  <a:srgbClr val="000000"/>
                </a:solidFill>
                <a:latin typeface="Calibri"/>
                <a:ea typeface="DejaVu Sans"/>
              </a:rPr>
              <a:t>Please capture your final answers/approach for each question in the provided answer sheet clearly</a:t>
            </a:r>
            <a:endParaRPr lang="en-IN" sz="1800" b="0" strike="noStrike" spc="-1" dirty="0">
              <a:latin typeface="Arial"/>
            </a:endParaRPr>
          </a:p>
          <a:p>
            <a:pPr marL="228600" indent="-226800">
              <a:lnSpc>
                <a:spcPct val="100000"/>
              </a:lnSpc>
              <a:spcBef>
                <a:spcPts val="1001"/>
              </a:spcBef>
              <a:spcAft>
                <a:spcPts val="499"/>
              </a:spcAft>
              <a:buClr>
                <a:srgbClr val="000000"/>
              </a:buClr>
              <a:buFont typeface="Wingdings" charset="2"/>
              <a:buChar char=""/>
            </a:pPr>
            <a:r>
              <a:rPr lang="en-US" sz="1800" b="1" strike="noStrike" spc="-1" dirty="0">
                <a:solidFill>
                  <a:srgbClr val="000000"/>
                </a:solidFill>
                <a:latin typeface="Calibri"/>
                <a:ea typeface="DejaVu Sans"/>
              </a:rPr>
              <a:t>Note</a:t>
            </a:r>
            <a:r>
              <a:rPr lang="en-US" sz="1800" b="0" strike="noStrike" spc="-1" dirty="0">
                <a:solidFill>
                  <a:srgbClr val="000000"/>
                </a:solidFill>
                <a:latin typeface="Calibri"/>
                <a:ea typeface="DejaVu Sans"/>
              </a:rPr>
              <a:t>: The focus of the case study is to test your approach and deductive reasoning skills. The result is secondary to this exercise.</a:t>
            </a:r>
            <a:endParaRPr lang="en-IN" sz="1800" b="0" strike="noStrike" spc="-1" dirty="0">
              <a:latin typeface="Arial"/>
            </a:endParaRPr>
          </a:p>
        </p:txBody>
      </p:sp>
      <p:sp>
        <p:nvSpPr>
          <p:cNvPr id="95" name="CustomShape 5"/>
          <p:cNvSpPr/>
          <p:nvPr/>
        </p:nvSpPr>
        <p:spPr>
          <a:xfrm rot="16200000">
            <a:off x="10758240" y="-440640"/>
            <a:ext cx="869400" cy="1994040"/>
          </a:xfrm>
          <a:prstGeom prst="round2SameRect">
            <a:avLst>
              <a:gd name="adj1" fmla="val 50000"/>
              <a:gd name="adj2" fmla="val 1923"/>
            </a:avLst>
          </a:prstGeom>
          <a:solidFill>
            <a:srgbClr val="002060"/>
          </a:solidFill>
          <a:ln>
            <a:noFill/>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96" name="CustomShape 6"/>
          <p:cNvSpPr/>
          <p:nvPr/>
        </p:nvSpPr>
        <p:spPr>
          <a:xfrm>
            <a:off x="10666099" y="254093"/>
            <a:ext cx="1882080" cy="3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601"/>
              </a:spcBef>
            </a:pPr>
            <a:r>
              <a:rPr lang="en-IN" sz="1400" b="0" i="1" strike="noStrike" spc="-1" dirty="0">
                <a:solidFill>
                  <a:srgbClr val="FFFFFF"/>
                </a:solidFill>
                <a:latin typeface="+mj-lt"/>
                <a:ea typeface="DejaVu Sans"/>
              </a:rPr>
              <a:t>Data Science</a:t>
            </a:r>
          </a:p>
          <a:p>
            <a:pPr>
              <a:lnSpc>
                <a:spcPct val="100000"/>
              </a:lnSpc>
              <a:spcBef>
                <a:spcPts val="601"/>
              </a:spcBef>
            </a:pPr>
            <a:r>
              <a:rPr lang="en-IN" sz="1400" b="0" i="1" strike="noStrike" spc="-1" dirty="0">
                <a:solidFill>
                  <a:srgbClr val="FFFFFF"/>
                </a:solidFill>
                <a:latin typeface="+mj-lt"/>
                <a:ea typeface="DejaVu Sans"/>
              </a:rPr>
              <a:t>Case Study</a:t>
            </a:r>
            <a:endParaRPr lang="en-IN" sz="1400" b="0" strike="noStrike" spc="-1" dirty="0">
              <a:latin typeface="+mj-lt"/>
            </a:endParaRPr>
          </a:p>
        </p:txBody>
      </p:sp>
      <p:sp>
        <p:nvSpPr>
          <p:cNvPr id="97" name="CustomShape 7"/>
          <p:cNvSpPr/>
          <p:nvPr/>
        </p:nvSpPr>
        <p:spPr>
          <a:xfrm>
            <a:off x="0" y="6151680"/>
            <a:ext cx="12190320" cy="327600"/>
          </a:xfrm>
          <a:prstGeom prst="rect">
            <a:avLst/>
          </a:prstGeom>
          <a:solidFill>
            <a:srgbClr val="00843C"/>
          </a:solidFill>
          <a:ln w="2232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IN" sz="1800" b="1" strike="noStrike" spc="-1">
                <a:solidFill>
                  <a:srgbClr val="FFFFFF"/>
                </a:solidFill>
                <a:latin typeface="Gill Sans MT"/>
                <a:ea typeface="DejaVu Sans"/>
              </a:rPr>
              <a:t>Please do not write anything on this booklet</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4680" y="312840"/>
            <a:ext cx="11280600" cy="7182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IN" sz="2400" b="1" strike="noStrike" spc="-1">
                <a:solidFill>
                  <a:srgbClr val="012060"/>
                </a:solidFill>
                <a:latin typeface="Calibri"/>
                <a:ea typeface="DejaVu Sans"/>
              </a:rPr>
              <a:t>Case Study: Venture Creed</a:t>
            </a:r>
            <a:endParaRPr lang="en-IN" sz="2400" b="0" strike="noStrike" spc="-1">
              <a:latin typeface="Arial"/>
            </a:endParaRPr>
          </a:p>
        </p:txBody>
      </p:sp>
      <p:sp>
        <p:nvSpPr>
          <p:cNvPr id="99" name="CustomShape 2"/>
          <p:cNvSpPr/>
          <p:nvPr/>
        </p:nvSpPr>
        <p:spPr>
          <a:xfrm>
            <a:off x="5961600" y="6528600"/>
            <a:ext cx="266760" cy="32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000" b="0" strike="noStrike" spc="-1">
                <a:solidFill>
                  <a:srgbClr val="FFFFFF"/>
                </a:solidFill>
                <a:latin typeface="Arial"/>
                <a:ea typeface="DejaVu Sans"/>
              </a:rPr>
              <a:t>3</a:t>
            </a:r>
            <a:endParaRPr lang="en-IN" sz="1000" b="0" strike="noStrike" spc="-1">
              <a:latin typeface="Arial"/>
            </a:endParaRPr>
          </a:p>
        </p:txBody>
      </p:sp>
      <p:sp>
        <p:nvSpPr>
          <p:cNvPr id="100" name="CustomShape 3"/>
          <p:cNvSpPr/>
          <p:nvPr/>
        </p:nvSpPr>
        <p:spPr>
          <a:xfrm>
            <a:off x="454680" y="740160"/>
            <a:ext cx="4368960" cy="583560"/>
          </a:xfrm>
          <a:prstGeom prst="homePlate">
            <a:avLst>
              <a:gd name="adj" fmla="val 34864"/>
            </a:avLst>
          </a:prstGeom>
          <a:solidFill>
            <a:srgbClr val="002060"/>
          </a:solidFill>
          <a:ln w="9360">
            <a:noFill/>
          </a:ln>
        </p:spPr>
        <p:style>
          <a:lnRef idx="0">
            <a:scrgbClr r="0" g="0" b="0"/>
          </a:lnRef>
          <a:fillRef idx="0">
            <a:scrgbClr r="0" g="0" b="0"/>
          </a:fillRef>
          <a:effectRef idx="0">
            <a:scrgbClr r="0" g="0" b="0"/>
          </a:effectRef>
          <a:fontRef idx="minor"/>
        </p:style>
        <p:txBody>
          <a:bodyPr lIns="67680" tIns="33840" rIns="67680" bIns="67680" anchor="ctr">
            <a:noAutofit/>
          </a:bodyPr>
          <a:lstStyle/>
          <a:p>
            <a:pPr>
              <a:lnSpc>
                <a:spcPct val="100000"/>
              </a:lnSpc>
              <a:tabLst>
                <a:tab pos="0" algn="l"/>
              </a:tabLst>
            </a:pPr>
            <a:r>
              <a:rPr lang="en-US" sz="2000" b="1" strike="noStrike" spc="-1">
                <a:solidFill>
                  <a:srgbClr val="FFFFFF"/>
                </a:solidFill>
                <a:latin typeface="Calibri"/>
                <a:ea typeface="DejaVu Sans"/>
              </a:rPr>
              <a:t>Problem Statement</a:t>
            </a:r>
            <a:endParaRPr lang="en-IN" sz="2000" b="0" strike="noStrike" spc="-1">
              <a:latin typeface="Arial"/>
            </a:endParaRPr>
          </a:p>
        </p:txBody>
      </p:sp>
      <p:sp>
        <p:nvSpPr>
          <p:cNvPr id="101" name="CustomShape 4"/>
          <p:cNvSpPr/>
          <p:nvPr/>
        </p:nvSpPr>
        <p:spPr>
          <a:xfrm>
            <a:off x="298080" y="1515960"/>
            <a:ext cx="11649240" cy="4502880"/>
          </a:xfrm>
          <a:prstGeom prst="rect">
            <a:avLst/>
          </a:prstGeom>
          <a:solidFill>
            <a:schemeClr val="bg1"/>
          </a:solidFill>
          <a:ln w="9360">
            <a:solidFill>
              <a:srgbClr val="002060"/>
            </a:solidFill>
            <a:round/>
          </a:ln>
        </p:spPr>
        <p:style>
          <a:lnRef idx="0">
            <a:scrgbClr r="0" g="0" b="0"/>
          </a:lnRef>
          <a:fillRef idx="0">
            <a:scrgbClr r="0" g="0" b="0"/>
          </a:fillRef>
          <a:effectRef idx="0">
            <a:scrgbClr r="0" g="0" b="0"/>
          </a:effectRef>
          <a:fontRef idx="minor"/>
        </p:style>
        <p:txBody>
          <a:bodyPr lIns="67680" tIns="182880" rIns="33840" bIns="33840">
            <a:noAutofit/>
          </a:bodyPr>
          <a:lstStyle/>
          <a:p>
            <a:pPr marL="236520" indent="-234720">
              <a:lnSpc>
                <a:spcPct val="100000"/>
              </a:lnSpc>
              <a:spcBef>
                <a:spcPts val="601"/>
              </a:spcBef>
              <a:buClr>
                <a:srgbClr val="000000"/>
              </a:buClr>
              <a:buFont typeface="Wingdings" charset="2"/>
              <a:buChar char=""/>
            </a:pPr>
            <a:r>
              <a:rPr lang="en-US" b="0" strike="noStrike" spc="-1" dirty="0">
                <a:solidFill>
                  <a:srgbClr val="000000"/>
                </a:solidFill>
                <a:latin typeface="Calibri" panose="020F0502020204030204" pitchFamily="34" charset="0"/>
                <a:ea typeface="DejaVu Sans"/>
                <a:cs typeface="Calibri" panose="020F0502020204030204" pitchFamily="34" charset="0"/>
              </a:rPr>
              <a:t>Venture Creed wants to target their customers based on their purchasing behavior. To achieve this, we need to develop clusters of customers using business logic. </a:t>
            </a:r>
            <a:r>
              <a:rPr lang="en-US" spc="-1" dirty="0">
                <a:solidFill>
                  <a:srgbClr val="000000"/>
                </a:solidFill>
                <a:latin typeface="Calibri" panose="020F0502020204030204" pitchFamily="34" charset="0"/>
                <a:ea typeface="DejaVu Sans"/>
                <a:cs typeface="Calibri" panose="020F0502020204030204" pitchFamily="34" charset="0"/>
              </a:rPr>
              <a:t>These clusters </a:t>
            </a:r>
            <a:r>
              <a:rPr lang="en-US" b="0" strike="noStrike" spc="-1" dirty="0">
                <a:solidFill>
                  <a:srgbClr val="000000"/>
                </a:solidFill>
                <a:latin typeface="Calibri" panose="020F0502020204030204" pitchFamily="34" charset="0"/>
                <a:ea typeface="DejaVu Sans"/>
                <a:cs typeface="Calibri" panose="020F0502020204030204" pitchFamily="34" charset="0"/>
              </a:rPr>
              <a:t>should have direct correlation </a:t>
            </a:r>
            <a:r>
              <a:rPr lang="en-US" spc="-1" dirty="0">
                <a:solidFill>
                  <a:srgbClr val="000000"/>
                </a:solidFill>
                <a:latin typeface="Calibri" panose="020F0502020204030204" pitchFamily="34" charset="0"/>
                <a:ea typeface="DejaVu Sans"/>
                <a:cs typeface="Calibri" panose="020F0502020204030204" pitchFamily="34" charset="0"/>
              </a:rPr>
              <a:t>with</a:t>
            </a:r>
            <a:r>
              <a:rPr lang="en-US" b="0" strike="noStrike" spc="-1" dirty="0">
                <a:solidFill>
                  <a:srgbClr val="000000"/>
                </a:solidFill>
                <a:latin typeface="Calibri" panose="020F0502020204030204" pitchFamily="34" charset="0"/>
                <a:ea typeface="DejaVu Sans"/>
                <a:cs typeface="Calibri" panose="020F0502020204030204" pitchFamily="34" charset="0"/>
              </a:rPr>
              <a:t> market impact strategy.</a:t>
            </a:r>
            <a:endParaRPr lang="en-IN" b="0" strike="noStrike" spc="-1" dirty="0">
              <a:latin typeface="Calibri" panose="020F0502020204030204" pitchFamily="34" charset="0"/>
              <a:cs typeface="Calibri" panose="020F0502020204030204" pitchFamily="34" charset="0"/>
            </a:endParaRPr>
          </a:p>
          <a:p>
            <a:pPr>
              <a:lnSpc>
                <a:spcPct val="100000"/>
              </a:lnSpc>
              <a:spcBef>
                <a:spcPts val="601"/>
              </a:spcBef>
            </a:pPr>
            <a:endParaRPr lang="en-IN" b="0" strike="noStrike" spc="-1" dirty="0">
              <a:latin typeface="Calibri" panose="020F0502020204030204" pitchFamily="34" charset="0"/>
              <a:cs typeface="Calibri" panose="020F0502020204030204" pitchFamily="34" charset="0"/>
            </a:endParaRPr>
          </a:p>
          <a:p>
            <a:pPr marL="236520" indent="-234720">
              <a:lnSpc>
                <a:spcPct val="100000"/>
              </a:lnSpc>
              <a:spcBef>
                <a:spcPts val="601"/>
              </a:spcBef>
              <a:buClr>
                <a:srgbClr val="000000"/>
              </a:buClr>
              <a:buFont typeface="Wingdings" charset="2"/>
              <a:buChar char=""/>
            </a:pPr>
            <a:r>
              <a:rPr lang="en-US" b="0" strike="noStrike" spc="-1" dirty="0">
                <a:solidFill>
                  <a:srgbClr val="000000"/>
                </a:solidFill>
                <a:latin typeface="Calibri" panose="020F0502020204030204" pitchFamily="34" charset="0"/>
                <a:ea typeface="DejaVu Sans"/>
                <a:cs typeface="Calibri" panose="020F0502020204030204" pitchFamily="34" charset="0"/>
              </a:rPr>
              <a:t>Need to develop clusters for each customer based on provided dataset (feather format .</a:t>
            </a:r>
            <a:r>
              <a:rPr lang="en-US" b="0" strike="noStrike" spc="-1" dirty="0" err="1">
                <a:solidFill>
                  <a:srgbClr val="000000"/>
                </a:solidFill>
                <a:latin typeface="Calibri" panose="020F0502020204030204" pitchFamily="34" charset="0"/>
                <a:ea typeface="DejaVu Sans"/>
                <a:cs typeface="Calibri" panose="020F0502020204030204" pitchFamily="34" charset="0"/>
              </a:rPr>
              <a:t>ftr</a:t>
            </a:r>
            <a:r>
              <a:rPr lang="en-US" b="0" strike="noStrike" spc="-1" dirty="0">
                <a:solidFill>
                  <a:srgbClr val="000000"/>
                </a:solidFill>
                <a:latin typeface="Calibri" panose="020F0502020204030204" pitchFamily="34" charset="0"/>
                <a:ea typeface="DejaVu Sans"/>
                <a:cs typeface="Calibri" panose="020F0502020204030204" pitchFamily="34" charset="0"/>
              </a:rPr>
              <a:t> is used for the dataset) - </a:t>
            </a:r>
            <a:endParaRPr lang="en-IN" b="0" strike="noStrike" spc="-1" dirty="0">
              <a:latin typeface="Calibri" panose="020F0502020204030204" pitchFamily="34" charset="0"/>
              <a:cs typeface="Calibri" panose="020F0502020204030204" pitchFamily="34" charset="0"/>
            </a:endParaRPr>
          </a:p>
          <a:p>
            <a:pPr marL="432000" lvl="1" indent="-214920">
              <a:lnSpc>
                <a:spcPct val="100000"/>
              </a:lnSpc>
              <a:spcBef>
                <a:spcPts val="601"/>
              </a:spcBef>
              <a:buClr>
                <a:srgbClr val="000000"/>
              </a:buClr>
              <a:buSzPct val="45000"/>
              <a:buFont typeface="Wingdings" charset="2"/>
              <a:buChar char=""/>
            </a:pPr>
            <a:r>
              <a:rPr lang="en-US" b="0" strike="noStrike" spc="-1" dirty="0">
                <a:solidFill>
                  <a:srgbClr val="000000"/>
                </a:solidFill>
                <a:latin typeface="Calibri" panose="020F0502020204030204" pitchFamily="34" charset="0"/>
                <a:ea typeface="DejaVu Sans"/>
                <a:cs typeface="Calibri" panose="020F0502020204030204" pitchFamily="34" charset="0"/>
              </a:rPr>
              <a:t>Clustering Data: Data contains different calculated parameters/features of Venture Creed business at customer level.</a:t>
            </a:r>
            <a:endParaRPr lang="en-IN" b="0" strike="noStrike" spc="-1" dirty="0">
              <a:latin typeface="Calibri" panose="020F0502020204030204" pitchFamily="34" charset="0"/>
              <a:cs typeface="Calibri" panose="020F0502020204030204" pitchFamily="34" charset="0"/>
            </a:endParaRPr>
          </a:p>
          <a:p>
            <a:pPr>
              <a:lnSpc>
                <a:spcPct val="100000"/>
              </a:lnSpc>
              <a:spcBef>
                <a:spcPts val="601"/>
              </a:spcBef>
            </a:pPr>
            <a:endParaRPr lang="en-IN" b="0" strike="noStrike" spc="-1" dirty="0">
              <a:latin typeface="Calibri" panose="020F0502020204030204" pitchFamily="34" charset="0"/>
              <a:cs typeface="Calibri" panose="020F0502020204030204" pitchFamily="34" charset="0"/>
            </a:endParaRPr>
          </a:p>
          <a:p>
            <a:pPr>
              <a:lnSpc>
                <a:spcPct val="100000"/>
              </a:lnSpc>
              <a:spcBef>
                <a:spcPts val="601"/>
              </a:spcBef>
            </a:pPr>
            <a:r>
              <a:rPr lang="en-US" b="0" strike="noStrike" spc="-1" dirty="0">
                <a:solidFill>
                  <a:srgbClr val="000000"/>
                </a:solidFill>
                <a:latin typeface="Calibri" panose="020F0502020204030204" pitchFamily="34" charset="0"/>
                <a:ea typeface="DejaVu Sans"/>
                <a:cs typeface="Calibri" panose="020F0502020204030204" pitchFamily="34" charset="0"/>
              </a:rPr>
              <a:t>Output of the problem statement - </a:t>
            </a:r>
            <a:endParaRPr lang="en-IN" b="0" strike="noStrike" spc="-1" dirty="0">
              <a:latin typeface="Calibri" panose="020F0502020204030204" pitchFamily="34" charset="0"/>
              <a:cs typeface="Calibri" panose="020F0502020204030204" pitchFamily="34" charset="0"/>
            </a:endParaRPr>
          </a:p>
          <a:p>
            <a:pPr marL="432000" lvl="1" indent="-214560">
              <a:lnSpc>
                <a:spcPct val="100000"/>
              </a:lnSpc>
              <a:spcBef>
                <a:spcPts val="601"/>
              </a:spcBef>
              <a:buClr>
                <a:srgbClr val="000000"/>
              </a:buClr>
              <a:buSzPct val="45000"/>
              <a:buFont typeface="Wingdings" charset="2"/>
              <a:buChar char=""/>
            </a:pPr>
            <a:r>
              <a:rPr lang="en-US" b="0" strike="noStrike" spc="-1" dirty="0">
                <a:solidFill>
                  <a:srgbClr val="000000"/>
                </a:solidFill>
                <a:latin typeface="Calibri" panose="020F0502020204030204" pitchFamily="34" charset="0"/>
                <a:ea typeface="DejaVu Sans"/>
                <a:cs typeface="Calibri" panose="020F0502020204030204" pitchFamily="34" charset="0"/>
              </a:rPr>
              <a:t>Cluster for each customer (number of clusters are variable as problem is of unsupervised learning</a:t>
            </a:r>
            <a:r>
              <a:rPr lang="en-US" spc="-1" dirty="0">
                <a:solidFill>
                  <a:srgbClr val="000000"/>
                </a:solidFill>
                <a:latin typeface="Calibri" panose="020F0502020204030204" pitchFamily="34" charset="0"/>
                <a:ea typeface="DejaVu Sans"/>
                <a:cs typeface="Calibri" panose="020F0502020204030204" pitchFamily="34" charset="0"/>
              </a:rPr>
              <a:t>. However, we would require a rationale for choosing the # of clusters in your solution).</a:t>
            </a:r>
            <a:endParaRPr lang="en-IN" sz="2000" b="0" strike="noStrike" spc="-1" dirty="0">
              <a:latin typeface="Calibri" panose="020F0502020204030204" pitchFamily="34" charset="0"/>
              <a:cs typeface="Calibri" panose="020F0502020204030204" pitchFamily="34" charset="0"/>
            </a:endParaRPr>
          </a:p>
        </p:txBody>
      </p:sp>
      <p:sp>
        <p:nvSpPr>
          <p:cNvPr id="104" name="CustomShape 7"/>
          <p:cNvSpPr/>
          <p:nvPr/>
        </p:nvSpPr>
        <p:spPr>
          <a:xfrm>
            <a:off x="0" y="6151680"/>
            <a:ext cx="12190320" cy="327600"/>
          </a:xfrm>
          <a:prstGeom prst="rect">
            <a:avLst/>
          </a:prstGeom>
          <a:solidFill>
            <a:srgbClr val="00843C"/>
          </a:solidFill>
          <a:ln w="22320" cap="rnd">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IN" sz="1800" b="1" strike="noStrike" spc="-1">
                <a:solidFill>
                  <a:srgbClr val="FFFFFF"/>
                </a:solidFill>
                <a:latin typeface="Gill Sans MT"/>
                <a:ea typeface="DejaVu Sans"/>
              </a:rPr>
              <a:t>Please do not write anything on this booklet</a:t>
            </a:r>
            <a:endParaRPr lang="en-IN" sz="1800" b="0" strike="noStrike" spc="-1">
              <a:latin typeface="Arial"/>
            </a:endParaRPr>
          </a:p>
        </p:txBody>
      </p:sp>
      <p:sp>
        <p:nvSpPr>
          <p:cNvPr id="2" name="CustomShape 5">
            <a:extLst>
              <a:ext uri="{FF2B5EF4-FFF2-40B4-BE49-F238E27FC236}">
                <a16:creationId xmlns:a16="http://schemas.microsoft.com/office/drawing/2014/main" id="{E14F4A18-058B-4F9D-7629-481A1622279C}"/>
              </a:ext>
            </a:extLst>
          </p:cNvPr>
          <p:cNvSpPr/>
          <p:nvPr/>
        </p:nvSpPr>
        <p:spPr>
          <a:xfrm rot="16200000">
            <a:off x="10758240" y="-440640"/>
            <a:ext cx="869400" cy="1994040"/>
          </a:xfrm>
          <a:prstGeom prst="round2SameRect">
            <a:avLst>
              <a:gd name="adj1" fmla="val 50000"/>
              <a:gd name="adj2" fmla="val 1923"/>
            </a:avLst>
          </a:prstGeom>
          <a:solidFill>
            <a:srgbClr val="002060"/>
          </a:solidFill>
          <a:ln>
            <a:noFill/>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 name="CustomShape 6">
            <a:extLst>
              <a:ext uri="{FF2B5EF4-FFF2-40B4-BE49-F238E27FC236}">
                <a16:creationId xmlns:a16="http://schemas.microsoft.com/office/drawing/2014/main" id="{3015BA38-494C-0330-BAFB-CA280C336729}"/>
              </a:ext>
            </a:extLst>
          </p:cNvPr>
          <p:cNvSpPr/>
          <p:nvPr/>
        </p:nvSpPr>
        <p:spPr>
          <a:xfrm>
            <a:off x="10666099" y="254093"/>
            <a:ext cx="1882080" cy="3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601"/>
              </a:spcBef>
            </a:pPr>
            <a:r>
              <a:rPr lang="en-IN" sz="1400" b="0" i="1" strike="noStrike" spc="-1" dirty="0">
                <a:solidFill>
                  <a:srgbClr val="FFFFFF"/>
                </a:solidFill>
                <a:latin typeface="+mj-lt"/>
                <a:ea typeface="DejaVu Sans"/>
              </a:rPr>
              <a:t>Data Science</a:t>
            </a:r>
          </a:p>
          <a:p>
            <a:pPr>
              <a:lnSpc>
                <a:spcPct val="100000"/>
              </a:lnSpc>
              <a:spcBef>
                <a:spcPts val="601"/>
              </a:spcBef>
            </a:pPr>
            <a:r>
              <a:rPr lang="en-IN" sz="1400" b="0" i="1" strike="noStrike" spc="-1" dirty="0">
                <a:solidFill>
                  <a:srgbClr val="FFFFFF"/>
                </a:solidFill>
                <a:latin typeface="+mj-lt"/>
                <a:ea typeface="DejaVu Sans"/>
              </a:rPr>
              <a:t>Case Study</a:t>
            </a:r>
            <a:endParaRPr lang="en-IN" sz="1400" b="0" strike="noStrike" spc="-1"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4680" y="312840"/>
            <a:ext cx="11280600" cy="7182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90000"/>
              </a:lnSpc>
            </a:pPr>
            <a:r>
              <a:rPr lang="en-IN" sz="2400" b="1" strike="noStrike" spc="-1">
                <a:solidFill>
                  <a:srgbClr val="012060"/>
                </a:solidFill>
                <a:latin typeface="Calibri"/>
                <a:ea typeface="DejaVu Sans"/>
              </a:rPr>
              <a:t>Case Study: Venture Creed</a:t>
            </a:r>
            <a:endParaRPr lang="en-IN" sz="2400" b="0" strike="noStrike" spc="-1">
              <a:latin typeface="Arial"/>
            </a:endParaRPr>
          </a:p>
        </p:txBody>
      </p:sp>
      <p:sp>
        <p:nvSpPr>
          <p:cNvPr id="106" name="CustomShape 2"/>
          <p:cNvSpPr/>
          <p:nvPr/>
        </p:nvSpPr>
        <p:spPr>
          <a:xfrm>
            <a:off x="5961600" y="6528600"/>
            <a:ext cx="266760" cy="32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000" b="0" strike="noStrike" spc="-1">
                <a:solidFill>
                  <a:srgbClr val="FFFFFF"/>
                </a:solidFill>
                <a:latin typeface="Arial"/>
                <a:ea typeface="DejaVu Sans"/>
              </a:rPr>
              <a:t>4</a:t>
            </a:r>
            <a:endParaRPr lang="en-IN" sz="1000" b="0" strike="noStrike" spc="-1">
              <a:latin typeface="Arial"/>
            </a:endParaRPr>
          </a:p>
        </p:txBody>
      </p:sp>
      <p:sp>
        <p:nvSpPr>
          <p:cNvPr id="107" name="CustomShape 3"/>
          <p:cNvSpPr/>
          <p:nvPr/>
        </p:nvSpPr>
        <p:spPr>
          <a:xfrm>
            <a:off x="454680" y="740160"/>
            <a:ext cx="4368960" cy="583560"/>
          </a:xfrm>
          <a:prstGeom prst="homePlate">
            <a:avLst>
              <a:gd name="adj" fmla="val 34864"/>
            </a:avLst>
          </a:prstGeom>
          <a:solidFill>
            <a:srgbClr val="002060"/>
          </a:solidFill>
          <a:ln w="9360">
            <a:noFill/>
          </a:ln>
        </p:spPr>
        <p:style>
          <a:lnRef idx="0">
            <a:scrgbClr r="0" g="0" b="0"/>
          </a:lnRef>
          <a:fillRef idx="0">
            <a:scrgbClr r="0" g="0" b="0"/>
          </a:fillRef>
          <a:effectRef idx="0">
            <a:scrgbClr r="0" g="0" b="0"/>
          </a:effectRef>
          <a:fontRef idx="minor"/>
        </p:style>
        <p:txBody>
          <a:bodyPr lIns="67680" tIns="33840" rIns="67680" bIns="67680" anchor="ctr">
            <a:noAutofit/>
          </a:bodyPr>
          <a:lstStyle/>
          <a:p>
            <a:pPr>
              <a:lnSpc>
                <a:spcPct val="100000"/>
              </a:lnSpc>
              <a:tabLst>
                <a:tab pos="0" algn="l"/>
              </a:tabLst>
            </a:pPr>
            <a:r>
              <a:rPr lang="en-US" sz="2000" b="1" strike="noStrike" spc="-1">
                <a:solidFill>
                  <a:srgbClr val="FFFFFF"/>
                </a:solidFill>
                <a:latin typeface="Calibri"/>
                <a:ea typeface="DejaVu Sans"/>
              </a:rPr>
              <a:t>Questions</a:t>
            </a:r>
            <a:endParaRPr lang="en-IN" sz="2000" b="0" strike="noStrike" spc="-1">
              <a:latin typeface="Arial"/>
            </a:endParaRPr>
          </a:p>
        </p:txBody>
      </p:sp>
      <p:sp>
        <p:nvSpPr>
          <p:cNvPr id="108" name="CustomShape 4"/>
          <p:cNvSpPr/>
          <p:nvPr/>
        </p:nvSpPr>
        <p:spPr>
          <a:xfrm>
            <a:off x="298080" y="1515960"/>
            <a:ext cx="11649240" cy="4502880"/>
          </a:xfrm>
          <a:prstGeom prst="rect">
            <a:avLst/>
          </a:prstGeom>
          <a:solidFill>
            <a:schemeClr val="bg1"/>
          </a:solidFill>
          <a:ln w="9360">
            <a:solidFill>
              <a:srgbClr val="002060"/>
            </a:solidFill>
            <a:round/>
          </a:ln>
        </p:spPr>
        <p:style>
          <a:lnRef idx="0">
            <a:scrgbClr r="0" g="0" b="0"/>
          </a:lnRef>
          <a:fillRef idx="0">
            <a:scrgbClr r="0" g="0" b="0"/>
          </a:fillRef>
          <a:effectRef idx="0">
            <a:scrgbClr r="0" g="0" b="0"/>
          </a:effectRef>
          <a:fontRef idx="minor"/>
        </p:style>
        <p:txBody>
          <a:bodyPr lIns="67680" tIns="33840" rIns="33840" bIns="33840">
            <a:noAutofit/>
          </a:bodyPr>
          <a:lstStyle/>
          <a:p>
            <a:pPr>
              <a:lnSpc>
                <a:spcPct val="100000"/>
              </a:lnSpc>
              <a:spcBef>
                <a:spcPts val="799"/>
              </a:spcBef>
              <a:spcAft>
                <a:spcPts val="400"/>
              </a:spcAft>
              <a:tabLst>
                <a:tab pos="0" algn="l"/>
              </a:tabLst>
            </a:pPr>
            <a:r>
              <a:rPr lang="en-IN" sz="1600" b="1" strike="noStrike" spc="-1" dirty="0">
                <a:solidFill>
                  <a:srgbClr val="000000"/>
                </a:solidFill>
                <a:latin typeface="Calibri" panose="020F0502020204030204" pitchFamily="34" charset="0"/>
                <a:ea typeface="DejaVu Sans"/>
                <a:cs typeface="Calibri" panose="020F0502020204030204" pitchFamily="34" charset="0"/>
              </a:rPr>
              <a:t>Q1</a:t>
            </a:r>
            <a:r>
              <a:rPr lang="en-IN" sz="1600" b="0" strike="noStrike" spc="-1" dirty="0">
                <a:solidFill>
                  <a:srgbClr val="000000"/>
                </a:solidFill>
                <a:latin typeface="Calibri" panose="020F0502020204030204" pitchFamily="34" charset="0"/>
                <a:ea typeface="DejaVu Sans"/>
                <a:cs typeface="Calibri" panose="020F0502020204030204" pitchFamily="34" charset="0"/>
              </a:rPr>
              <a:t>. Explain the logic and algorithm (model) developed for generating “clusters” for customers. </a:t>
            </a:r>
            <a:r>
              <a:rPr lang="en-IN" sz="1600" b="0" i="1" strike="noStrike" spc="-1" dirty="0">
                <a:solidFill>
                  <a:srgbClr val="000000"/>
                </a:solidFill>
                <a:latin typeface="Calibri" panose="020F0502020204030204" pitchFamily="34" charset="0"/>
                <a:ea typeface="DejaVu Sans"/>
                <a:cs typeface="Calibri" panose="020F0502020204030204" pitchFamily="34" charset="0"/>
              </a:rPr>
              <a:t>Summarize the account-clusters mapping in an easy to read excel/PPT document highlighting statistical values for each cluster – creating names for each cluster would be a bonus!</a:t>
            </a:r>
            <a:endParaRPr lang="en-IN" sz="1600" b="0" i="1" strike="noStrike" spc="-1" dirty="0">
              <a:latin typeface="Calibri" panose="020F0502020204030204" pitchFamily="34" charset="0"/>
              <a:cs typeface="Calibri" panose="020F0502020204030204" pitchFamily="34" charset="0"/>
            </a:endParaRPr>
          </a:p>
          <a:p>
            <a:pPr>
              <a:lnSpc>
                <a:spcPct val="100000"/>
              </a:lnSpc>
              <a:spcBef>
                <a:spcPts val="799"/>
              </a:spcBef>
              <a:spcAft>
                <a:spcPts val="400"/>
              </a:spcAft>
              <a:tabLst>
                <a:tab pos="0" algn="l"/>
              </a:tabLst>
            </a:pPr>
            <a:r>
              <a:rPr lang="en-IN" sz="1600" b="1" strike="noStrike" spc="-1" dirty="0">
                <a:solidFill>
                  <a:srgbClr val="000000"/>
                </a:solidFill>
                <a:latin typeface="Calibri" panose="020F0502020204030204" pitchFamily="34" charset="0"/>
                <a:ea typeface="DejaVu Sans"/>
                <a:cs typeface="Calibri" panose="020F0502020204030204" pitchFamily="34" charset="0"/>
              </a:rPr>
              <a:t>Q2</a:t>
            </a:r>
            <a:r>
              <a:rPr lang="en-IN" sz="1600" b="0" strike="noStrike" spc="-1" dirty="0">
                <a:solidFill>
                  <a:srgbClr val="000000"/>
                </a:solidFill>
                <a:latin typeface="Calibri" panose="020F0502020204030204" pitchFamily="34" charset="0"/>
                <a:ea typeface="DejaVu Sans"/>
                <a:cs typeface="Calibri" panose="020F0502020204030204" pitchFamily="34" charset="0"/>
              </a:rPr>
              <a:t>. </a:t>
            </a:r>
            <a:r>
              <a:rPr lang="en-US" sz="1600" b="0" strike="noStrike" spc="-1" dirty="0">
                <a:solidFill>
                  <a:srgbClr val="000000"/>
                </a:solidFill>
                <a:latin typeface="Calibri" panose="020F0502020204030204" pitchFamily="34" charset="0"/>
                <a:ea typeface="DejaVu Sans"/>
                <a:cs typeface="Calibri" panose="020F0502020204030204" pitchFamily="34" charset="0"/>
              </a:rPr>
              <a:t>Explain the approach to identify feature selection from datasets to prepare input-data for the model (mention a good statistical reasoning if you are suggesting to drop a feature).</a:t>
            </a:r>
            <a:endParaRPr lang="en-IN" sz="1600" b="0" strike="noStrike" spc="-1" dirty="0">
              <a:latin typeface="Calibri" panose="020F0502020204030204" pitchFamily="34" charset="0"/>
              <a:cs typeface="Calibri" panose="020F0502020204030204" pitchFamily="34" charset="0"/>
            </a:endParaRPr>
          </a:p>
          <a:p>
            <a:pPr>
              <a:lnSpc>
                <a:spcPct val="100000"/>
              </a:lnSpc>
              <a:spcBef>
                <a:spcPts val="799"/>
              </a:spcBef>
              <a:spcAft>
                <a:spcPts val="400"/>
              </a:spcAft>
              <a:tabLst>
                <a:tab pos="0" algn="l"/>
              </a:tabLst>
            </a:pPr>
            <a:r>
              <a:rPr lang="en-IN" sz="1600" b="1" strike="noStrike" spc="-1" dirty="0">
                <a:solidFill>
                  <a:srgbClr val="000000"/>
                </a:solidFill>
                <a:latin typeface="Calibri" panose="020F0502020204030204" pitchFamily="34" charset="0"/>
                <a:ea typeface="DejaVu Sans"/>
                <a:cs typeface="Calibri" panose="020F0502020204030204" pitchFamily="34" charset="0"/>
              </a:rPr>
              <a:t>Q3</a:t>
            </a:r>
            <a:r>
              <a:rPr lang="en-IN" sz="1600" b="0" strike="noStrike" spc="-1" dirty="0">
                <a:solidFill>
                  <a:srgbClr val="000000"/>
                </a:solidFill>
                <a:latin typeface="Calibri" panose="020F0502020204030204" pitchFamily="34" charset="0"/>
                <a:ea typeface="DejaVu Sans"/>
                <a:cs typeface="Calibri" panose="020F0502020204030204" pitchFamily="34" charset="0"/>
              </a:rPr>
              <a:t>. Visualization of Clusters of customer in a 2-D plot.</a:t>
            </a:r>
            <a:endParaRPr lang="en-IN" sz="1600" b="0" strike="noStrike" spc="-1" dirty="0">
              <a:latin typeface="Calibri" panose="020F0502020204030204" pitchFamily="34" charset="0"/>
              <a:cs typeface="Calibri" panose="020F0502020204030204" pitchFamily="34" charset="0"/>
            </a:endParaRPr>
          </a:p>
          <a:p>
            <a:pPr>
              <a:lnSpc>
                <a:spcPct val="100000"/>
              </a:lnSpc>
              <a:spcBef>
                <a:spcPts val="799"/>
              </a:spcBef>
              <a:spcAft>
                <a:spcPts val="400"/>
              </a:spcAft>
              <a:tabLst>
                <a:tab pos="0" algn="l"/>
              </a:tabLst>
            </a:pPr>
            <a:r>
              <a:rPr lang="en-IN" sz="1600" b="1" strike="noStrike" spc="-1" dirty="0">
                <a:solidFill>
                  <a:srgbClr val="000000"/>
                </a:solidFill>
                <a:latin typeface="Calibri" panose="020F0502020204030204" pitchFamily="34" charset="0"/>
                <a:ea typeface="DejaVu Sans"/>
                <a:cs typeface="Calibri" panose="020F0502020204030204" pitchFamily="34" charset="0"/>
              </a:rPr>
              <a:t>Q4. </a:t>
            </a:r>
            <a:r>
              <a:rPr lang="en-IN" sz="1600" b="0" strike="noStrike" spc="-1" dirty="0">
                <a:solidFill>
                  <a:srgbClr val="000000"/>
                </a:solidFill>
                <a:latin typeface="Calibri" panose="020F0502020204030204" pitchFamily="34" charset="0"/>
                <a:ea typeface="DejaVu Sans"/>
                <a:cs typeface="Calibri" panose="020F0502020204030204" pitchFamily="34" charset="0"/>
              </a:rPr>
              <a:t>Perform EDA and determine the logic and code required to develop Outlier detection algorithm.</a:t>
            </a:r>
            <a:endParaRPr lang="en-IN" sz="1600" b="0" strike="noStrike" spc="-1" dirty="0">
              <a:latin typeface="Calibri" panose="020F0502020204030204" pitchFamily="34" charset="0"/>
              <a:cs typeface="Calibri" panose="020F0502020204030204" pitchFamily="34" charset="0"/>
            </a:endParaRPr>
          </a:p>
          <a:p>
            <a:pPr>
              <a:lnSpc>
                <a:spcPct val="100000"/>
              </a:lnSpc>
              <a:spcBef>
                <a:spcPts val="799"/>
              </a:spcBef>
              <a:spcAft>
                <a:spcPts val="400"/>
              </a:spcAft>
              <a:tabLst>
                <a:tab pos="0" algn="l"/>
              </a:tabLst>
            </a:pPr>
            <a:r>
              <a:rPr lang="en-IN" sz="1600" b="1" strike="noStrike" spc="-1" dirty="0">
                <a:solidFill>
                  <a:srgbClr val="000000"/>
                </a:solidFill>
                <a:latin typeface="Calibri" panose="020F0502020204030204" pitchFamily="34" charset="0"/>
                <a:ea typeface="DejaVu Sans"/>
                <a:cs typeface="Calibri" panose="020F0502020204030204" pitchFamily="34" charset="0"/>
              </a:rPr>
              <a:t>Q5</a:t>
            </a:r>
            <a:r>
              <a:rPr lang="en-IN" sz="1600" b="0" strike="noStrike" spc="-1" dirty="0">
                <a:solidFill>
                  <a:srgbClr val="000000"/>
                </a:solidFill>
                <a:latin typeface="Calibri" panose="020F0502020204030204" pitchFamily="34" charset="0"/>
                <a:ea typeface="DejaVu Sans"/>
                <a:cs typeface="Calibri" panose="020F0502020204030204" pitchFamily="34" charset="0"/>
              </a:rPr>
              <a:t>. Identify the quality issues in the provided datasets.</a:t>
            </a:r>
            <a:endParaRPr lang="en-IN" sz="1600" b="0" strike="noStrike" spc="-1" dirty="0">
              <a:latin typeface="Calibri" panose="020F0502020204030204" pitchFamily="34" charset="0"/>
              <a:cs typeface="Calibri" panose="020F0502020204030204" pitchFamily="34" charset="0"/>
            </a:endParaRPr>
          </a:p>
          <a:p>
            <a:pPr>
              <a:lnSpc>
                <a:spcPct val="100000"/>
              </a:lnSpc>
              <a:spcBef>
                <a:spcPts val="799"/>
              </a:spcBef>
              <a:spcAft>
                <a:spcPts val="400"/>
              </a:spcAft>
              <a:tabLst>
                <a:tab pos="0" algn="l"/>
              </a:tabLst>
            </a:pPr>
            <a:r>
              <a:rPr lang="en-IN" sz="1600" b="1" strike="noStrike" spc="-1" dirty="0">
                <a:solidFill>
                  <a:srgbClr val="000000"/>
                </a:solidFill>
                <a:latin typeface="Calibri" panose="020F0502020204030204" pitchFamily="34" charset="0"/>
                <a:ea typeface="DejaVu Sans"/>
                <a:cs typeface="Calibri" panose="020F0502020204030204" pitchFamily="34" charset="0"/>
              </a:rPr>
              <a:t>Q6</a:t>
            </a:r>
            <a:r>
              <a:rPr lang="en-IN" sz="1600" b="0" strike="noStrike" spc="-1" dirty="0">
                <a:solidFill>
                  <a:srgbClr val="000000"/>
                </a:solidFill>
                <a:latin typeface="Calibri" panose="020F0502020204030204" pitchFamily="34" charset="0"/>
                <a:ea typeface="DejaVu Sans"/>
                <a:cs typeface="Calibri" panose="020F0502020204030204" pitchFamily="34" charset="0"/>
              </a:rPr>
              <a:t>. Create an exhaustive list of quality checks to validate the solution</a:t>
            </a:r>
            <a:endParaRPr lang="en-IN" sz="1600" b="0" strike="noStrike" spc="-1" dirty="0">
              <a:latin typeface="Calibri" panose="020F0502020204030204" pitchFamily="34" charset="0"/>
              <a:cs typeface="Calibri" panose="020F0502020204030204" pitchFamily="34" charset="0"/>
            </a:endParaRPr>
          </a:p>
          <a:p>
            <a:pPr>
              <a:lnSpc>
                <a:spcPct val="100000"/>
              </a:lnSpc>
              <a:spcBef>
                <a:spcPts val="799"/>
              </a:spcBef>
              <a:spcAft>
                <a:spcPts val="400"/>
              </a:spcAft>
              <a:tabLst>
                <a:tab pos="0" algn="l"/>
              </a:tabLst>
            </a:pPr>
            <a:endParaRPr lang="en-IN" sz="1600" b="0" strike="noStrike" spc="-1" dirty="0">
              <a:latin typeface="Calibri" panose="020F0502020204030204" pitchFamily="34" charset="0"/>
              <a:cs typeface="Calibri" panose="020F0502020204030204" pitchFamily="34" charset="0"/>
            </a:endParaRPr>
          </a:p>
          <a:p>
            <a:pPr>
              <a:lnSpc>
                <a:spcPct val="100000"/>
              </a:lnSpc>
              <a:spcBef>
                <a:spcPts val="799"/>
              </a:spcBef>
              <a:spcAft>
                <a:spcPts val="400"/>
              </a:spcAft>
              <a:tabLst>
                <a:tab pos="0" algn="l"/>
              </a:tabLst>
            </a:pPr>
            <a:endParaRPr lang="en-IN" sz="1600" b="0" strike="noStrike" spc="-1" dirty="0">
              <a:latin typeface="Calibri" panose="020F0502020204030204" pitchFamily="34" charset="0"/>
              <a:cs typeface="Calibri" panose="020F0502020204030204" pitchFamily="34" charset="0"/>
            </a:endParaRPr>
          </a:p>
          <a:p>
            <a:pPr>
              <a:lnSpc>
                <a:spcPct val="100000"/>
              </a:lnSpc>
              <a:spcBef>
                <a:spcPts val="799"/>
              </a:spcBef>
              <a:spcAft>
                <a:spcPts val="400"/>
              </a:spcAft>
              <a:tabLst>
                <a:tab pos="0" algn="l"/>
              </a:tabLst>
            </a:pPr>
            <a:r>
              <a:rPr lang="en-IN" sz="1600" b="1" strike="noStrike" spc="-1" dirty="0">
                <a:solidFill>
                  <a:srgbClr val="000000"/>
                </a:solidFill>
                <a:latin typeface="Calibri" panose="020F0502020204030204" pitchFamily="34" charset="0"/>
                <a:ea typeface="DejaVu Sans"/>
                <a:cs typeface="Calibri" panose="020F0502020204030204" pitchFamily="34" charset="0"/>
              </a:rPr>
              <a:t>Note: </a:t>
            </a:r>
            <a:r>
              <a:rPr lang="en-IN" sz="1600" b="0" strike="noStrike" spc="-1" dirty="0">
                <a:solidFill>
                  <a:srgbClr val="000000"/>
                </a:solidFill>
                <a:latin typeface="Calibri" panose="020F0502020204030204" pitchFamily="34" charset="0"/>
                <a:ea typeface="DejaVu Sans"/>
                <a:cs typeface="Calibri" panose="020F0502020204030204" pitchFamily="34" charset="0"/>
              </a:rPr>
              <a:t>Use the dataset as provided in a zip file.</a:t>
            </a:r>
            <a:endParaRPr lang="en-IN" sz="1600" b="0" strike="noStrike" spc="-1" dirty="0">
              <a:latin typeface="Calibri" panose="020F0502020204030204" pitchFamily="34" charset="0"/>
              <a:cs typeface="Calibri" panose="020F0502020204030204" pitchFamily="34" charset="0"/>
            </a:endParaRPr>
          </a:p>
          <a:p>
            <a:pPr>
              <a:lnSpc>
                <a:spcPct val="100000"/>
              </a:lnSpc>
              <a:spcBef>
                <a:spcPts val="799"/>
              </a:spcBef>
              <a:spcAft>
                <a:spcPts val="400"/>
              </a:spcAft>
              <a:tabLst>
                <a:tab pos="0" algn="l"/>
              </a:tabLst>
            </a:pPr>
            <a:endParaRPr lang="en-IN" sz="1600" b="0" strike="noStrike" spc="-1" dirty="0">
              <a:latin typeface="Arial"/>
            </a:endParaRPr>
          </a:p>
          <a:p>
            <a:pPr>
              <a:lnSpc>
                <a:spcPct val="100000"/>
              </a:lnSpc>
              <a:spcBef>
                <a:spcPts val="799"/>
              </a:spcBef>
              <a:spcAft>
                <a:spcPts val="400"/>
              </a:spcAft>
              <a:tabLst>
                <a:tab pos="0" algn="l"/>
              </a:tabLst>
            </a:pPr>
            <a:endParaRPr lang="en-IN" sz="1600" b="0" strike="noStrike" spc="-1" dirty="0">
              <a:latin typeface="Arial"/>
            </a:endParaRPr>
          </a:p>
        </p:txBody>
      </p:sp>
      <p:sp>
        <p:nvSpPr>
          <p:cNvPr id="111" name="CustomShape 7"/>
          <p:cNvSpPr/>
          <p:nvPr/>
        </p:nvSpPr>
        <p:spPr>
          <a:xfrm>
            <a:off x="0" y="6151680"/>
            <a:ext cx="12190320" cy="327600"/>
          </a:xfrm>
          <a:prstGeom prst="rect">
            <a:avLst/>
          </a:prstGeom>
          <a:solidFill>
            <a:srgbClr val="00843C"/>
          </a:solidFill>
          <a:ln w="22320" cap="rnd">
            <a:solidFill>
              <a:srgbClr val="000000"/>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IN" sz="1800" b="1" strike="noStrike" spc="-1">
                <a:solidFill>
                  <a:srgbClr val="FFFFFF"/>
                </a:solidFill>
                <a:latin typeface="Gill Sans MT"/>
                <a:ea typeface="DejaVu Sans"/>
              </a:rPr>
              <a:t>Please do not write anything on this booklet</a:t>
            </a:r>
            <a:endParaRPr lang="en-IN" sz="1800" b="0" strike="noStrike" spc="-1">
              <a:latin typeface="Arial"/>
            </a:endParaRPr>
          </a:p>
        </p:txBody>
      </p:sp>
      <p:sp>
        <p:nvSpPr>
          <p:cNvPr id="2" name="CustomShape 5">
            <a:extLst>
              <a:ext uri="{FF2B5EF4-FFF2-40B4-BE49-F238E27FC236}">
                <a16:creationId xmlns:a16="http://schemas.microsoft.com/office/drawing/2014/main" id="{D2862BF2-EB4C-789C-1B56-6131E0B0E0FA}"/>
              </a:ext>
            </a:extLst>
          </p:cNvPr>
          <p:cNvSpPr/>
          <p:nvPr/>
        </p:nvSpPr>
        <p:spPr>
          <a:xfrm rot="16200000">
            <a:off x="10758240" y="-440640"/>
            <a:ext cx="869400" cy="1994040"/>
          </a:xfrm>
          <a:prstGeom prst="round2SameRect">
            <a:avLst>
              <a:gd name="adj1" fmla="val 50000"/>
              <a:gd name="adj2" fmla="val 1923"/>
            </a:avLst>
          </a:prstGeom>
          <a:solidFill>
            <a:srgbClr val="002060"/>
          </a:solidFill>
          <a:ln>
            <a:noFill/>
          </a:ln>
          <a:effectLst>
            <a:outerShdw blurRad="50800" dist="37674"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3" name="CustomShape 6">
            <a:extLst>
              <a:ext uri="{FF2B5EF4-FFF2-40B4-BE49-F238E27FC236}">
                <a16:creationId xmlns:a16="http://schemas.microsoft.com/office/drawing/2014/main" id="{174FF807-18A9-C7F2-5A4F-9369D74CB54D}"/>
              </a:ext>
            </a:extLst>
          </p:cNvPr>
          <p:cNvSpPr/>
          <p:nvPr/>
        </p:nvSpPr>
        <p:spPr>
          <a:xfrm>
            <a:off x="10666099" y="254093"/>
            <a:ext cx="1882080" cy="3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601"/>
              </a:spcBef>
            </a:pPr>
            <a:r>
              <a:rPr lang="en-IN" sz="1400" b="0" i="1" strike="noStrike" spc="-1" dirty="0">
                <a:solidFill>
                  <a:srgbClr val="FFFFFF"/>
                </a:solidFill>
                <a:latin typeface="+mj-lt"/>
                <a:ea typeface="DejaVu Sans"/>
              </a:rPr>
              <a:t>Data Science</a:t>
            </a:r>
          </a:p>
          <a:p>
            <a:pPr>
              <a:lnSpc>
                <a:spcPct val="100000"/>
              </a:lnSpc>
              <a:spcBef>
                <a:spcPts val="601"/>
              </a:spcBef>
            </a:pPr>
            <a:r>
              <a:rPr lang="en-IN" sz="1400" b="0" i="1" strike="noStrike" spc="-1" dirty="0">
                <a:solidFill>
                  <a:srgbClr val="FFFFFF"/>
                </a:solidFill>
                <a:latin typeface="+mj-lt"/>
                <a:ea typeface="DejaVu Sans"/>
              </a:rPr>
              <a:t>Case Study</a:t>
            </a:r>
            <a:endParaRPr lang="en-IN" sz="1400" b="0" strike="noStrike" spc="-1" dirty="0">
              <a:latin typeface="+mj-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2060"/>
      </a:dk2>
      <a:lt2>
        <a:srgbClr val="0070C0"/>
      </a:lt2>
      <a:accent1>
        <a:srgbClr val="00A2ED"/>
      </a:accent1>
      <a:accent2>
        <a:srgbClr val="00B050"/>
      </a:accent2>
      <a:accent3>
        <a:srgbClr val="C00000"/>
      </a:accent3>
      <a:accent4>
        <a:srgbClr val="A10383"/>
      </a:accent4>
      <a:accent5>
        <a:srgbClr val="1E40CA"/>
      </a:accent5>
      <a:accent6>
        <a:srgbClr val="4EB3CF"/>
      </a:accent6>
      <a:hlink>
        <a:srgbClr val="002060"/>
      </a:hlink>
      <a:folHlink>
        <a:srgbClr val="0E243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C4F7A"/>
      </a:dk2>
      <a:lt2>
        <a:srgbClr val="002060"/>
      </a:lt2>
      <a:accent1>
        <a:srgbClr val="2572A7"/>
      </a:accent1>
      <a:accent2>
        <a:srgbClr val="16A085"/>
      </a:accent2>
      <a:accent3>
        <a:srgbClr val="9BBB59"/>
      </a:accent3>
      <a:accent4>
        <a:srgbClr val="B8382A"/>
      </a:accent4>
      <a:accent5>
        <a:srgbClr val="F39C12"/>
      </a:accent5>
      <a:accent6>
        <a:srgbClr val="4B2C50"/>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2060"/>
      </a:dk2>
      <a:lt2>
        <a:srgbClr val="0070C0"/>
      </a:lt2>
      <a:accent1>
        <a:srgbClr val="00A2ED"/>
      </a:accent1>
      <a:accent2>
        <a:srgbClr val="00B050"/>
      </a:accent2>
      <a:accent3>
        <a:srgbClr val="C00000"/>
      </a:accent3>
      <a:accent4>
        <a:srgbClr val="A10383"/>
      </a:accent4>
      <a:accent5>
        <a:srgbClr val="1E40CA"/>
      </a:accent5>
      <a:accent6>
        <a:srgbClr val="4EB3CF"/>
      </a:accent6>
      <a:hlink>
        <a:srgbClr val="002060"/>
      </a:hlink>
      <a:folHlink>
        <a:srgbClr val="0E243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2064</TotalTime>
  <Words>541</Words>
  <Application>Microsoft Office PowerPoint</Application>
  <PresentationFormat>Widescreen</PresentationFormat>
  <Paragraphs>49</Paragraphs>
  <Slides>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vt:i4>
      </vt:variant>
    </vt:vector>
  </HeadingPairs>
  <TitlesOfParts>
    <vt:vector size="12" baseType="lpstr">
      <vt:lpstr>Arial</vt:lpstr>
      <vt:lpstr>Calibri</vt:lpstr>
      <vt:lpstr>Gill Sans MT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Shubhangam Shrikara Trivedi</dc:creator>
  <dc:description/>
  <cp:lastModifiedBy>Nikhil Jain</cp:lastModifiedBy>
  <cp:revision>40</cp:revision>
  <cp:lastPrinted>2021-07-13T13:49:00Z</cp:lastPrinted>
  <dcterms:created xsi:type="dcterms:W3CDTF">2021-06-09T13:06:49Z</dcterms:created>
  <dcterms:modified xsi:type="dcterms:W3CDTF">2023-03-20T07:55:20Z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0x0101005FD2CABA4A82784EA5374EDEE17ABA26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6</vt:i4>
  </property>
</Properties>
</file>