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72" r:id="rId6"/>
    <p:sldId id="273" r:id="rId7"/>
    <p:sldId id="274" r:id="rId8"/>
    <p:sldId id="275" r:id="rId9"/>
    <p:sldId id="276" r:id="rId10"/>
    <p:sldId id="277"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3D55-C5C0-4744-AE35-122363D8E6F3}"/>
              </a:ext>
            </a:extLst>
          </p:cNvPr>
          <p:cNvSpPr>
            <a:spLocks noGrp="1"/>
          </p:cNvSpPr>
          <p:nvPr>
            <p:ph type="ctrTitle"/>
          </p:nvPr>
        </p:nvSpPr>
        <p:spPr/>
        <p:txBody>
          <a:bodyPr/>
          <a:lstStyle/>
          <a:p>
            <a:pPr algn="just"/>
            <a:r>
              <a:rPr lang="en-IN" dirty="0"/>
              <a:t>A Presentation on HTML, CSS &amp; JAVASCRIPT</a:t>
            </a:r>
          </a:p>
        </p:txBody>
      </p:sp>
    </p:spTree>
    <p:extLst>
      <p:ext uri="{BB962C8B-B14F-4D97-AF65-F5344CB8AC3E}">
        <p14:creationId xmlns:p14="http://schemas.microsoft.com/office/powerpoint/2010/main" val="98457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860F3F-BE0D-40FF-9C64-B2E1EBE0A5F5}"/>
              </a:ext>
            </a:extLst>
          </p:cNvPr>
          <p:cNvSpPr>
            <a:spLocks noGrp="1"/>
          </p:cNvSpPr>
          <p:nvPr>
            <p:ph type="title"/>
          </p:nvPr>
        </p:nvSpPr>
        <p:spPr/>
        <p:txBody>
          <a:bodyPr/>
          <a:lstStyle/>
          <a:p>
            <a:pPr marL="571500" indent="-571500">
              <a:buFont typeface="Arial" panose="020B0604020202020204" pitchFamily="34" charset="0"/>
              <a:buChar char="•"/>
            </a:pPr>
            <a:r>
              <a:rPr lang="en-IN" b="1" u="sng" dirty="0"/>
              <a:t>HTML Tables</a:t>
            </a:r>
          </a:p>
        </p:txBody>
      </p:sp>
      <p:pic>
        <p:nvPicPr>
          <p:cNvPr id="4" name="Content Placeholder 3">
            <a:extLst>
              <a:ext uri="{FF2B5EF4-FFF2-40B4-BE49-F238E27FC236}">
                <a16:creationId xmlns:a16="http://schemas.microsoft.com/office/drawing/2014/main" id="{FA03D201-95F7-4DC2-83A9-35A763C7166D}"/>
              </a:ext>
            </a:extLst>
          </p:cNvPr>
          <p:cNvPicPr>
            <a:picLocks noGrp="1" noChangeAspect="1"/>
          </p:cNvPicPr>
          <p:nvPr>
            <p:ph idx="1"/>
          </p:nvPr>
        </p:nvPicPr>
        <p:blipFill>
          <a:blip r:embed="rId2"/>
          <a:stretch>
            <a:fillRect/>
          </a:stretch>
        </p:blipFill>
        <p:spPr>
          <a:xfrm>
            <a:off x="680321" y="2138018"/>
            <a:ext cx="9722635" cy="4342296"/>
          </a:xfrm>
        </p:spPr>
      </p:pic>
    </p:spTree>
    <p:extLst>
      <p:ext uri="{BB962C8B-B14F-4D97-AF65-F5344CB8AC3E}">
        <p14:creationId xmlns:p14="http://schemas.microsoft.com/office/powerpoint/2010/main" val="394528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360-8B72-4DDB-9F3F-78140CC3355F}"/>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CSS</a:t>
            </a:r>
          </a:p>
        </p:txBody>
      </p:sp>
      <p:sp>
        <p:nvSpPr>
          <p:cNvPr id="3" name="Content Placeholder 2">
            <a:extLst>
              <a:ext uri="{FF2B5EF4-FFF2-40B4-BE49-F238E27FC236}">
                <a16:creationId xmlns:a16="http://schemas.microsoft.com/office/drawing/2014/main" id="{65CFEF2A-9298-4742-BDB0-04855700152A}"/>
              </a:ext>
            </a:extLst>
          </p:cNvPr>
          <p:cNvSpPr>
            <a:spLocks noGrp="1"/>
          </p:cNvSpPr>
          <p:nvPr>
            <p:ph idx="1"/>
          </p:nvPr>
        </p:nvSpPr>
        <p:spPr/>
        <p:txBody>
          <a:bodyPr/>
          <a:lstStyle/>
          <a:p>
            <a:pPr algn="just"/>
            <a:r>
              <a:rPr lang="en-IN" b="1" u="sng" dirty="0"/>
              <a:t>What is CSS?</a:t>
            </a:r>
          </a:p>
          <a:p>
            <a:pPr marL="0" indent="0" algn="just">
              <a:buNone/>
            </a:pPr>
            <a:r>
              <a:rPr lang="en-IN" sz="2000" dirty="0"/>
              <a:t>CSS stands for Cascading Style Sheets is a language that describes the style of a HTML document that how the elements should be displayed on the web pages. It can be used to control the layout of multiple web pages all at once. </a:t>
            </a:r>
            <a:r>
              <a:rPr lang="en-US" sz="2000" dirty="0"/>
              <a:t>It is used to define styles for your web pages, including the design, layout and variations in display for different devices and screen sizes. </a:t>
            </a:r>
            <a:endParaRPr lang="en-IN" sz="2000" dirty="0"/>
          </a:p>
        </p:txBody>
      </p:sp>
    </p:spTree>
    <p:extLst>
      <p:ext uri="{BB962C8B-B14F-4D97-AF65-F5344CB8AC3E}">
        <p14:creationId xmlns:p14="http://schemas.microsoft.com/office/powerpoint/2010/main" val="211762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CF4F-BD29-4329-9525-22C742250543}"/>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Types of CSS</a:t>
            </a:r>
          </a:p>
        </p:txBody>
      </p:sp>
      <p:sp>
        <p:nvSpPr>
          <p:cNvPr id="3" name="Content Placeholder 2">
            <a:extLst>
              <a:ext uri="{FF2B5EF4-FFF2-40B4-BE49-F238E27FC236}">
                <a16:creationId xmlns:a16="http://schemas.microsoft.com/office/drawing/2014/main" id="{4BDEEFA6-9CA6-40B7-96D6-8E733D86C4C1}"/>
              </a:ext>
            </a:extLst>
          </p:cNvPr>
          <p:cNvSpPr>
            <a:spLocks noGrp="1"/>
          </p:cNvSpPr>
          <p:nvPr>
            <p:ph idx="1"/>
          </p:nvPr>
        </p:nvSpPr>
        <p:spPr/>
        <p:txBody>
          <a:bodyPr>
            <a:normAutofit lnSpcReduction="10000"/>
          </a:bodyPr>
          <a:lstStyle/>
          <a:p>
            <a:pPr marL="0" indent="0" algn="just">
              <a:buNone/>
            </a:pPr>
            <a:r>
              <a:rPr lang="en-IN" dirty="0"/>
              <a:t>There are three types of CSS-</a:t>
            </a:r>
          </a:p>
          <a:p>
            <a:pPr algn="just"/>
            <a:r>
              <a:rPr lang="en-IN" sz="2000" b="1" u="sng" dirty="0"/>
              <a:t>Inline CSS</a:t>
            </a:r>
            <a:r>
              <a:rPr lang="en-IN" sz="2000" b="1" dirty="0"/>
              <a:t> :- </a:t>
            </a:r>
            <a:r>
              <a:rPr lang="en-US" sz="2000" dirty="0"/>
              <a:t>Inline CSS refers to CSS found in an HTML file. It is found in the head of a document between style tags. Inlining CSS simply means putting your CSS into your HTML file instead of an external CSS file.</a:t>
            </a:r>
          </a:p>
          <a:p>
            <a:pPr algn="just"/>
            <a:r>
              <a:rPr lang="en-US" sz="2000" b="1" u="sng" dirty="0"/>
              <a:t>Internal CSS</a:t>
            </a:r>
            <a:r>
              <a:rPr lang="en-US" sz="2000" b="1" dirty="0"/>
              <a:t> </a:t>
            </a:r>
            <a:r>
              <a:rPr lang="en-US" sz="2000" dirty="0"/>
              <a:t>:- The Internal Style Sheet is used to add a unique style for a single document. It is defined in &lt;head&gt; section of the HTML page inside the &lt;style&gt; tag.</a:t>
            </a:r>
          </a:p>
          <a:p>
            <a:pPr algn="just"/>
            <a:r>
              <a:rPr lang="en-US" sz="2000" b="1" u="sng" dirty="0"/>
              <a:t>External CSS</a:t>
            </a:r>
            <a:r>
              <a:rPr lang="en-US" sz="2000" dirty="0"/>
              <a:t> :- An External Style Sheet is a file containing only CSS syntax (no document content or elements) and should carry a MIME type of "text/</a:t>
            </a:r>
            <a:r>
              <a:rPr lang="en-US" sz="2000" dirty="0" err="1"/>
              <a:t>css</a:t>
            </a:r>
            <a:r>
              <a:rPr lang="en-US" sz="2000" dirty="0"/>
              <a:t>." The style information is not explicitly tied directly to the document's elements, so Selector syntax is used to specify what styles attach to which portions of the document tree.</a:t>
            </a:r>
            <a:endParaRPr lang="en-IN" sz="2000" b="1" u="sng" dirty="0"/>
          </a:p>
        </p:txBody>
      </p:sp>
    </p:spTree>
    <p:extLst>
      <p:ext uri="{BB962C8B-B14F-4D97-AF65-F5344CB8AC3E}">
        <p14:creationId xmlns:p14="http://schemas.microsoft.com/office/powerpoint/2010/main" val="152796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EB29-69B3-44DE-913E-295B6AA57149}"/>
              </a:ext>
            </a:extLst>
          </p:cNvPr>
          <p:cNvSpPr>
            <a:spLocks noGrp="1"/>
          </p:cNvSpPr>
          <p:nvPr>
            <p:ph type="title"/>
          </p:nvPr>
        </p:nvSpPr>
        <p:spPr/>
        <p:txBody>
          <a:bodyPr/>
          <a:lstStyle/>
          <a:p>
            <a:pPr marL="571500" indent="-571500">
              <a:buFont typeface="Arial" panose="020B0604020202020204" pitchFamily="34" charset="0"/>
              <a:buChar char="•"/>
            </a:pPr>
            <a:r>
              <a:rPr lang="en-IN" b="1" u="sng" dirty="0"/>
              <a:t>Example Of Inline CSS</a:t>
            </a:r>
          </a:p>
        </p:txBody>
      </p:sp>
      <p:sp>
        <p:nvSpPr>
          <p:cNvPr id="3" name="Content Placeholder 2">
            <a:extLst>
              <a:ext uri="{FF2B5EF4-FFF2-40B4-BE49-F238E27FC236}">
                <a16:creationId xmlns:a16="http://schemas.microsoft.com/office/drawing/2014/main" id="{E886BD06-B01C-4CA4-B541-5DF35633C9AB}"/>
              </a:ext>
            </a:extLst>
          </p:cNvPr>
          <p:cNvSpPr>
            <a:spLocks noGrp="1"/>
          </p:cNvSpPr>
          <p:nvPr>
            <p:ph idx="1"/>
          </p:nvPr>
        </p:nvSpPr>
        <p:spPr/>
        <p:txBody>
          <a:bodyPr>
            <a:normAutofit/>
          </a:bodyPr>
          <a:lstStyle/>
          <a:p>
            <a:pPr marL="0" indent="0">
              <a:buNone/>
            </a:pPr>
            <a:r>
              <a:rPr lang="en-US" sz="2800" dirty="0"/>
              <a:t>&lt;!DOCTYPE html&gt;</a:t>
            </a:r>
          </a:p>
          <a:p>
            <a:pPr marL="0" indent="0">
              <a:buNone/>
            </a:pPr>
            <a:r>
              <a:rPr lang="en-US" sz="2800" dirty="0"/>
              <a:t>&lt;html&gt;</a:t>
            </a:r>
          </a:p>
          <a:p>
            <a:pPr marL="0" indent="0">
              <a:buNone/>
            </a:pPr>
            <a:r>
              <a:rPr lang="en-US" sz="2800" dirty="0"/>
              <a:t>&lt;body&gt;</a:t>
            </a:r>
          </a:p>
          <a:p>
            <a:pPr marL="0" indent="0">
              <a:buNone/>
            </a:pPr>
            <a:r>
              <a:rPr lang="en-US" sz="2800" dirty="0"/>
              <a:t>&lt;h1 style="color: blue;"&gt;This is a Blue Heading&lt;/h1&gt;</a:t>
            </a:r>
          </a:p>
          <a:p>
            <a:pPr marL="0" indent="0">
              <a:buNone/>
            </a:pPr>
            <a:r>
              <a:rPr lang="en-US" sz="2800" dirty="0"/>
              <a:t>&lt;/body&gt;</a:t>
            </a:r>
          </a:p>
          <a:p>
            <a:pPr marL="0" indent="0">
              <a:buNone/>
            </a:pPr>
            <a:r>
              <a:rPr lang="en-US" sz="2800" dirty="0"/>
              <a:t>&lt;/html&gt;</a:t>
            </a:r>
            <a:endParaRPr lang="en-IN" sz="2800" dirty="0"/>
          </a:p>
        </p:txBody>
      </p:sp>
    </p:spTree>
    <p:extLst>
      <p:ext uri="{BB962C8B-B14F-4D97-AF65-F5344CB8AC3E}">
        <p14:creationId xmlns:p14="http://schemas.microsoft.com/office/powerpoint/2010/main" val="56866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E73A-CCF2-47AB-9C87-EC37ED0DA8AD}"/>
              </a:ext>
            </a:extLst>
          </p:cNvPr>
          <p:cNvSpPr>
            <a:spLocks noGrp="1"/>
          </p:cNvSpPr>
          <p:nvPr>
            <p:ph type="title"/>
          </p:nvPr>
        </p:nvSpPr>
        <p:spPr/>
        <p:txBody>
          <a:bodyPr/>
          <a:lstStyle/>
          <a:p>
            <a:pPr marL="571500" indent="-571500">
              <a:buFont typeface="Arial" panose="020B0604020202020204" pitchFamily="34" charset="0"/>
              <a:buChar char="•"/>
            </a:pPr>
            <a:r>
              <a:rPr lang="en-IN" b="1" u="sng" dirty="0"/>
              <a:t>Example Of Internal CSS</a:t>
            </a:r>
          </a:p>
        </p:txBody>
      </p:sp>
      <p:sp>
        <p:nvSpPr>
          <p:cNvPr id="3" name="Content Placeholder 2">
            <a:extLst>
              <a:ext uri="{FF2B5EF4-FFF2-40B4-BE49-F238E27FC236}">
                <a16:creationId xmlns:a16="http://schemas.microsoft.com/office/drawing/2014/main" id="{93CF5888-8AFC-4890-A84A-538A2460C9E6}"/>
              </a:ext>
            </a:extLst>
          </p:cNvPr>
          <p:cNvSpPr>
            <a:spLocks noGrp="1"/>
          </p:cNvSpPr>
          <p:nvPr>
            <p:ph idx="1"/>
          </p:nvPr>
        </p:nvSpPr>
        <p:spPr>
          <a:xfrm>
            <a:off x="785487" y="2230855"/>
            <a:ext cx="9613861" cy="4249457"/>
          </a:xfrm>
        </p:spPr>
        <p:txBody>
          <a:bodyPr>
            <a:normAutofit fontScale="40000" lnSpcReduction="20000"/>
          </a:bodyPr>
          <a:lstStyle/>
          <a:p>
            <a:pPr marL="0" indent="0" algn="just">
              <a:buNone/>
            </a:pPr>
            <a:r>
              <a:rPr lang="en-IN" sz="3800" b="1" dirty="0"/>
              <a:t>&lt;!DOCTYPE html&gt;</a:t>
            </a:r>
          </a:p>
          <a:p>
            <a:pPr marL="0" indent="0" algn="just">
              <a:buNone/>
            </a:pPr>
            <a:r>
              <a:rPr lang="en-IN" sz="3800" b="1" dirty="0"/>
              <a:t>&lt;html&gt;</a:t>
            </a:r>
          </a:p>
          <a:p>
            <a:pPr marL="0" indent="0" algn="just">
              <a:buNone/>
            </a:pPr>
            <a:r>
              <a:rPr lang="en-IN" sz="3800" b="1" dirty="0"/>
              <a:t>&lt;head&gt;</a:t>
            </a:r>
          </a:p>
          <a:p>
            <a:pPr marL="0" indent="0" algn="just">
              <a:buNone/>
            </a:pPr>
            <a:r>
              <a:rPr lang="en-IN" sz="3800" b="1" dirty="0"/>
              <a:t>&lt;style&gt;</a:t>
            </a:r>
          </a:p>
          <a:p>
            <a:pPr marL="0" indent="0" algn="just">
              <a:buNone/>
            </a:pPr>
            <a:r>
              <a:rPr lang="en-IN" sz="3800" b="1" dirty="0"/>
              <a:t>body {background-color: powderblue;}</a:t>
            </a:r>
          </a:p>
          <a:p>
            <a:pPr marL="0" indent="0" algn="just">
              <a:buNone/>
            </a:pPr>
            <a:r>
              <a:rPr lang="en-IN" sz="3800" b="1" dirty="0"/>
              <a:t>h1   {color: blue;}</a:t>
            </a:r>
          </a:p>
          <a:p>
            <a:pPr marL="0" indent="0" algn="just">
              <a:buNone/>
            </a:pPr>
            <a:r>
              <a:rPr lang="en-IN" sz="3800" b="1" dirty="0"/>
              <a:t>p    {color: red;}</a:t>
            </a:r>
          </a:p>
          <a:p>
            <a:pPr marL="0" indent="0" algn="just">
              <a:buNone/>
            </a:pPr>
            <a:r>
              <a:rPr lang="en-IN" sz="3800" b="1" dirty="0"/>
              <a:t>&lt;/style&gt;</a:t>
            </a:r>
          </a:p>
          <a:p>
            <a:pPr marL="0" indent="0" algn="just">
              <a:buNone/>
            </a:pPr>
            <a:r>
              <a:rPr lang="en-IN" sz="3800" b="1" dirty="0"/>
              <a:t>&lt;/head&gt;</a:t>
            </a:r>
          </a:p>
          <a:p>
            <a:pPr marL="0" indent="0" algn="just">
              <a:buNone/>
            </a:pPr>
            <a:r>
              <a:rPr lang="en-IN" sz="3800" b="1" dirty="0"/>
              <a:t>&lt;body&gt;</a:t>
            </a:r>
          </a:p>
          <a:p>
            <a:pPr marL="0" indent="0" algn="just">
              <a:buNone/>
            </a:pPr>
            <a:r>
              <a:rPr lang="en-IN" sz="3800" b="1" dirty="0"/>
              <a:t>&lt;h1&gt;This is a heading&lt;/h1&gt;</a:t>
            </a:r>
          </a:p>
          <a:p>
            <a:pPr marL="0" indent="0" algn="just">
              <a:buNone/>
            </a:pPr>
            <a:r>
              <a:rPr lang="en-IN" sz="3800" b="1" dirty="0"/>
              <a:t>&lt;p&gt;This is a paragraph.&lt;/p&gt;</a:t>
            </a:r>
          </a:p>
          <a:p>
            <a:pPr marL="0" indent="0" algn="just">
              <a:buNone/>
            </a:pPr>
            <a:r>
              <a:rPr lang="en-IN" sz="3800" b="1" dirty="0"/>
              <a:t>&lt;/body&gt;</a:t>
            </a:r>
          </a:p>
          <a:p>
            <a:pPr marL="0" indent="0" algn="just">
              <a:buNone/>
            </a:pPr>
            <a:r>
              <a:rPr lang="en-IN" sz="3800" b="1" dirty="0"/>
              <a:t>&lt;/html&gt;</a:t>
            </a:r>
          </a:p>
          <a:p>
            <a:pPr marL="0" indent="0">
              <a:buNone/>
            </a:pPr>
            <a:endParaRPr lang="en-IN" dirty="0"/>
          </a:p>
        </p:txBody>
      </p:sp>
    </p:spTree>
    <p:extLst>
      <p:ext uri="{BB962C8B-B14F-4D97-AF65-F5344CB8AC3E}">
        <p14:creationId xmlns:p14="http://schemas.microsoft.com/office/powerpoint/2010/main" val="411201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5F3E-923C-4859-AF49-7167DECF5105}"/>
              </a:ext>
            </a:extLst>
          </p:cNvPr>
          <p:cNvSpPr>
            <a:spLocks noGrp="1"/>
          </p:cNvSpPr>
          <p:nvPr>
            <p:ph type="title"/>
          </p:nvPr>
        </p:nvSpPr>
        <p:spPr/>
        <p:txBody>
          <a:bodyPr/>
          <a:lstStyle/>
          <a:p>
            <a:pPr marL="571500" indent="-571500">
              <a:buFont typeface="Arial" panose="020B0604020202020204" pitchFamily="34" charset="0"/>
              <a:buChar char="•"/>
            </a:pPr>
            <a:r>
              <a:rPr lang="en-IN" b="1" u="sng" dirty="0"/>
              <a:t>Example Of External CSS</a:t>
            </a:r>
          </a:p>
        </p:txBody>
      </p:sp>
      <p:sp>
        <p:nvSpPr>
          <p:cNvPr id="3" name="Content Placeholder 2">
            <a:extLst>
              <a:ext uri="{FF2B5EF4-FFF2-40B4-BE49-F238E27FC236}">
                <a16:creationId xmlns:a16="http://schemas.microsoft.com/office/drawing/2014/main" id="{9CFAF852-1C39-471A-BCB7-240E1415062B}"/>
              </a:ext>
            </a:extLst>
          </p:cNvPr>
          <p:cNvSpPr>
            <a:spLocks noGrp="1"/>
          </p:cNvSpPr>
          <p:nvPr>
            <p:ph idx="1"/>
          </p:nvPr>
        </p:nvSpPr>
        <p:spPr/>
        <p:txBody>
          <a:bodyPr>
            <a:normAutofit fontScale="85000" lnSpcReduction="20000"/>
          </a:bodyPr>
          <a:lstStyle/>
          <a:p>
            <a:pPr marL="0" indent="0">
              <a:buNone/>
            </a:pPr>
            <a:r>
              <a:rPr lang="en-US" dirty="0"/>
              <a:t>&lt;!DOCTYPE html&gt;</a:t>
            </a:r>
          </a:p>
          <a:p>
            <a:pPr marL="0" indent="0">
              <a:buNone/>
            </a:pPr>
            <a:r>
              <a:rPr lang="en-US" dirty="0"/>
              <a:t>&lt;html&gt;                                                     </a:t>
            </a:r>
          </a:p>
          <a:p>
            <a:pPr marL="0" indent="0">
              <a:buNone/>
            </a:pPr>
            <a:r>
              <a:rPr lang="en-US" dirty="0"/>
              <a:t>&lt;head&gt;</a:t>
            </a:r>
          </a:p>
          <a:p>
            <a:pPr marL="0" indent="0">
              <a:buNone/>
            </a:pPr>
            <a:r>
              <a:rPr lang="en-US" dirty="0"/>
              <a:t>  &lt;link rel="stylesheet" href="styles.css"&gt;</a:t>
            </a:r>
          </a:p>
          <a:p>
            <a:pPr marL="0" indent="0">
              <a:buNone/>
            </a:pPr>
            <a:r>
              <a:rPr lang="en-US" dirty="0"/>
              <a:t>&lt;/head&gt;</a:t>
            </a:r>
          </a:p>
          <a:p>
            <a:pPr marL="0" indent="0">
              <a:buNone/>
            </a:pPr>
            <a:r>
              <a:rPr lang="en-US" dirty="0"/>
              <a:t>&lt;body&gt;</a:t>
            </a:r>
          </a:p>
          <a:p>
            <a:pPr marL="0" indent="0">
              <a:buNone/>
            </a:pPr>
            <a:r>
              <a:rPr lang="en-US" dirty="0"/>
              <a:t>&lt;h1&gt;This is a heading&lt;/h1&gt;</a:t>
            </a:r>
          </a:p>
          <a:p>
            <a:pPr marL="0" indent="0">
              <a:buNone/>
            </a:pPr>
            <a:r>
              <a:rPr lang="en-US" dirty="0"/>
              <a:t>&lt;p&gt;This is a paragraph.&lt;/p&gt;</a:t>
            </a:r>
          </a:p>
          <a:p>
            <a:pPr marL="0" indent="0">
              <a:buNone/>
            </a:pPr>
            <a:r>
              <a:rPr lang="en-US" dirty="0"/>
              <a:t>&lt;/body&gt;</a:t>
            </a:r>
          </a:p>
          <a:p>
            <a:pPr marL="0" indent="0">
              <a:buNone/>
            </a:pPr>
            <a:r>
              <a:rPr lang="en-US" dirty="0"/>
              <a:t>&lt;/html&gt;</a:t>
            </a:r>
            <a:endParaRPr lang="en-IN" dirty="0"/>
          </a:p>
        </p:txBody>
      </p:sp>
    </p:spTree>
    <p:extLst>
      <p:ext uri="{BB962C8B-B14F-4D97-AF65-F5344CB8AC3E}">
        <p14:creationId xmlns:p14="http://schemas.microsoft.com/office/powerpoint/2010/main" val="33658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27FD2-AA50-4EC5-A7E5-9DCDA7DC8016}"/>
              </a:ext>
            </a:extLst>
          </p:cNvPr>
          <p:cNvSpPr>
            <a:spLocks noGrp="1"/>
          </p:cNvSpPr>
          <p:nvPr>
            <p:ph idx="1"/>
          </p:nvPr>
        </p:nvSpPr>
        <p:spPr/>
        <p:txBody>
          <a:bodyPr>
            <a:normAutofit fontScale="85000" lnSpcReduction="20000"/>
          </a:bodyPr>
          <a:lstStyle/>
          <a:p>
            <a:pPr marL="0" indent="0">
              <a:buNone/>
            </a:pPr>
            <a:r>
              <a:rPr lang="en-IN" sz="3000" b="1" dirty="0"/>
              <a:t># </a:t>
            </a:r>
            <a:r>
              <a:rPr lang="en-IN" sz="3000" b="1" u="sng" dirty="0"/>
              <a:t>styles.css</a:t>
            </a:r>
          </a:p>
          <a:p>
            <a:pPr marL="0" indent="0">
              <a:buNone/>
            </a:pPr>
            <a:r>
              <a:rPr lang="en-US" dirty="0"/>
              <a:t>body {</a:t>
            </a:r>
          </a:p>
          <a:p>
            <a:pPr marL="0" indent="0">
              <a:buNone/>
            </a:pPr>
            <a:r>
              <a:rPr lang="en-US" dirty="0"/>
              <a:t>  background-color: powderblue;</a:t>
            </a:r>
          </a:p>
          <a:p>
            <a:pPr marL="0" indent="0">
              <a:buNone/>
            </a:pPr>
            <a:r>
              <a:rPr lang="en-US" dirty="0"/>
              <a:t>}</a:t>
            </a:r>
          </a:p>
          <a:p>
            <a:pPr marL="0" indent="0">
              <a:buNone/>
            </a:pPr>
            <a:r>
              <a:rPr lang="en-US" dirty="0"/>
              <a:t>h1 {</a:t>
            </a:r>
          </a:p>
          <a:p>
            <a:pPr marL="0" indent="0">
              <a:buNone/>
            </a:pPr>
            <a:r>
              <a:rPr lang="en-US" dirty="0"/>
              <a:t>  color: blue;</a:t>
            </a:r>
          </a:p>
          <a:p>
            <a:pPr marL="0" indent="0">
              <a:buNone/>
            </a:pPr>
            <a:r>
              <a:rPr lang="en-US" dirty="0"/>
              <a:t>}</a:t>
            </a:r>
          </a:p>
          <a:p>
            <a:pPr marL="0" indent="0">
              <a:buNone/>
            </a:pPr>
            <a:r>
              <a:rPr lang="en-US" dirty="0"/>
              <a:t>p {</a:t>
            </a:r>
          </a:p>
          <a:p>
            <a:pPr marL="0" indent="0">
              <a:buNone/>
            </a:pPr>
            <a:r>
              <a:rPr lang="en-US" dirty="0"/>
              <a:t>  color: red;</a:t>
            </a:r>
          </a:p>
          <a:p>
            <a:pPr marL="0" indent="0">
              <a:buNone/>
            </a:pPr>
            <a:r>
              <a:rPr lang="en-US" dirty="0"/>
              <a:t>}</a:t>
            </a:r>
            <a:endParaRPr lang="en-IN" dirty="0"/>
          </a:p>
        </p:txBody>
      </p:sp>
    </p:spTree>
    <p:extLst>
      <p:ext uri="{BB962C8B-B14F-4D97-AF65-F5344CB8AC3E}">
        <p14:creationId xmlns:p14="http://schemas.microsoft.com/office/powerpoint/2010/main" val="17818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901D-B126-4E9A-BAE2-060577ECD211}"/>
              </a:ext>
            </a:extLst>
          </p:cNvPr>
          <p:cNvSpPr>
            <a:spLocks noGrp="1"/>
          </p:cNvSpPr>
          <p:nvPr>
            <p:ph type="title"/>
          </p:nvPr>
        </p:nvSpPr>
        <p:spPr/>
        <p:txBody>
          <a:bodyPr/>
          <a:lstStyle/>
          <a:p>
            <a:pPr marL="571500" indent="-571500">
              <a:buFont typeface="Arial" panose="020B0604020202020204" pitchFamily="34" charset="0"/>
              <a:buChar char="•"/>
            </a:pPr>
            <a:r>
              <a:rPr lang="en-IN" b="1" u="sng" dirty="0"/>
              <a:t>How to add borders in CSS?</a:t>
            </a:r>
          </a:p>
        </p:txBody>
      </p:sp>
      <p:sp>
        <p:nvSpPr>
          <p:cNvPr id="3" name="Content Placeholder 2">
            <a:extLst>
              <a:ext uri="{FF2B5EF4-FFF2-40B4-BE49-F238E27FC236}">
                <a16:creationId xmlns:a16="http://schemas.microsoft.com/office/drawing/2014/main" id="{8EF1D264-0AB2-4FE2-80A8-F226697BB817}"/>
              </a:ext>
            </a:extLst>
          </p:cNvPr>
          <p:cNvSpPr>
            <a:spLocks noGrp="1"/>
          </p:cNvSpPr>
          <p:nvPr>
            <p:ph idx="1"/>
          </p:nvPr>
        </p:nvSpPr>
        <p:spPr>
          <a:xfrm>
            <a:off x="680321" y="2336872"/>
            <a:ext cx="9735888" cy="4236205"/>
          </a:xfrm>
        </p:spPr>
        <p:txBody>
          <a:bodyPr>
            <a:normAutofit fontScale="55000" lnSpcReduction="20000"/>
          </a:bodyPr>
          <a:lstStyle/>
          <a:p>
            <a:pPr marL="0" indent="0" algn="just">
              <a:buNone/>
            </a:pPr>
            <a:r>
              <a:rPr lang="en-US" dirty="0"/>
              <a:t>The border-style property specifies what kind of border to display.</a:t>
            </a:r>
          </a:p>
          <a:p>
            <a:pPr marL="0" indent="0" algn="just">
              <a:buNone/>
            </a:pPr>
            <a:endParaRPr lang="en-US" dirty="0"/>
          </a:p>
          <a:p>
            <a:pPr marL="0" indent="0" algn="just">
              <a:buNone/>
            </a:pPr>
            <a:r>
              <a:rPr lang="en-US" dirty="0"/>
              <a:t>The following values are allowed:</a:t>
            </a:r>
          </a:p>
          <a:p>
            <a:pPr marL="0" indent="0" algn="just">
              <a:buNone/>
            </a:pPr>
            <a:r>
              <a:rPr lang="en-US" b="1" u="sng" dirty="0"/>
              <a:t>dotted</a:t>
            </a:r>
            <a:r>
              <a:rPr lang="en-US" dirty="0"/>
              <a:t> - Defines a dotted border</a:t>
            </a:r>
          </a:p>
          <a:p>
            <a:pPr marL="0" indent="0" algn="just">
              <a:buNone/>
            </a:pPr>
            <a:r>
              <a:rPr lang="en-US" b="1" u="sng" dirty="0"/>
              <a:t>dashed</a:t>
            </a:r>
            <a:r>
              <a:rPr lang="en-US" dirty="0"/>
              <a:t> - Defines a dashed border</a:t>
            </a:r>
          </a:p>
          <a:p>
            <a:pPr marL="0" indent="0" algn="just">
              <a:buNone/>
            </a:pPr>
            <a:r>
              <a:rPr lang="en-US" b="1" u="sng" dirty="0"/>
              <a:t>solid</a:t>
            </a:r>
            <a:r>
              <a:rPr lang="en-US" dirty="0"/>
              <a:t> - Defines a solid border</a:t>
            </a:r>
          </a:p>
          <a:p>
            <a:pPr marL="0" indent="0" algn="just">
              <a:buNone/>
            </a:pPr>
            <a:r>
              <a:rPr lang="en-US" b="1" u="sng" dirty="0"/>
              <a:t>double</a:t>
            </a:r>
            <a:r>
              <a:rPr lang="en-US" dirty="0"/>
              <a:t> - Defines a double border</a:t>
            </a:r>
          </a:p>
          <a:p>
            <a:pPr marL="0" indent="0" algn="just">
              <a:buNone/>
            </a:pPr>
            <a:r>
              <a:rPr lang="en-US" b="1" u="sng" dirty="0"/>
              <a:t>groove</a:t>
            </a:r>
            <a:r>
              <a:rPr lang="en-US" dirty="0"/>
              <a:t> - Defines a 3D grooved border. The effect depends on the border-color value</a:t>
            </a:r>
          </a:p>
          <a:p>
            <a:pPr marL="0" indent="0" algn="just">
              <a:buNone/>
            </a:pPr>
            <a:r>
              <a:rPr lang="en-US" b="1" u="sng" dirty="0"/>
              <a:t>ridge</a:t>
            </a:r>
            <a:r>
              <a:rPr lang="en-US" dirty="0"/>
              <a:t> - Defines a 3D ridged border. The effect depends on the border-color value</a:t>
            </a:r>
          </a:p>
          <a:p>
            <a:pPr marL="0" indent="0" algn="just">
              <a:buNone/>
            </a:pPr>
            <a:r>
              <a:rPr lang="en-US" b="1" u="sng" dirty="0"/>
              <a:t>inset</a:t>
            </a:r>
            <a:r>
              <a:rPr lang="en-US" dirty="0"/>
              <a:t> - Defines a 3D inset border. The effect depends on the border-color value</a:t>
            </a:r>
          </a:p>
          <a:p>
            <a:pPr marL="0" indent="0" algn="just">
              <a:buNone/>
            </a:pPr>
            <a:r>
              <a:rPr lang="en-US" b="1" u="sng" dirty="0"/>
              <a:t>outset</a:t>
            </a:r>
            <a:r>
              <a:rPr lang="en-US" dirty="0"/>
              <a:t> - Defines a 3D outset border. The effect depends on the border-color value</a:t>
            </a:r>
          </a:p>
          <a:p>
            <a:pPr marL="0" indent="0" algn="just">
              <a:buNone/>
            </a:pPr>
            <a:r>
              <a:rPr lang="en-US" b="1" u="sng" dirty="0"/>
              <a:t>none</a:t>
            </a:r>
            <a:r>
              <a:rPr lang="en-US" dirty="0"/>
              <a:t> - Defines no border</a:t>
            </a:r>
          </a:p>
          <a:p>
            <a:pPr marL="0" indent="0" algn="just">
              <a:buNone/>
            </a:pPr>
            <a:r>
              <a:rPr lang="en-US" b="1" u="sng" dirty="0"/>
              <a:t>hidden</a:t>
            </a:r>
            <a:r>
              <a:rPr lang="en-US" dirty="0"/>
              <a:t> - Defines a hidden border</a:t>
            </a:r>
          </a:p>
          <a:p>
            <a:pPr marL="0" indent="0" algn="just">
              <a:buNone/>
            </a:pPr>
            <a:endParaRPr lang="en-US" dirty="0"/>
          </a:p>
          <a:p>
            <a:pPr marL="0" indent="0" algn="just">
              <a:buNone/>
            </a:pPr>
            <a:r>
              <a:rPr lang="en-US" dirty="0"/>
              <a:t>The border-style property can have from one to four values (for the top border, right border, bottom border, and the left border).</a:t>
            </a:r>
            <a:endParaRPr lang="en-IN" dirty="0"/>
          </a:p>
        </p:txBody>
      </p:sp>
    </p:spTree>
    <p:extLst>
      <p:ext uri="{BB962C8B-B14F-4D97-AF65-F5344CB8AC3E}">
        <p14:creationId xmlns:p14="http://schemas.microsoft.com/office/powerpoint/2010/main" val="323570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594-735B-4625-8724-5AE915DE0685}"/>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How to add margins in CSS?</a:t>
            </a:r>
          </a:p>
        </p:txBody>
      </p:sp>
      <p:sp>
        <p:nvSpPr>
          <p:cNvPr id="3" name="Content Placeholder 2">
            <a:extLst>
              <a:ext uri="{FF2B5EF4-FFF2-40B4-BE49-F238E27FC236}">
                <a16:creationId xmlns:a16="http://schemas.microsoft.com/office/drawing/2014/main" id="{D3C8E355-3E0F-407A-BACD-CC2D3AD3BEDB}"/>
              </a:ext>
            </a:extLst>
          </p:cNvPr>
          <p:cNvSpPr>
            <a:spLocks noGrp="1"/>
          </p:cNvSpPr>
          <p:nvPr>
            <p:ph idx="1"/>
          </p:nvPr>
        </p:nvSpPr>
        <p:spPr/>
        <p:txBody>
          <a:bodyPr>
            <a:normAutofit/>
          </a:bodyPr>
          <a:lstStyle/>
          <a:p>
            <a:pPr marL="0" indent="0" algn="just">
              <a:buNone/>
            </a:pPr>
            <a:r>
              <a:rPr lang="en-US" sz="1600" dirty="0"/>
              <a:t>The CSS margin properties are used to create space around elements, outside of any defined borders.</a:t>
            </a:r>
          </a:p>
          <a:p>
            <a:pPr marL="0" indent="0" algn="just">
              <a:buNone/>
            </a:pPr>
            <a:r>
              <a:rPr lang="en-US" sz="1600" dirty="0"/>
              <a:t>With CSS, you have full control over the margins. There are properties for setting the margin for each side of an element (top, right, bottom, and left).</a:t>
            </a:r>
          </a:p>
          <a:p>
            <a:pPr marL="0" indent="0" algn="just">
              <a:buNone/>
            </a:pPr>
            <a:endParaRPr lang="en-US" sz="1600" dirty="0"/>
          </a:p>
          <a:p>
            <a:pPr marL="0" indent="0" algn="just">
              <a:buNone/>
            </a:pPr>
            <a:r>
              <a:rPr lang="en-US" sz="1600" dirty="0"/>
              <a:t>CSS has properties for specifying the margin for each side of an element:</a:t>
            </a:r>
          </a:p>
          <a:p>
            <a:pPr marL="0" indent="0" algn="just">
              <a:buNone/>
            </a:pPr>
            <a:endParaRPr lang="en-US" sz="1600" dirty="0"/>
          </a:p>
          <a:p>
            <a:pPr algn="just"/>
            <a:r>
              <a:rPr lang="en-US" sz="1600" b="1" dirty="0"/>
              <a:t>margin-top</a:t>
            </a:r>
          </a:p>
          <a:p>
            <a:pPr algn="just"/>
            <a:r>
              <a:rPr lang="en-US" sz="1600" b="1" dirty="0"/>
              <a:t>margin-right</a:t>
            </a:r>
          </a:p>
          <a:p>
            <a:pPr algn="just"/>
            <a:r>
              <a:rPr lang="en-US" sz="1600" b="1" dirty="0"/>
              <a:t>margin-bottom</a:t>
            </a:r>
          </a:p>
          <a:p>
            <a:pPr algn="just"/>
            <a:r>
              <a:rPr lang="en-US" sz="1600" b="1" dirty="0"/>
              <a:t>margin-left</a:t>
            </a:r>
            <a:endParaRPr lang="en-IN" sz="1600" b="1" dirty="0"/>
          </a:p>
        </p:txBody>
      </p:sp>
    </p:spTree>
    <p:extLst>
      <p:ext uri="{BB962C8B-B14F-4D97-AF65-F5344CB8AC3E}">
        <p14:creationId xmlns:p14="http://schemas.microsoft.com/office/powerpoint/2010/main" val="114076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8BDE-4149-412C-8B6F-FCC9C69BA7A6}"/>
              </a:ext>
            </a:extLst>
          </p:cNvPr>
          <p:cNvSpPr>
            <a:spLocks noGrp="1"/>
          </p:cNvSpPr>
          <p:nvPr>
            <p:ph type="title"/>
          </p:nvPr>
        </p:nvSpPr>
        <p:spPr>
          <a:xfrm>
            <a:off x="680321" y="753228"/>
            <a:ext cx="9613861" cy="1080938"/>
          </a:xfrm>
        </p:spPr>
        <p:txBody>
          <a:bodyPr/>
          <a:lstStyle/>
          <a:p>
            <a:pPr marL="571500" indent="-571500" algn="just">
              <a:buFont typeface="Arial" panose="020B0604020202020204" pitchFamily="34" charset="0"/>
              <a:buChar char="•"/>
            </a:pPr>
            <a:r>
              <a:rPr lang="en-IN" b="1" u="sng" dirty="0"/>
              <a:t>Example to set margins in CSS</a:t>
            </a:r>
          </a:p>
        </p:txBody>
      </p:sp>
      <p:sp>
        <p:nvSpPr>
          <p:cNvPr id="3" name="Content Placeholder 2">
            <a:extLst>
              <a:ext uri="{FF2B5EF4-FFF2-40B4-BE49-F238E27FC236}">
                <a16:creationId xmlns:a16="http://schemas.microsoft.com/office/drawing/2014/main" id="{2E7F0279-669E-4464-B159-6110B70CEB05}"/>
              </a:ext>
            </a:extLst>
          </p:cNvPr>
          <p:cNvSpPr>
            <a:spLocks noGrp="1"/>
          </p:cNvSpPr>
          <p:nvPr>
            <p:ph idx="1"/>
          </p:nvPr>
        </p:nvSpPr>
        <p:spPr>
          <a:xfrm>
            <a:off x="680321" y="1992316"/>
            <a:ext cx="9921418" cy="4865684"/>
          </a:xfrm>
        </p:spPr>
        <p:txBody>
          <a:bodyPr>
            <a:normAutofit fontScale="47500" lnSpcReduction="20000"/>
          </a:bodyPr>
          <a:lstStyle/>
          <a:p>
            <a:pPr marL="0" indent="0" algn="just">
              <a:buNone/>
            </a:pPr>
            <a:r>
              <a:rPr lang="en-IN" dirty="0"/>
              <a:t>&lt;!DOCTYPE html&gt;</a:t>
            </a:r>
          </a:p>
          <a:p>
            <a:pPr marL="0" indent="0" algn="just">
              <a:buNone/>
            </a:pPr>
            <a:r>
              <a:rPr lang="en-IN" dirty="0"/>
              <a:t>&lt;html&gt;</a:t>
            </a:r>
          </a:p>
          <a:p>
            <a:pPr marL="0" indent="0" algn="just">
              <a:buNone/>
            </a:pPr>
            <a:r>
              <a:rPr lang="en-IN" dirty="0"/>
              <a:t>&lt;head&gt;</a:t>
            </a:r>
          </a:p>
          <a:p>
            <a:pPr marL="0" indent="0" algn="just">
              <a:buNone/>
            </a:pPr>
            <a:r>
              <a:rPr lang="en-IN" dirty="0"/>
              <a:t>&lt;style&gt;</a:t>
            </a:r>
          </a:p>
          <a:p>
            <a:pPr marL="0" indent="0" algn="just">
              <a:buNone/>
            </a:pPr>
            <a:r>
              <a:rPr lang="en-IN" dirty="0"/>
              <a:t>div {</a:t>
            </a:r>
          </a:p>
          <a:p>
            <a:pPr marL="0" indent="0" algn="just">
              <a:buNone/>
            </a:pPr>
            <a:r>
              <a:rPr lang="en-IN" dirty="0"/>
              <a:t>  border: 1px solid black;</a:t>
            </a:r>
          </a:p>
          <a:p>
            <a:pPr marL="0" indent="0" algn="just">
              <a:buNone/>
            </a:pPr>
            <a:r>
              <a:rPr lang="en-IN" dirty="0"/>
              <a:t>  margin-top: 100px;</a:t>
            </a:r>
          </a:p>
          <a:p>
            <a:pPr marL="0" indent="0" algn="just">
              <a:buNone/>
            </a:pPr>
            <a:r>
              <a:rPr lang="en-IN" dirty="0"/>
              <a:t>  margin-bottom: 100px;</a:t>
            </a:r>
          </a:p>
          <a:p>
            <a:pPr marL="0" indent="0" algn="just">
              <a:buNone/>
            </a:pPr>
            <a:r>
              <a:rPr lang="en-IN" dirty="0"/>
              <a:t>  margin-right: 150px;</a:t>
            </a:r>
          </a:p>
          <a:p>
            <a:pPr marL="0" indent="0" algn="just">
              <a:buNone/>
            </a:pPr>
            <a:r>
              <a:rPr lang="en-IN" dirty="0"/>
              <a:t>  margin-left: 80px;</a:t>
            </a:r>
          </a:p>
          <a:p>
            <a:pPr marL="0" indent="0" algn="just">
              <a:buNone/>
            </a:pPr>
            <a:r>
              <a:rPr lang="en-IN" dirty="0"/>
              <a:t>  background-color: lightblue;</a:t>
            </a:r>
          </a:p>
          <a:p>
            <a:pPr marL="0" indent="0" algn="just">
              <a:buNone/>
            </a:pPr>
            <a:r>
              <a:rPr lang="en-IN" dirty="0"/>
              <a:t>}</a:t>
            </a:r>
          </a:p>
          <a:p>
            <a:pPr marL="0" indent="0" algn="just">
              <a:buNone/>
            </a:pPr>
            <a:r>
              <a:rPr lang="en-IN" dirty="0"/>
              <a:t>&lt;/style&gt;</a:t>
            </a:r>
          </a:p>
          <a:p>
            <a:pPr marL="0" indent="0" algn="just">
              <a:buNone/>
            </a:pPr>
            <a:r>
              <a:rPr lang="en-IN" dirty="0"/>
              <a:t>&lt;/head&gt;</a:t>
            </a:r>
          </a:p>
          <a:p>
            <a:pPr marL="0" indent="0" algn="just">
              <a:buNone/>
            </a:pPr>
            <a:r>
              <a:rPr lang="en-IN" dirty="0"/>
              <a:t>&lt;body&gt;</a:t>
            </a:r>
          </a:p>
          <a:p>
            <a:pPr marL="0" indent="0" algn="just">
              <a:buNone/>
            </a:pPr>
            <a:r>
              <a:rPr lang="en-IN" dirty="0"/>
              <a:t>&lt;h2&gt;Using individual margin properties&lt;/h2&gt;</a:t>
            </a:r>
          </a:p>
          <a:p>
            <a:pPr marL="0" indent="0" algn="just">
              <a:buNone/>
            </a:pPr>
            <a:r>
              <a:rPr lang="en-IN" dirty="0"/>
              <a:t>&lt;div&gt;This div element has a top margin of 100px, a right margin of 150px, a bottom margin of 100px, and a left margin of 80px.&lt;/div&gt;</a:t>
            </a:r>
          </a:p>
          <a:p>
            <a:pPr marL="0" indent="0" algn="just">
              <a:buNone/>
            </a:pPr>
            <a:r>
              <a:rPr lang="en-IN" dirty="0"/>
              <a:t>&lt;/body&gt;</a:t>
            </a:r>
          </a:p>
          <a:p>
            <a:pPr marL="0" indent="0" algn="just">
              <a:buNone/>
            </a:pPr>
            <a:r>
              <a:rPr lang="en-IN" dirty="0"/>
              <a:t>&lt;/html&gt;</a:t>
            </a:r>
          </a:p>
        </p:txBody>
      </p:sp>
    </p:spTree>
    <p:extLst>
      <p:ext uri="{BB962C8B-B14F-4D97-AF65-F5344CB8AC3E}">
        <p14:creationId xmlns:p14="http://schemas.microsoft.com/office/powerpoint/2010/main" val="335702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6A13-D076-4E27-8C82-5CB285E623BC}"/>
              </a:ext>
            </a:extLst>
          </p:cNvPr>
          <p:cNvSpPr>
            <a:spLocks noGrp="1"/>
          </p:cNvSpPr>
          <p:nvPr>
            <p:ph type="title"/>
          </p:nvPr>
        </p:nvSpPr>
        <p:spPr/>
        <p:txBody>
          <a:bodyPr/>
          <a:lstStyle/>
          <a:p>
            <a:pPr marL="571500" indent="-571500">
              <a:buFont typeface="Arial" panose="020B0604020202020204" pitchFamily="34" charset="0"/>
              <a:buChar char="•"/>
            </a:pPr>
            <a:r>
              <a:rPr lang="en-IN" b="1" u="sng" dirty="0"/>
              <a:t>HTML</a:t>
            </a:r>
          </a:p>
        </p:txBody>
      </p:sp>
      <p:sp>
        <p:nvSpPr>
          <p:cNvPr id="3" name="Content Placeholder 2">
            <a:extLst>
              <a:ext uri="{FF2B5EF4-FFF2-40B4-BE49-F238E27FC236}">
                <a16:creationId xmlns:a16="http://schemas.microsoft.com/office/drawing/2014/main" id="{75170182-97F0-434A-873B-0066BC4056AA}"/>
              </a:ext>
            </a:extLst>
          </p:cNvPr>
          <p:cNvSpPr>
            <a:spLocks noGrp="1"/>
          </p:cNvSpPr>
          <p:nvPr>
            <p:ph idx="1"/>
          </p:nvPr>
        </p:nvSpPr>
        <p:spPr/>
        <p:txBody>
          <a:bodyPr/>
          <a:lstStyle/>
          <a:p>
            <a:pPr algn="just"/>
            <a:r>
              <a:rPr lang="en-IN" b="1" u="sng" dirty="0"/>
              <a:t>What is HTML?</a:t>
            </a:r>
          </a:p>
          <a:p>
            <a:pPr marL="0" indent="0" algn="just">
              <a:buNone/>
            </a:pPr>
            <a:r>
              <a:rPr lang="en-IN" sz="2000" dirty="0"/>
              <a:t>HTML stands for Hypertext Markup Language is a standard markup language for documents designed to be displayed in a web browser. It used to design the front-end part of the web page. It defines the structure of a web page and tell the browser to how to display the content. It contains a series of element. The elements in HTML is represented by tags e.g.- &lt;html&gt;……&lt;/html&gt;, &lt;head&gt;……&lt;/head&gt;, &lt;body&gt;……&lt;/body&gt;,etc. In these tags we write our content that is to be displayed on the web page. The browser does not display the tags in the web page it only displays the contents.</a:t>
            </a:r>
          </a:p>
        </p:txBody>
      </p:sp>
    </p:spTree>
    <p:extLst>
      <p:ext uri="{BB962C8B-B14F-4D97-AF65-F5344CB8AC3E}">
        <p14:creationId xmlns:p14="http://schemas.microsoft.com/office/powerpoint/2010/main" val="2389836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DD9D-F1B8-4C45-8E01-32B364095FAD}"/>
              </a:ext>
            </a:extLst>
          </p:cNvPr>
          <p:cNvSpPr>
            <a:spLocks noGrp="1"/>
          </p:cNvSpPr>
          <p:nvPr>
            <p:ph type="title"/>
          </p:nvPr>
        </p:nvSpPr>
        <p:spPr/>
        <p:txBody>
          <a:bodyPr/>
          <a:lstStyle/>
          <a:p>
            <a:pPr marL="571500" indent="-571500">
              <a:buFont typeface="Arial" panose="020B0604020202020204" pitchFamily="34" charset="0"/>
              <a:buChar char="•"/>
            </a:pPr>
            <a:r>
              <a:rPr lang="en-IN" b="1" u="sng" dirty="0"/>
              <a:t>CSS Box Model</a:t>
            </a:r>
          </a:p>
        </p:txBody>
      </p:sp>
      <p:sp>
        <p:nvSpPr>
          <p:cNvPr id="3" name="Content Placeholder 2">
            <a:extLst>
              <a:ext uri="{FF2B5EF4-FFF2-40B4-BE49-F238E27FC236}">
                <a16:creationId xmlns:a16="http://schemas.microsoft.com/office/drawing/2014/main" id="{3EE34689-C626-4CB4-B6F7-1E9D0F28003E}"/>
              </a:ext>
            </a:extLst>
          </p:cNvPr>
          <p:cNvSpPr>
            <a:spLocks noGrp="1"/>
          </p:cNvSpPr>
          <p:nvPr>
            <p:ph idx="1"/>
          </p:nvPr>
        </p:nvSpPr>
        <p:spPr/>
        <p:txBody>
          <a:bodyPr>
            <a:normAutofit/>
          </a:bodyPr>
          <a:lstStyle/>
          <a:p>
            <a:pPr marL="0" indent="0" algn="just">
              <a:buNone/>
            </a:pPr>
            <a:r>
              <a:rPr lang="en-US" sz="1600" dirty="0"/>
              <a:t>All HTML elements can be considered as boxes. In CSS, the term "box model" is used when talking about design and layout.</a:t>
            </a:r>
          </a:p>
          <a:p>
            <a:pPr marL="0" indent="0" algn="just">
              <a:buNone/>
            </a:pPr>
            <a:r>
              <a:rPr lang="en-US" sz="1600" dirty="0"/>
              <a:t>The CSS box model is essentially a box that wraps around every HTML element. It consists of: margins, borders, padding, and the actual content.</a:t>
            </a:r>
          </a:p>
          <a:p>
            <a:pPr marL="0" indent="0" algn="just">
              <a:buNone/>
            </a:pPr>
            <a:endParaRPr lang="en-US" sz="1600" dirty="0"/>
          </a:p>
          <a:p>
            <a:pPr marL="0" indent="0" algn="just">
              <a:buNone/>
            </a:pPr>
            <a:r>
              <a:rPr lang="en-US" sz="1600" dirty="0"/>
              <a:t>Explanation of the different parts:</a:t>
            </a:r>
          </a:p>
          <a:p>
            <a:pPr algn="just"/>
            <a:r>
              <a:rPr lang="en-US" sz="1600" dirty="0"/>
              <a:t>Content - The content of the box, where text and images appear.</a:t>
            </a:r>
          </a:p>
          <a:p>
            <a:pPr algn="just"/>
            <a:r>
              <a:rPr lang="en-US" sz="1600" dirty="0"/>
              <a:t>Padding - Clears an area around the content. The padding is transparent.</a:t>
            </a:r>
          </a:p>
          <a:p>
            <a:pPr algn="just"/>
            <a:r>
              <a:rPr lang="en-US" sz="1600" dirty="0"/>
              <a:t>Border - A border that goes around the padding and content.</a:t>
            </a:r>
          </a:p>
          <a:p>
            <a:pPr algn="just"/>
            <a:r>
              <a:rPr lang="en-US" sz="1600" dirty="0"/>
              <a:t>Margin - Clears an area outside the border. The margin is transparent.</a:t>
            </a:r>
            <a:endParaRPr lang="en-IN" sz="1600" dirty="0"/>
          </a:p>
        </p:txBody>
      </p:sp>
    </p:spTree>
    <p:extLst>
      <p:ext uri="{BB962C8B-B14F-4D97-AF65-F5344CB8AC3E}">
        <p14:creationId xmlns:p14="http://schemas.microsoft.com/office/powerpoint/2010/main" val="200988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E33C-ED2C-4275-8553-164EC3EECDB5}"/>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Example of CSS Box Model</a:t>
            </a:r>
          </a:p>
        </p:txBody>
      </p:sp>
      <p:sp>
        <p:nvSpPr>
          <p:cNvPr id="3" name="Content Placeholder 2">
            <a:extLst>
              <a:ext uri="{FF2B5EF4-FFF2-40B4-BE49-F238E27FC236}">
                <a16:creationId xmlns:a16="http://schemas.microsoft.com/office/drawing/2014/main" id="{0C5695BB-6874-4678-8B99-31ED5D65F1E4}"/>
              </a:ext>
            </a:extLst>
          </p:cNvPr>
          <p:cNvSpPr>
            <a:spLocks noGrp="1"/>
          </p:cNvSpPr>
          <p:nvPr>
            <p:ph idx="1"/>
          </p:nvPr>
        </p:nvSpPr>
        <p:spPr>
          <a:xfrm>
            <a:off x="680321" y="1952561"/>
            <a:ext cx="9613861" cy="4673526"/>
          </a:xfrm>
        </p:spPr>
        <p:txBody>
          <a:bodyPr>
            <a:noAutofit/>
          </a:bodyPr>
          <a:lstStyle/>
          <a:p>
            <a:pPr marL="0" indent="0">
              <a:buNone/>
            </a:pPr>
            <a:r>
              <a:rPr lang="en-IN" sz="1050" dirty="0"/>
              <a:t>&lt;!DOCTYPE html&gt;</a:t>
            </a:r>
          </a:p>
          <a:p>
            <a:pPr marL="0" indent="0">
              <a:buNone/>
            </a:pPr>
            <a:r>
              <a:rPr lang="en-IN" sz="1050" dirty="0"/>
              <a:t>&lt;html&gt;</a:t>
            </a:r>
          </a:p>
          <a:p>
            <a:pPr marL="0" indent="0">
              <a:buNone/>
            </a:pPr>
            <a:r>
              <a:rPr lang="en-IN" sz="1050" dirty="0"/>
              <a:t>&lt;head&gt;</a:t>
            </a:r>
          </a:p>
          <a:p>
            <a:pPr marL="0" indent="0">
              <a:buNone/>
            </a:pPr>
            <a:r>
              <a:rPr lang="en-IN" sz="1050" dirty="0"/>
              <a:t>&lt;style&gt;</a:t>
            </a:r>
          </a:p>
          <a:p>
            <a:pPr marL="0" indent="0">
              <a:buNone/>
            </a:pPr>
            <a:r>
              <a:rPr lang="en-IN" sz="1050" dirty="0"/>
              <a:t>div {</a:t>
            </a:r>
          </a:p>
          <a:p>
            <a:pPr marL="0" indent="0">
              <a:buNone/>
            </a:pPr>
            <a:r>
              <a:rPr lang="en-IN" sz="1050" dirty="0"/>
              <a:t>  background-color: </a:t>
            </a:r>
            <a:r>
              <a:rPr lang="en-IN" sz="1050" dirty="0" err="1"/>
              <a:t>lightgrey</a:t>
            </a:r>
            <a:r>
              <a:rPr lang="en-IN" sz="1050" dirty="0"/>
              <a:t>;</a:t>
            </a:r>
          </a:p>
          <a:p>
            <a:pPr marL="0" indent="0">
              <a:buNone/>
            </a:pPr>
            <a:r>
              <a:rPr lang="en-IN" sz="1050" dirty="0"/>
              <a:t>  width: 300px;</a:t>
            </a:r>
          </a:p>
          <a:p>
            <a:pPr marL="0" indent="0">
              <a:buNone/>
            </a:pPr>
            <a:r>
              <a:rPr lang="en-IN" sz="1050" dirty="0"/>
              <a:t>  border: 15px solid green;</a:t>
            </a:r>
          </a:p>
          <a:p>
            <a:pPr marL="0" indent="0">
              <a:buNone/>
            </a:pPr>
            <a:r>
              <a:rPr lang="en-IN" sz="1050" dirty="0"/>
              <a:t>  padding: 50px;</a:t>
            </a:r>
          </a:p>
          <a:p>
            <a:pPr marL="0" indent="0">
              <a:buNone/>
            </a:pPr>
            <a:r>
              <a:rPr lang="en-IN" sz="1050" dirty="0"/>
              <a:t>  margin: 20px;</a:t>
            </a:r>
          </a:p>
          <a:p>
            <a:pPr marL="0" indent="0">
              <a:buNone/>
            </a:pPr>
            <a:r>
              <a:rPr lang="en-IN" sz="1050" dirty="0"/>
              <a:t>}</a:t>
            </a:r>
          </a:p>
          <a:p>
            <a:pPr marL="0" indent="0">
              <a:buNone/>
            </a:pPr>
            <a:r>
              <a:rPr lang="en-IN" sz="1050" dirty="0"/>
              <a:t>&lt;/style&gt;</a:t>
            </a:r>
          </a:p>
          <a:p>
            <a:pPr marL="0" indent="0">
              <a:buNone/>
            </a:pPr>
            <a:r>
              <a:rPr lang="en-IN" sz="1050" dirty="0"/>
              <a:t>&lt;/head&gt;</a:t>
            </a:r>
          </a:p>
          <a:p>
            <a:pPr marL="0" indent="0">
              <a:buNone/>
            </a:pPr>
            <a:r>
              <a:rPr lang="en-IN" sz="1050" dirty="0"/>
              <a:t>&lt;body&gt;</a:t>
            </a:r>
          </a:p>
          <a:p>
            <a:pPr marL="0" indent="0">
              <a:buNone/>
            </a:pPr>
            <a:r>
              <a:rPr lang="en-IN" sz="1050" dirty="0"/>
              <a:t>&lt;h2&gt;Demonstrating the Box Model&lt;/h2&gt;</a:t>
            </a:r>
          </a:p>
          <a:p>
            <a:pPr marL="0" indent="0">
              <a:buNone/>
            </a:pPr>
            <a:r>
              <a:rPr lang="en-IN" sz="1050" dirty="0"/>
              <a:t>&lt;p&gt;The CSS box model is essentially a box that wraps around every HTML element. It consists of: borders, padding, margins, and the actual content.&lt;/p&gt;</a:t>
            </a:r>
          </a:p>
          <a:p>
            <a:pPr marL="0" indent="0">
              <a:buNone/>
            </a:pPr>
            <a:r>
              <a:rPr lang="en-IN" sz="1050" dirty="0"/>
              <a:t>&lt;div&gt;Hello&lt;/div&gt;</a:t>
            </a:r>
          </a:p>
          <a:p>
            <a:pPr marL="0" indent="0">
              <a:buNone/>
            </a:pPr>
            <a:r>
              <a:rPr lang="en-IN" sz="1050" dirty="0"/>
              <a:t>&lt;/body&gt;</a:t>
            </a:r>
          </a:p>
          <a:p>
            <a:pPr marL="0" indent="0">
              <a:buNone/>
            </a:pPr>
            <a:r>
              <a:rPr lang="en-IN" sz="1050" dirty="0"/>
              <a:t>&lt;/html&gt;</a:t>
            </a:r>
          </a:p>
        </p:txBody>
      </p:sp>
    </p:spTree>
    <p:extLst>
      <p:ext uri="{BB962C8B-B14F-4D97-AF65-F5344CB8AC3E}">
        <p14:creationId xmlns:p14="http://schemas.microsoft.com/office/powerpoint/2010/main" val="205563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0242-0EB5-4D27-9069-4A103D5272EC}"/>
              </a:ext>
            </a:extLst>
          </p:cNvPr>
          <p:cNvSpPr>
            <a:spLocks noGrp="1"/>
          </p:cNvSpPr>
          <p:nvPr>
            <p:ph type="title"/>
          </p:nvPr>
        </p:nvSpPr>
        <p:spPr/>
        <p:txBody>
          <a:bodyPr/>
          <a:lstStyle/>
          <a:p>
            <a:pPr marL="571500" indent="-571500">
              <a:buFont typeface="Arial" panose="020B0604020202020204" pitchFamily="34" charset="0"/>
              <a:buChar char="•"/>
            </a:pPr>
            <a:r>
              <a:rPr lang="en-IN" b="1" u="sng" dirty="0"/>
              <a:t>CSS Flexbox</a:t>
            </a:r>
          </a:p>
        </p:txBody>
      </p:sp>
      <p:sp>
        <p:nvSpPr>
          <p:cNvPr id="3" name="Content Placeholder 2">
            <a:extLst>
              <a:ext uri="{FF2B5EF4-FFF2-40B4-BE49-F238E27FC236}">
                <a16:creationId xmlns:a16="http://schemas.microsoft.com/office/drawing/2014/main" id="{AAEA287B-E472-4CE5-A720-FDD55E525BF2}"/>
              </a:ext>
            </a:extLst>
          </p:cNvPr>
          <p:cNvSpPr>
            <a:spLocks noGrp="1"/>
          </p:cNvSpPr>
          <p:nvPr>
            <p:ph idx="1"/>
          </p:nvPr>
        </p:nvSpPr>
        <p:spPr/>
        <p:txBody>
          <a:bodyPr>
            <a:normAutofit/>
          </a:bodyPr>
          <a:lstStyle/>
          <a:p>
            <a:pPr marL="0" indent="0" algn="just">
              <a:buNone/>
            </a:pPr>
            <a:r>
              <a:rPr lang="en-US" sz="2800" dirty="0"/>
              <a:t>CSS Flexible Box Layout, commonly known as Flexbox, is a CSS3 web layout model. It is in the W3C's candidate recommendation stage. The flex layout allows responsive elements within a container to be automatically arranged depending upon screen size.</a:t>
            </a:r>
            <a:endParaRPr lang="en-IN" sz="2800" dirty="0"/>
          </a:p>
        </p:txBody>
      </p:sp>
    </p:spTree>
    <p:extLst>
      <p:ext uri="{BB962C8B-B14F-4D97-AF65-F5344CB8AC3E}">
        <p14:creationId xmlns:p14="http://schemas.microsoft.com/office/powerpoint/2010/main" val="139940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8C90-A5BD-43BB-9682-DE8D243E08F3}"/>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JavaScript</a:t>
            </a:r>
          </a:p>
        </p:txBody>
      </p:sp>
      <p:sp>
        <p:nvSpPr>
          <p:cNvPr id="3" name="Content Placeholder 2">
            <a:extLst>
              <a:ext uri="{FF2B5EF4-FFF2-40B4-BE49-F238E27FC236}">
                <a16:creationId xmlns:a16="http://schemas.microsoft.com/office/drawing/2014/main" id="{9E50FC8B-5816-42D1-8E23-05D2618612C0}"/>
              </a:ext>
            </a:extLst>
          </p:cNvPr>
          <p:cNvSpPr>
            <a:spLocks noGrp="1"/>
          </p:cNvSpPr>
          <p:nvPr>
            <p:ph idx="1"/>
          </p:nvPr>
        </p:nvSpPr>
        <p:spPr/>
        <p:txBody>
          <a:bodyPr/>
          <a:lstStyle/>
          <a:p>
            <a:pPr marL="0" indent="0" algn="just">
              <a:buNone/>
            </a:pPr>
            <a:r>
              <a:rPr lang="en-US" sz="2800" dirty="0"/>
              <a:t>JavaScript is a scripting or programming language that allows you to implement complex things on web pages. Every time a web page does more than just sit there and display static information for you to look at , displaying timely content updates, interactive maps, animated 2D/3D graphics, scrolling video jukeboxes, </a:t>
            </a:r>
            <a:r>
              <a:rPr lang="en-US" sz="2800" dirty="0" err="1"/>
              <a:t>etc</a:t>
            </a:r>
            <a:r>
              <a:rPr lang="en-US" sz="2800" dirty="0"/>
              <a:t> you can bet that JavaScript is probably involved. </a:t>
            </a:r>
          </a:p>
          <a:p>
            <a:pPr marL="0" indent="0" algn="just">
              <a:buNone/>
            </a:pPr>
            <a:endParaRPr lang="en-IN" dirty="0"/>
          </a:p>
        </p:txBody>
      </p:sp>
    </p:spTree>
    <p:extLst>
      <p:ext uri="{BB962C8B-B14F-4D97-AF65-F5344CB8AC3E}">
        <p14:creationId xmlns:p14="http://schemas.microsoft.com/office/powerpoint/2010/main" val="4277443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BB8D-942E-48D5-A641-15ADD6C57785}"/>
              </a:ext>
            </a:extLst>
          </p:cNvPr>
          <p:cNvSpPr>
            <a:spLocks noGrp="1"/>
          </p:cNvSpPr>
          <p:nvPr>
            <p:ph type="title"/>
          </p:nvPr>
        </p:nvSpPr>
        <p:spPr/>
        <p:txBody>
          <a:bodyPr/>
          <a:lstStyle/>
          <a:p>
            <a:pPr marL="571500" indent="-571500">
              <a:buFont typeface="Arial" panose="020B0604020202020204" pitchFamily="34" charset="0"/>
              <a:buChar char="•"/>
            </a:pPr>
            <a:r>
              <a:rPr lang="en-US" b="1" u="sng" dirty="0"/>
              <a:t>So what can it really do?</a:t>
            </a:r>
            <a:endParaRPr lang="en-IN" b="1" u="sng" dirty="0"/>
          </a:p>
        </p:txBody>
      </p:sp>
      <p:sp>
        <p:nvSpPr>
          <p:cNvPr id="3" name="Content Placeholder 2">
            <a:extLst>
              <a:ext uri="{FF2B5EF4-FFF2-40B4-BE49-F238E27FC236}">
                <a16:creationId xmlns:a16="http://schemas.microsoft.com/office/drawing/2014/main" id="{E8677D2B-FBC2-428C-85BC-383541B76F5B}"/>
              </a:ext>
            </a:extLst>
          </p:cNvPr>
          <p:cNvSpPr>
            <a:spLocks noGrp="1"/>
          </p:cNvSpPr>
          <p:nvPr>
            <p:ph idx="1"/>
          </p:nvPr>
        </p:nvSpPr>
        <p:spPr/>
        <p:txBody>
          <a:bodyPr>
            <a:normAutofit fontScale="85000" lnSpcReduction="10000"/>
          </a:bodyPr>
          <a:lstStyle/>
          <a:p>
            <a:pPr algn="just"/>
            <a:r>
              <a:rPr lang="en-US" dirty="0"/>
              <a:t>The core client-side JavaScript language consists of some common programming features that allow you to do things like:</a:t>
            </a:r>
          </a:p>
          <a:p>
            <a:pPr algn="just"/>
            <a:r>
              <a:rPr lang="en-US" dirty="0"/>
              <a:t>Store useful values inside variables. In the above example for instance, we ask for a new name to be entered then store that name in a variable called name.</a:t>
            </a:r>
          </a:p>
          <a:p>
            <a:pPr algn="just"/>
            <a:r>
              <a:rPr lang="en-US" dirty="0"/>
              <a:t>Operations on pieces of text (known as "strings" in programming). In the above example we take the string "Player 1: " and join it to the name variable to create the complete text label, e.g. ''Player 1: Chris".</a:t>
            </a:r>
          </a:p>
          <a:p>
            <a:pPr algn="just"/>
            <a:r>
              <a:rPr lang="en-US" dirty="0"/>
              <a:t>Running code in response to certain events occurring on a web page. We used a click event in our example above to detect when the button is clicked and then run the code that updates the text label.</a:t>
            </a:r>
          </a:p>
          <a:p>
            <a:pPr algn="just"/>
            <a:r>
              <a:rPr lang="en-US" dirty="0"/>
              <a:t>And much more!</a:t>
            </a:r>
          </a:p>
          <a:p>
            <a:pPr marL="0" indent="0">
              <a:buNone/>
            </a:pPr>
            <a:endParaRPr lang="en-IN" dirty="0"/>
          </a:p>
        </p:txBody>
      </p:sp>
    </p:spTree>
    <p:extLst>
      <p:ext uri="{BB962C8B-B14F-4D97-AF65-F5344CB8AC3E}">
        <p14:creationId xmlns:p14="http://schemas.microsoft.com/office/powerpoint/2010/main" val="191478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4793-92DD-4DA8-9D2E-6417F2855400}"/>
              </a:ext>
            </a:extLst>
          </p:cNvPr>
          <p:cNvSpPr>
            <a:spLocks noGrp="1"/>
          </p:cNvSpPr>
          <p:nvPr>
            <p:ph type="title"/>
          </p:nvPr>
        </p:nvSpPr>
        <p:spPr/>
        <p:txBody>
          <a:bodyPr/>
          <a:lstStyle/>
          <a:p>
            <a:pPr marL="571500" indent="-571500" algn="just">
              <a:buFont typeface="Arial" panose="020B0604020202020204" pitchFamily="34" charset="0"/>
              <a:buChar char="•"/>
            </a:pPr>
            <a:r>
              <a:rPr lang="en-US" b="1" u="sng" dirty="0"/>
              <a:t>How do you add JavaScript to your page?</a:t>
            </a:r>
            <a:endParaRPr lang="en-IN" b="1" u="sng" dirty="0"/>
          </a:p>
        </p:txBody>
      </p:sp>
      <p:sp>
        <p:nvSpPr>
          <p:cNvPr id="3" name="Content Placeholder 2">
            <a:extLst>
              <a:ext uri="{FF2B5EF4-FFF2-40B4-BE49-F238E27FC236}">
                <a16:creationId xmlns:a16="http://schemas.microsoft.com/office/drawing/2014/main" id="{79117E96-60A6-4DBD-ABF9-D4F126AE83F3}"/>
              </a:ext>
            </a:extLst>
          </p:cNvPr>
          <p:cNvSpPr>
            <a:spLocks noGrp="1"/>
          </p:cNvSpPr>
          <p:nvPr>
            <p:ph idx="1"/>
          </p:nvPr>
        </p:nvSpPr>
        <p:spPr/>
        <p:txBody>
          <a:bodyPr>
            <a:normAutofit lnSpcReduction="10000"/>
          </a:bodyPr>
          <a:lstStyle/>
          <a:p>
            <a:r>
              <a:rPr lang="en-US" dirty="0"/>
              <a:t>Internal JavaScript</a:t>
            </a:r>
          </a:p>
          <a:p>
            <a:r>
              <a:rPr lang="en-US" dirty="0"/>
              <a:t>&lt;script&gt; // JavaScript goes here &lt;/script&gt;</a:t>
            </a:r>
          </a:p>
          <a:p>
            <a:r>
              <a:rPr lang="en-US" dirty="0"/>
              <a:t>External JavaScript</a:t>
            </a:r>
          </a:p>
          <a:p>
            <a:r>
              <a:rPr lang="en-US" dirty="0"/>
              <a:t>&lt;script src="script.js" defer&gt;&lt;/script&gt;</a:t>
            </a:r>
          </a:p>
          <a:p>
            <a:r>
              <a:rPr lang="en-US" dirty="0"/>
              <a:t>Inline JavaScript handlers</a:t>
            </a:r>
          </a:p>
          <a:p>
            <a:r>
              <a:rPr lang="en-US" dirty="0"/>
              <a:t>function </a:t>
            </a:r>
            <a:r>
              <a:rPr lang="en-US" dirty="0" err="1"/>
              <a:t>createParagraph</a:t>
            </a:r>
            <a:r>
              <a:rPr lang="en-US" dirty="0"/>
              <a:t>() { let para = </a:t>
            </a:r>
            <a:r>
              <a:rPr lang="en-US" dirty="0" err="1"/>
              <a:t>document.createElement</a:t>
            </a:r>
            <a:r>
              <a:rPr lang="en-US" dirty="0"/>
              <a:t>('p'); </a:t>
            </a:r>
            <a:r>
              <a:rPr lang="en-US" dirty="0" err="1"/>
              <a:t>para.textContent</a:t>
            </a:r>
            <a:r>
              <a:rPr lang="en-US" dirty="0"/>
              <a:t> = 'You clicked the button!'; </a:t>
            </a:r>
            <a:r>
              <a:rPr lang="en-US" dirty="0" err="1"/>
              <a:t>document.body.appendChild</a:t>
            </a:r>
            <a:r>
              <a:rPr lang="en-US" dirty="0"/>
              <a:t>(para); }</a:t>
            </a:r>
            <a:br>
              <a:rPr lang="en-US" dirty="0"/>
            </a:br>
            <a:endParaRPr lang="en-US" dirty="0"/>
          </a:p>
          <a:p>
            <a:pPr marL="0" indent="0" algn="just">
              <a:buNone/>
            </a:pPr>
            <a:endParaRPr lang="en-IN" dirty="0"/>
          </a:p>
        </p:txBody>
      </p:sp>
    </p:spTree>
    <p:extLst>
      <p:ext uri="{BB962C8B-B14F-4D97-AF65-F5344CB8AC3E}">
        <p14:creationId xmlns:p14="http://schemas.microsoft.com/office/powerpoint/2010/main" val="1109738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87E-383A-4C16-B571-85784930E84A}"/>
              </a:ext>
            </a:extLst>
          </p:cNvPr>
          <p:cNvSpPr>
            <a:spLocks noGrp="1"/>
          </p:cNvSpPr>
          <p:nvPr>
            <p:ph type="title"/>
          </p:nvPr>
        </p:nvSpPr>
        <p:spPr/>
        <p:txBody>
          <a:bodyPr/>
          <a:lstStyle/>
          <a:p>
            <a:pPr marL="571500" indent="-571500">
              <a:buFont typeface="Arial" panose="020B0604020202020204" pitchFamily="34" charset="0"/>
              <a:buChar char="•"/>
            </a:pPr>
            <a:r>
              <a:rPr lang="en-IN" b="1" u="sng" dirty="0"/>
              <a:t>Script Loading Strategies</a:t>
            </a:r>
          </a:p>
        </p:txBody>
      </p:sp>
      <p:sp>
        <p:nvSpPr>
          <p:cNvPr id="3" name="Content Placeholder 2">
            <a:extLst>
              <a:ext uri="{FF2B5EF4-FFF2-40B4-BE49-F238E27FC236}">
                <a16:creationId xmlns:a16="http://schemas.microsoft.com/office/drawing/2014/main" id="{7C787878-2828-49E4-AC07-075D5009981B}"/>
              </a:ext>
            </a:extLst>
          </p:cNvPr>
          <p:cNvSpPr>
            <a:spLocks noGrp="1"/>
          </p:cNvSpPr>
          <p:nvPr>
            <p:ph idx="1"/>
          </p:nvPr>
        </p:nvSpPr>
        <p:spPr/>
        <p:txBody>
          <a:bodyPr/>
          <a:lstStyle/>
          <a:p>
            <a:r>
              <a:rPr lang="en-US" sz="3200" dirty="0"/>
              <a:t>In the internal example, you can see this structure around the code:</a:t>
            </a:r>
          </a:p>
          <a:p>
            <a:r>
              <a:rPr lang="en-US" sz="3200" dirty="0"/>
              <a:t>document.addEventListener("DOMContentLoaded", function() { ... });</a:t>
            </a:r>
          </a:p>
          <a:p>
            <a:pPr marL="0" indent="0" algn="just">
              <a:buNone/>
            </a:pPr>
            <a:endParaRPr lang="en-IN" dirty="0"/>
          </a:p>
        </p:txBody>
      </p:sp>
    </p:spTree>
    <p:extLst>
      <p:ext uri="{BB962C8B-B14F-4D97-AF65-F5344CB8AC3E}">
        <p14:creationId xmlns:p14="http://schemas.microsoft.com/office/powerpoint/2010/main" val="3903398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3708-5D43-4D0C-85B0-45124F031F80}"/>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Async and Defer</a:t>
            </a:r>
          </a:p>
        </p:txBody>
      </p:sp>
      <p:sp>
        <p:nvSpPr>
          <p:cNvPr id="3" name="Content Placeholder 2">
            <a:extLst>
              <a:ext uri="{FF2B5EF4-FFF2-40B4-BE49-F238E27FC236}">
                <a16:creationId xmlns:a16="http://schemas.microsoft.com/office/drawing/2014/main" id="{14EC3A80-F822-4254-910B-03AC5F8F3CAE}"/>
              </a:ext>
            </a:extLst>
          </p:cNvPr>
          <p:cNvSpPr>
            <a:spLocks noGrp="1"/>
          </p:cNvSpPr>
          <p:nvPr>
            <p:ph idx="1"/>
          </p:nvPr>
        </p:nvSpPr>
        <p:spPr/>
        <p:txBody>
          <a:bodyPr/>
          <a:lstStyle/>
          <a:p>
            <a:r>
              <a:rPr lang="en-US" sz="3200" dirty="0"/>
              <a:t>For example, if you have the following script elements:</a:t>
            </a:r>
          </a:p>
          <a:p>
            <a:r>
              <a:rPr lang="en-US" sz="3200" dirty="0"/>
              <a:t>&lt;script async src="</a:t>
            </a:r>
            <a:r>
              <a:rPr lang="en-US" sz="3200" dirty="0" err="1"/>
              <a:t>js</a:t>
            </a:r>
            <a:r>
              <a:rPr lang="en-US" sz="3200" dirty="0"/>
              <a:t>/vendor/jquery.js"&gt;&lt;/script&gt; &lt;script async src="</a:t>
            </a:r>
            <a:r>
              <a:rPr lang="en-US" sz="3200" dirty="0" err="1"/>
              <a:t>js</a:t>
            </a:r>
            <a:r>
              <a:rPr lang="en-US" sz="3200" dirty="0"/>
              <a:t>/script2.js"&gt;&lt;/script&gt; &lt;script async src="</a:t>
            </a:r>
            <a:r>
              <a:rPr lang="en-US" sz="3200" dirty="0" err="1"/>
              <a:t>js</a:t>
            </a:r>
            <a:r>
              <a:rPr lang="en-US" sz="3200" dirty="0"/>
              <a:t>/script3.js"&gt;&lt;/script&gt;</a:t>
            </a:r>
          </a:p>
          <a:p>
            <a:pPr marL="0" indent="0">
              <a:buNone/>
            </a:pPr>
            <a:endParaRPr lang="en-IN" dirty="0"/>
          </a:p>
        </p:txBody>
      </p:sp>
    </p:spTree>
    <p:extLst>
      <p:ext uri="{BB962C8B-B14F-4D97-AF65-F5344CB8AC3E}">
        <p14:creationId xmlns:p14="http://schemas.microsoft.com/office/powerpoint/2010/main" val="1137591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FE6A-058B-4872-910C-EDF48C354E19}"/>
              </a:ext>
            </a:extLst>
          </p:cNvPr>
          <p:cNvSpPr>
            <a:spLocks noGrp="1"/>
          </p:cNvSpPr>
          <p:nvPr>
            <p:ph type="title"/>
          </p:nvPr>
        </p:nvSpPr>
        <p:spPr/>
        <p:txBody>
          <a:bodyPr/>
          <a:lstStyle/>
          <a:p>
            <a:pPr marL="571500" indent="-571500" algn="just">
              <a:buFont typeface="Arial" panose="020B0604020202020204" pitchFamily="34" charset="0"/>
              <a:buChar char="•"/>
            </a:pPr>
            <a:r>
              <a:rPr lang="en-IN" b="1" u="sng" dirty="0"/>
              <a:t>Comments</a:t>
            </a:r>
          </a:p>
        </p:txBody>
      </p:sp>
      <p:sp>
        <p:nvSpPr>
          <p:cNvPr id="3" name="Content Placeholder 2">
            <a:extLst>
              <a:ext uri="{FF2B5EF4-FFF2-40B4-BE49-F238E27FC236}">
                <a16:creationId xmlns:a16="http://schemas.microsoft.com/office/drawing/2014/main" id="{13E831B7-34FE-4CEF-88B6-FE1626DFD130}"/>
              </a:ext>
            </a:extLst>
          </p:cNvPr>
          <p:cNvSpPr>
            <a:spLocks noGrp="1"/>
          </p:cNvSpPr>
          <p:nvPr>
            <p:ph idx="1"/>
          </p:nvPr>
        </p:nvSpPr>
        <p:spPr/>
        <p:txBody>
          <a:bodyPr/>
          <a:lstStyle/>
          <a:p>
            <a:pPr marL="0" indent="0" algn="just">
              <a:buNone/>
            </a:pPr>
            <a:r>
              <a:rPr lang="en-US" sz="1800" dirty="0"/>
              <a:t>As with HTML and CSS, it is possible to write comments into your JavaScript code that will be ignored by the browser, and exist simply to provide instructions to your fellow developers on how the code works (and you, if you come back to your code after six months and can't remember what you did). Comments are very useful, and you should use them often, particularly for larger applications. </a:t>
            </a:r>
          </a:p>
          <a:p>
            <a:pPr marL="0" indent="0" algn="just">
              <a:buNone/>
            </a:pPr>
            <a:r>
              <a:rPr lang="en-US" sz="1800" dirty="0"/>
              <a:t>There are two types:</a:t>
            </a:r>
          </a:p>
          <a:p>
            <a:r>
              <a:rPr lang="en-US" sz="1800" dirty="0"/>
              <a:t>A single line comment is written after a double forward slash (//), e.g.// I am a comment</a:t>
            </a:r>
          </a:p>
          <a:p>
            <a:r>
              <a:rPr lang="en-US" sz="1800" dirty="0"/>
              <a:t>A multi-line comment is written between the strings /* and */, e.g./* I am also a comment */</a:t>
            </a:r>
          </a:p>
          <a:p>
            <a:pPr marL="0" indent="0" algn="just">
              <a:buNone/>
            </a:pPr>
            <a:endParaRPr lang="en-US" sz="1800" dirty="0"/>
          </a:p>
          <a:p>
            <a:pPr marL="0" indent="0" algn="just">
              <a:buNone/>
            </a:pPr>
            <a:endParaRPr lang="en-IN" dirty="0"/>
          </a:p>
        </p:txBody>
      </p:sp>
    </p:spTree>
    <p:extLst>
      <p:ext uri="{BB962C8B-B14F-4D97-AF65-F5344CB8AC3E}">
        <p14:creationId xmlns:p14="http://schemas.microsoft.com/office/powerpoint/2010/main" val="1694327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9CC9-B96D-46D9-9BF3-51529B453309}"/>
              </a:ext>
            </a:extLst>
          </p:cNvPr>
          <p:cNvSpPr>
            <a:spLocks noGrp="1"/>
          </p:cNvSpPr>
          <p:nvPr>
            <p:ph type="title"/>
          </p:nvPr>
        </p:nvSpPr>
        <p:spPr/>
        <p:txBody>
          <a:bodyPr/>
          <a:lstStyle/>
          <a:p>
            <a:pPr marL="571500" indent="-571500">
              <a:buFont typeface="Arial" panose="020B0604020202020204" pitchFamily="34" charset="0"/>
              <a:buChar char="•"/>
            </a:pPr>
            <a:r>
              <a:rPr lang="en-IN" b="1" u="sng" dirty="0"/>
              <a:t>Elements in HTML</a:t>
            </a:r>
          </a:p>
        </p:txBody>
      </p:sp>
      <p:sp>
        <p:nvSpPr>
          <p:cNvPr id="3" name="Content Placeholder 2">
            <a:extLst>
              <a:ext uri="{FF2B5EF4-FFF2-40B4-BE49-F238E27FC236}">
                <a16:creationId xmlns:a16="http://schemas.microsoft.com/office/drawing/2014/main" id="{6318C36C-BA02-482D-8BCE-C5BFE76990A0}"/>
              </a:ext>
            </a:extLst>
          </p:cNvPr>
          <p:cNvSpPr>
            <a:spLocks noGrp="1"/>
          </p:cNvSpPr>
          <p:nvPr>
            <p:ph idx="1"/>
          </p:nvPr>
        </p:nvSpPr>
        <p:spPr/>
        <p:txBody>
          <a:bodyPr/>
          <a:lstStyle/>
          <a:p>
            <a:r>
              <a:rPr lang="en-US" dirty="0"/>
              <a:t>The &lt;html&gt; element is the root element of an HTML page</a:t>
            </a:r>
          </a:p>
          <a:p>
            <a:r>
              <a:rPr lang="en-US" dirty="0"/>
              <a:t>The &lt;head&gt; element contains meta information about the document</a:t>
            </a:r>
          </a:p>
          <a:p>
            <a:r>
              <a:rPr lang="en-US" dirty="0"/>
              <a:t>The &lt;title&gt; element specifies a title for the document</a:t>
            </a:r>
          </a:p>
          <a:p>
            <a:r>
              <a:rPr lang="en-US" dirty="0"/>
              <a:t>The &lt;body&gt; element contains the visible page content</a:t>
            </a:r>
          </a:p>
          <a:p>
            <a:r>
              <a:rPr lang="en-US" dirty="0"/>
              <a:t>The &lt;h1&gt; element defines a large heading</a:t>
            </a:r>
          </a:p>
          <a:p>
            <a:r>
              <a:rPr lang="en-US" dirty="0"/>
              <a:t>The &lt;p&gt; element defines a paragraph</a:t>
            </a:r>
          </a:p>
          <a:p>
            <a:pPr marL="0" indent="0">
              <a:buNone/>
            </a:pPr>
            <a:endParaRPr lang="en-IN" dirty="0"/>
          </a:p>
        </p:txBody>
      </p:sp>
    </p:spTree>
    <p:extLst>
      <p:ext uri="{BB962C8B-B14F-4D97-AF65-F5344CB8AC3E}">
        <p14:creationId xmlns:p14="http://schemas.microsoft.com/office/powerpoint/2010/main" val="410173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BB1B-2DBC-4B4B-9DB6-807EDEFCD970}"/>
              </a:ext>
            </a:extLst>
          </p:cNvPr>
          <p:cNvSpPr>
            <a:spLocks noGrp="1"/>
          </p:cNvSpPr>
          <p:nvPr>
            <p:ph type="title"/>
          </p:nvPr>
        </p:nvSpPr>
        <p:spPr/>
        <p:txBody>
          <a:bodyPr/>
          <a:lstStyle/>
          <a:p>
            <a:pPr marL="571500" indent="-571500">
              <a:buFont typeface="Arial" panose="020B0604020202020204" pitchFamily="34" charset="0"/>
              <a:buChar char="•"/>
            </a:pPr>
            <a:r>
              <a:rPr lang="en-IN" b="1" u="sng" dirty="0"/>
              <a:t>An example of a HTML document</a:t>
            </a:r>
          </a:p>
        </p:txBody>
      </p:sp>
      <p:sp>
        <p:nvSpPr>
          <p:cNvPr id="3" name="Content Placeholder 2">
            <a:extLst>
              <a:ext uri="{FF2B5EF4-FFF2-40B4-BE49-F238E27FC236}">
                <a16:creationId xmlns:a16="http://schemas.microsoft.com/office/drawing/2014/main" id="{46ADC366-D9EE-42DF-B9D7-4E4890364016}"/>
              </a:ext>
            </a:extLst>
          </p:cNvPr>
          <p:cNvSpPr>
            <a:spLocks noGrp="1"/>
          </p:cNvSpPr>
          <p:nvPr>
            <p:ph idx="1"/>
          </p:nvPr>
        </p:nvSpPr>
        <p:spPr/>
        <p:txBody>
          <a:bodyPr>
            <a:normAutofit fontScale="92500" lnSpcReduction="10000"/>
          </a:bodyPr>
          <a:lstStyle/>
          <a:p>
            <a:pPr marL="0" indent="0">
              <a:buNone/>
            </a:pPr>
            <a:r>
              <a:rPr lang="en-US" dirty="0"/>
              <a:t>&lt;!DOCTYPE html&gt;</a:t>
            </a:r>
            <a:br>
              <a:rPr lang="en-US" dirty="0"/>
            </a:br>
            <a:r>
              <a:rPr lang="en-US" dirty="0"/>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t>&lt;body&gt;</a:t>
            </a:r>
            <a:br>
              <a:rPr lang="en-US" dirty="0"/>
            </a:br>
            <a:br>
              <a:rPr lang="en-US" dirty="0"/>
            </a:br>
            <a:r>
              <a:rPr lang="en-US" dirty="0"/>
              <a:t>&lt;h1&gt;My First Heading&lt;/h1&gt;</a:t>
            </a:r>
            <a:br>
              <a:rPr lang="en-US" dirty="0"/>
            </a:br>
            <a:r>
              <a:rPr lang="en-US" dirty="0"/>
              <a:t>&lt;p&gt;My first paragraph.&lt;/p&gt;</a:t>
            </a:r>
            <a:br>
              <a:rPr lang="en-US" dirty="0"/>
            </a:br>
            <a:br>
              <a:rPr lang="en-US" dirty="0"/>
            </a:br>
            <a:r>
              <a:rPr lang="en-US" dirty="0"/>
              <a:t>&lt;/body&gt;</a:t>
            </a:r>
            <a:br>
              <a:rPr lang="en-US" dirty="0"/>
            </a:br>
            <a:r>
              <a:rPr lang="en-US" dirty="0"/>
              <a:t>&lt;/html&gt;</a:t>
            </a:r>
            <a:endParaRPr lang="en-IN" dirty="0"/>
          </a:p>
        </p:txBody>
      </p:sp>
    </p:spTree>
    <p:extLst>
      <p:ext uri="{BB962C8B-B14F-4D97-AF65-F5344CB8AC3E}">
        <p14:creationId xmlns:p14="http://schemas.microsoft.com/office/powerpoint/2010/main" val="352944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3718-C46B-4C12-86FB-90CE3B817311}"/>
              </a:ext>
            </a:extLst>
          </p:cNvPr>
          <p:cNvSpPr>
            <a:spLocks noGrp="1"/>
          </p:cNvSpPr>
          <p:nvPr>
            <p:ph type="title"/>
          </p:nvPr>
        </p:nvSpPr>
        <p:spPr/>
        <p:txBody>
          <a:bodyPr/>
          <a:lstStyle/>
          <a:p>
            <a:pPr marL="571500" indent="-571500" algn="just">
              <a:buFont typeface="Arial" panose="020B0604020202020204" pitchFamily="34" charset="0"/>
              <a:buChar char="•"/>
            </a:pPr>
            <a:r>
              <a:rPr lang="en-US" b="1" u="sng" dirty="0"/>
              <a:t>What are HTML Tags and Attributes?</a:t>
            </a:r>
            <a:endParaRPr lang="en-IN" b="1" u="sng" dirty="0"/>
          </a:p>
        </p:txBody>
      </p:sp>
      <p:sp>
        <p:nvSpPr>
          <p:cNvPr id="3" name="Content Placeholder 2">
            <a:extLst>
              <a:ext uri="{FF2B5EF4-FFF2-40B4-BE49-F238E27FC236}">
                <a16:creationId xmlns:a16="http://schemas.microsoft.com/office/drawing/2014/main" id="{631469AB-CC4B-4678-87A7-03DD2AD17FB1}"/>
              </a:ext>
            </a:extLst>
          </p:cNvPr>
          <p:cNvSpPr>
            <a:spLocks noGrp="1"/>
          </p:cNvSpPr>
          <p:nvPr>
            <p:ph idx="1"/>
          </p:nvPr>
        </p:nvSpPr>
        <p:spPr/>
        <p:txBody>
          <a:bodyPr>
            <a:normAutofit fontScale="77500" lnSpcReduction="20000"/>
          </a:bodyPr>
          <a:lstStyle/>
          <a:p>
            <a:pPr marL="0" indent="0">
              <a:buNone/>
            </a:pPr>
            <a:r>
              <a:rPr lang="en-US" dirty="0"/>
              <a:t>What Are HTML Tags?</a:t>
            </a:r>
          </a:p>
          <a:p>
            <a:pPr marL="0" indent="0">
              <a:buNone/>
            </a:pPr>
            <a:r>
              <a:rPr lang="en-US" dirty="0"/>
              <a:t>Tags are used to mark up the start of an HTML element and they are usually enclosed in angle brackets. An example of a tag is: &lt;h1&gt;.</a:t>
            </a:r>
          </a:p>
          <a:p>
            <a:pPr marL="0" indent="0">
              <a:buNone/>
            </a:pPr>
            <a:r>
              <a:rPr lang="en-US" dirty="0"/>
              <a:t>Most tags must be opened &lt;h1&gt; and closed &lt;/h1&gt; in order to function.</a:t>
            </a:r>
          </a:p>
          <a:p>
            <a:pPr marL="0" indent="0">
              <a:buNone/>
            </a:pPr>
            <a:endParaRPr lang="en-US" dirty="0"/>
          </a:p>
          <a:p>
            <a:pPr marL="0" indent="0">
              <a:buNone/>
            </a:pPr>
            <a:r>
              <a:rPr lang="en-US" dirty="0"/>
              <a:t>What are HTML Attributes?</a:t>
            </a:r>
          </a:p>
          <a:p>
            <a:pPr marL="0" indent="0">
              <a:buNone/>
            </a:pPr>
            <a:r>
              <a:rPr lang="en-US" dirty="0"/>
              <a:t>Attributes contain additional pieces of information. Attributes take the form of an opening tag and additional info is placed inside.</a:t>
            </a:r>
          </a:p>
          <a:p>
            <a:pPr marL="0" indent="0">
              <a:buNone/>
            </a:pPr>
            <a:r>
              <a:rPr lang="en-US" dirty="0"/>
              <a:t>An example of an attribute is:</a:t>
            </a:r>
          </a:p>
          <a:p>
            <a:pPr marL="0" indent="0">
              <a:buNone/>
            </a:pPr>
            <a:r>
              <a:rPr lang="en-US" dirty="0"/>
              <a:t>&lt;img src="mydog.jpg" alt="A photo of my dog."&gt;</a:t>
            </a:r>
          </a:p>
          <a:p>
            <a:pPr marL="0" indent="0">
              <a:buNone/>
            </a:pPr>
            <a:r>
              <a:rPr lang="en-US" dirty="0"/>
              <a:t>In this instance, the image source (src) and the alt text (alt) are attributes of the &lt;img&gt; tag.</a:t>
            </a:r>
          </a:p>
          <a:p>
            <a:pPr marL="0" indent="0">
              <a:buNone/>
            </a:pPr>
            <a:endParaRPr lang="en-IN" dirty="0"/>
          </a:p>
        </p:txBody>
      </p:sp>
    </p:spTree>
    <p:extLst>
      <p:ext uri="{BB962C8B-B14F-4D97-AF65-F5344CB8AC3E}">
        <p14:creationId xmlns:p14="http://schemas.microsoft.com/office/powerpoint/2010/main" val="323337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4BDF-6773-4DA5-B4A9-921580344142}"/>
              </a:ext>
            </a:extLst>
          </p:cNvPr>
          <p:cNvSpPr>
            <a:spLocks noGrp="1"/>
          </p:cNvSpPr>
          <p:nvPr>
            <p:ph type="title"/>
          </p:nvPr>
        </p:nvSpPr>
        <p:spPr/>
        <p:txBody>
          <a:bodyPr/>
          <a:lstStyle/>
          <a:p>
            <a:pPr marL="571500" indent="-571500">
              <a:buFont typeface="Arial" panose="020B0604020202020204" pitchFamily="34" charset="0"/>
              <a:buChar char="•"/>
            </a:pPr>
            <a:r>
              <a:rPr lang="en-US" b="1" u="sng" dirty="0"/>
              <a:t>How to add Links in HTML?</a:t>
            </a:r>
            <a:endParaRPr lang="en-IN" b="1" u="sng" dirty="0"/>
          </a:p>
        </p:txBody>
      </p:sp>
      <p:sp>
        <p:nvSpPr>
          <p:cNvPr id="3" name="Content Placeholder 2">
            <a:extLst>
              <a:ext uri="{FF2B5EF4-FFF2-40B4-BE49-F238E27FC236}">
                <a16:creationId xmlns:a16="http://schemas.microsoft.com/office/drawing/2014/main" id="{A3BECD78-6DD1-4D10-8F65-C19DD9CFF4B3}"/>
              </a:ext>
            </a:extLst>
          </p:cNvPr>
          <p:cNvSpPr>
            <a:spLocks noGrp="1"/>
          </p:cNvSpPr>
          <p:nvPr>
            <p:ph idx="1"/>
          </p:nvPr>
        </p:nvSpPr>
        <p:spPr/>
        <p:txBody>
          <a:bodyPr/>
          <a:lstStyle/>
          <a:p>
            <a:pPr marL="0" indent="0">
              <a:buNone/>
            </a:pPr>
            <a:r>
              <a:rPr lang="en-US" sz="3200" dirty="0"/>
              <a:t>The Anchor Tag</a:t>
            </a:r>
          </a:p>
          <a:p>
            <a:pPr marL="0" indent="0">
              <a:buNone/>
            </a:pPr>
            <a:r>
              <a:rPr lang="en-US" sz="3200" dirty="0"/>
              <a:t>The &lt;a&gt; (or anchor) opening tag is written in the format:</a:t>
            </a:r>
          </a:p>
          <a:p>
            <a:pPr marL="0" indent="0">
              <a:buNone/>
            </a:pPr>
            <a:r>
              <a:rPr lang="en-US" sz="3200" dirty="0"/>
              <a:t>&lt;a href="http://www.google.com"&gt;Your Link Text Here &lt;/a&gt;</a:t>
            </a:r>
          </a:p>
          <a:p>
            <a:pPr marL="0" indent="0">
              <a:buNone/>
            </a:pPr>
            <a:endParaRPr lang="en-IN" dirty="0"/>
          </a:p>
        </p:txBody>
      </p:sp>
    </p:spTree>
    <p:extLst>
      <p:ext uri="{BB962C8B-B14F-4D97-AF65-F5344CB8AC3E}">
        <p14:creationId xmlns:p14="http://schemas.microsoft.com/office/powerpoint/2010/main" val="61008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B960-E9B9-4ECC-9BF0-246DFAB10C31}"/>
              </a:ext>
            </a:extLst>
          </p:cNvPr>
          <p:cNvSpPr>
            <a:spLocks noGrp="1"/>
          </p:cNvSpPr>
          <p:nvPr>
            <p:ph type="title"/>
          </p:nvPr>
        </p:nvSpPr>
        <p:spPr/>
        <p:txBody>
          <a:bodyPr/>
          <a:lstStyle/>
          <a:p>
            <a:pPr marL="571500" indent="-571500">
              <a:buFont typeface="Arial" panose="020B0604020202020204" pitchFamily="34" charset="0"/>
              <a:buChar char="•"/>
            </a:pPr>
            <a:r>
              <a:rPr lang="en-US" b="1" u="sng" dirty="0"/>
              <a:t>How To Add Images In HTML?</a:t>
            </a:r>
            <a:endParaRPr lang="en-IN" b="1" u="sng" dirty="0"/>
          </a:p>
        </p:txBody>
      </p:sp>
      <p:sp>
        <p:nvSpPr>
          <p:cNvPr id="3" name="Content Placeholder 2">
            <a:extLst>
              <a:ext uri="{FF2B5EF4-FFF2-40B4-BE49-F238E27FC236}">
                <a16:creationId xmlns:a16="http://schemas.microsoft.com/office/drawing/2014/main" id="{8C92E1BA-88B0-4E69-A6D9-D9742937EABE}"/>
              </a:ext>
            </a:extLst>
          </p:cNvPr>
          <p:cNvSpPr>
            <a:spLocks noGrp="1"/>
          </p:cNvSpPr>
          <p:nvPr>
            <p:ph idx="1"/>
          </p:nvPr>
        </p:nvSpPr>
        <p:spPr/>
        <p:txBody>
          <a:bodyPr/>
          <a:lstStyle/>
          <a:p>
            <a:pPr marL="0" indent="0">
              <a:buNone/>
            </a:pPr>
            <a:r>
              <a:rPr lang="en-US" sz="3200" dirty="0"/>
              <a:t>The &lt;img&gt; tag normally is written as follows:</a:t>
            </a:r>
          </a:p>
          <a:p>
            <a:pPr marL="0" indent="0">
              <a:buNone/>
            </a:pPr>
            <a:r>
              <a:rPr lang="en-US" sz="3200" dirty="0"/>
              <a:t>&lt;img src="yourimage.jpg" alt="Describe the image" height="X" width="X"&gt;</a:t>
            </a:r>
          </a:p>
          <a:p>
            <a:pPr marL="0" indent="0">
              <a:buNone/>
            </a:pPr>
            <a:endParaRPr lang="en-IN" dirty="0"/>
          </a:p>
        </p:txBody>
      </p:sp>
    </p:spTree>
    <p:extLst>
      <p:ext uri="{BB962C8B-B14F-4D97-AF65-F5344CB8AC3E}">
        <p14:creationId xmlns:p14="http://schemas.microsoft.com/office/powerpoint/2010/main" val="217866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BFA8-1E90-4AE5-B2C8-EABC18ACAB8A}"/>
              </a:ext>
            </a:extLst>
          </p:cNvPr>
          <p:cNvSpPr>
            <a:spLocks noGrp="1"/>
          </p:cNvSpPr>
          <p:nvPr>
            <p:ph type="title"/>
          </p:nvPr>
        </p:nvSpPr>
        <p:spPr/>
        <p:txBody>
          <a:bodyPr/>
          <a:lstStyle/>
          <a:p>
            <a:pPr marL="571500" indent="-571500">
              <a:buFont typeface="Arial" panose="020B0604020202020204" pitchFamily="34" charset="0"/>
              <a:buChar char="•"/>
            </a:pPr>
            <a:r>
              <a:rPr lang="en-US" b="1" u="sng" dirty="0"/>
              <a:t>How To Make an HTML List?</a:t>
            </a:r>
            <a:endParaRPr lang="en-IN" b="1" u="sng" dirty="0"/>
          </a:p>
        </p:txBody>
      </p:sp>
      <p:sp>
        <p:nvSpPr>
          <p:cNvPr id="3" name="Content Placeholder 2">
            <a:extLst>
              <a:ext uri="{FF2B5EF4-FFF2-40B4-BE49-F238E27FC236}">
                <a16:creationId xmlns:a16="http://schemas.microsoft.com/office/drawing/2014/main" id="{B5D1888C-39FD-4C30-88B8-A227E64A77C1}"/>
              </a:ext>
            </a:extLst>
          </p:cNvPr>
          <p:cNvSpPr>
            <a:spLocks noGrp="1"/>
          </p:cNvSpPr>
          <p:nvPr>
            <p:ph idx="1"/>
          </p:nvPr>
        </p:nvSpPr>
        <p:spPr/>
        <p:txBody>
          <a:bodyPr>
            <a:normAutofit lnSpcReduction="10000"/>
          </a:bodyPr>
          <a:lstStyle/>
          <a:p>
            <a:r>
              <a:rPr lang="en-US" dirty="0"/>
              <a:t>In web design, there are </a:t>
            </a:r>
            <a:r>
              <a:rPr lang="en-US" b="1" dirty="0"/>
              <a:t>3 different types of lists</a:t>
            </a:r>
            <a:r>
              <a:rPr lang="en-US" dirty="0"/>
              <a:t> which you may wish to add to your site.</a:t>
            </a:r>
          </a:p>
          <a:p>
            <a:pPr>
              <a:buNone/>
            </a:pPr>
            <a:r>
              <a:rPr lang="en-US" b="1" dirty="0"/>
              <a:t>  1. Ordered List</a:t>
            </a:r>
          </a:p>
          <a:p>
            <a:pPr>
              <a:buNone/>
            </a:pPr>
            <a:r>
              <a:rPr lang="en-US" dirty="0"/>
              <a:t>    </a:t>
            </a:r>
            <a:r>
              <a:rPr lang="en-US" b="1" dirty="0"/>
              <a:t>&lt;ol&gt; </a:t>
            </a:r>
            <a:r>
              <a:rPr lang="en-US" dirty="0"/>
              <a:t>This is an ordered list of contents. </a:t>
            </a:r>
          </a:p>
          <a:p>
            <a:pPr>
              <a:buNone/>
            </a:pPr>
            <a:r>
              <a:rPr lang="en-US" b="1" dirty="0"/>
              <a:t>  2. Unordered List</a:t>
            </a:r>
          </a:p>
          <a:p>
            <a:pPr>
              <a:buNone/>
            </a:pPr>
            <a:r>
              <a:rPr lang="en-US" b="1" dirty="0"/>
              <a:t>   &lt;ul&gt;</a:t>
            </a:r>
            <a:r>
              <a:rPr lang="en-US" dirty="0"/>
              <a:t> unordered list. This is better known as a </a:t>
            </a:r>
            <a:r>
              <a:rPr lang="en-US" b="1" dirty="0"/>
              <a:t>bullet point list</a:t>
            </a:r>
            <a:r>
              <a:rPr lang="en-US" dirty="0"/>
              <a:t> and contains no numbers.</a:t>
            </a:r>
          </a:p>
          <a:p>
            <a:pPr>
              <a:buNone/>
            </a:pPr>
            <a:r>
              <a:rPr lang="en-US" b="1" dirty="0"/>
              <a:t>   3. Definition List</a:t>
            </a:r>
          </a:p>
          <a:p>
            <a:pPr>
              <a:buNone/>
            </a:pPr>
            <a:r>
              <a:rPr lang="en-US" b="1" dirty="0"/>
              <a:t>   </a:t>
            </a:r>
            <a:r>
              <a:rPr lang="en-US" dirty="0"/>
              <a:t>definition list </a:t>
            </a:r>
            <a:r>
              <a:rPr lang="en-US" b="1" dirty="0"/>
              <a:t>&lt;dl&gt; </a:t>
            </a:r>
          </a:p>
          <a:p>
            <a:pPr marL="0" indent="0">
              <a:buNone/>
            </a:pPr>
            <a:endParaRPr lang="en-IN" dirty="0"/>
          </a:p>
        </p:txBody>
      </p:sp>
    </p:spTree>
    <p:extLst>
      <p:ext uri="{BB962C8B-B14F-4D97-AF65-F5344CB8AC3E}">
        <p14:creationId xmlns:p14="http://schemas.microsoft.com/office/powerpoint/2010/main" val="16868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203E-D9D1-4A65-800E-7B89BCA3104A}"/>
              </a:ext>
            </a:extLst>
          </p:cNvPr>
          <p:cNvSpPr>
            <a:spLocks noGrp="1"/>
          </p:cNvSpPr>
          <p:nvPr>
            <p:ph type="title"/>
          </p:nvPr>
        </p:nvSpPr>
        <p:spPr/>
        <p:txBody>
          <a:bodyPr/>
          <a:lstStyle/>
          <a:p>
            <a:pPr marL="571500" indent="-571500" algn="just">
              <a:buFont typeface="Arial" panose="020B0604020202020204" pitchFamily="34" charset="0"/>
              <a:buChar char="•"/>
            </a:pPr>
            <a:r>
              <a:rPr lang="en-US" b="1" u="sng" dirty="0"/>
              <a:t>Example of Ordered, Unordered and Definition List</a:t>
            </a:r>
            <a:endParaRPr lang="en-IN" b="1" u="sng" dirty="0"/>
          </a:p>
        </p:txBody>
      </p:sp>
      <p:sp>
        <p:nvSpPr>
          <p:cNvPr id="3" name="Content Placeholder 2">
            <a:extLst>
              <a:ext uri="{FF2B5EF4-FFF2-40B4-BE49-F238E27FC236}">
                <a16:creationId xmlns:a16="http://schemas.microsoft.com/office/drawing/2014/main" id="{57441D4F-7B88-4730-957E-A515737CC144}"/>
              </a:ext>
            </a:extLst>
          </p:cNvPr>
          <p:cNvSpPr>
            <a:spLocks noGrp="1"/>
          </p:cNvSpPr>
          <p:nvPr>
            <p:ph idx="1"/>
          </p:nvPr>
        </p:nvSpPr>
        <p:spPr/>
        <p:txBody>
          <a:bodyPr>
            <a:normAutofit lnSpcReduction="10000"/>
          </a:bodyPr>
          <a:lstStyle/>
          <a:p>
            <a:pPr marL="0" indent="0">
              <a:buNone/>
            </a:pPr>
            <a:r>
              <a:rPr lang="it-IT" dirty="0"/>
              <a:t> &lt;ol&gt;    </a:t>
            </a:r>
          </a:p>
          <a:p>
            <a:pPr marL="0" indent="0">
              <a:buNone/>
            </a:pPr>
            <a:r>
              <a:rPr lang="it-IT" dirty="0"/>
              <a:t>   &lt;li&gt;An item &lt;/li&gt; &lt;li&gt;Another item &lt;/li&gt; &lt;li&gt;Another goes here&lt;/li&gt; </a:t>
            </a:r>
          </a:p>
          <a:p>
            <a:pPr marL="0" indent="0">
              <a:buNone/>
            </a:pPr>
            <a:r>
              <a:rPr lang="it-IT" dirty="0"/>
              <a:t>   &lt;/ol&gt;</a:t>
            </a:r>
            <a:br>
              <a:rPr lang="it-IT" dirty="0"/>
            </a:br>
            <a:endParaRPr lang="it-IT" dirty="0"/>
          </a:p>
          <a:p>
            <a:pPr marL="0" indent="0">
              <a:buNone/>
            </a:pPr>
            <a:r>
              <a:rPr lang="it-IT" dirty="0"/>
              <a:t> &lt;ul&gt;</a:t>
            </a:r>
          </a:p>
          <a:p>
            <a:pPr marL="0" indent="0">
              <a:buNone/>
            </a:pPr>
            <a:r>
              <a:rPr lang="it-IT" dirty="0"/>
              <a:t> &lt;li&gt;This is &lt;/li&gt; &lt;li&gt;An Unordered &lt;/li&gt; </a:t>
            </a:r>
          </a:p>
          <a:p>
            <a:pPr marL="0" indent="0">
              <a:buNone/>
            </a:pPr>
            <a:r>
              <a:rPr lang="it-IT" dirty="0"/>
              <a:t> &lt;li&gt;List &lt;/li&gt;</a:t>
            </a:r>
          </a:p>
          <a:p>
            <a:pPr marL="0" indent="0">
              <a:buNone/>
            </a:pPr>
            <a:r>
              <a:rPr lang="it-IT" dirty="0"/>
              <a:t> &lt;/ul&gt;</a:t>
            </a:r>
            <a:endParaRPr lang="en-IN" dirty="0"/>
          </a:p>
        </p:txBody>
      </p:sp>
    </p:spTree>
    <p:extLst>
      <p:ext uri="{BB962C8B-B14F-4D97-AF65-F5344CB8AC3E}">
        <p14:creationId xmlns:p14="http://schemas.microsoft.com/office/powerpoint/2010/main" val="33072729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240</TotalTime>
  <Words>1571</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Trebuchet MS</vt:lpstr>
      <vt:lpstr>Berlin</vt:lpstr>
      <vt:lpstr>A Presentation on HTML, CSS &amp; JAVASCRIPT</vt:lpstr>
      <vt:lpstr>HTML</vt:lpstr>
      <vt:lpstr>Elements in HTML</vt:lpstr>
      <vt:lpstr>An example of a HTML document</vt:lpstr>
      <vt:lpstr>What are HTML Tags and Attributes?</vt:lpstr>
      <vt:lpstr>How to add Links in HTML?</vt:lpstr>
      <vt:lpstr>How To Add Images In HTML?</vt:lpstr>
      <vt:lpstr>How To Make an HTML List?</vt:lpstr>
      <vt:lpstr>Example of Ordered, Unordered and Definition List</vt:lpstr>
      <vt:lpstr>HTML Tables</vt:lpstr>
      <vt:lpstr>CSS</vt:lpstr>
      <vt:lpstr>Types of CSS</vt:lpstr>
      <vt:lpstr>Example Of Inline CSS</vt:lpstr>
      <vt:lpstr>Example Of Internal CSS</vt:lpstr>
      <vt:lpstr>Example Of External CSS</vt:lpstr>
      <vt:lpstr>PowerPoint Presentation</vt:lpstr>
      <vt:lpstr>How to add borders in CSS?</vt:lpstr>
      <vt:lpstr>How to add margins in CSS?</vt:lpstr>
      <vt:lpstr>Example to set margins in CSS</vt:lpstr>
      <vt:lpstr>CSS Box Model</vt:lpstr>
      <vt:lpstr>Example of CSS Box Model</vt:lpstr>
      <vt:lpstr>CSS Flexbox</vt:lpstr>
      <vt:lpstr>JavaScript</vt:lpstr>
      <vt:lpstr>So what can it really do?</vt:lpstr>
      <vt:lpstr>How do you add JavaScript to your page?</vt:lpstr>
      <vt:lpstr>Script Loading Strategies</vt:lpstr>
      <vt:lpstr>Async and Defer</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HTML, CSS &amp; JAVASCRIPT</dc:title>
  <dc:creator>Shashank Shekhar Singh</dc:creator>
  <cp:lastModifiedBy>Shashank Shekhar Singh</cp:lastModifiedBy>
  <cp:revision>19</cp:revision>
  <dcterms:created xsi:type="dcterms:W3CDTF">2019-10-09T07:49:59Z</dcterms:created>
  <dcterms:modified xsi:type="dcterms:W3CDTF">2019-10-09T18:03:46Z</dcterms:modified>
</cp:coreProperties>
</file>