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99" r:id="rId5"/>
    <p:sldId id="338" r:id="rId6"/>
    <p:sldId id="313" r:id="rId7"/>
    <p:sldId id="315" r:id="rId8"/>
    <p:sldId id="317" r:id="rId9"/>
    <p:sldId id="318" r:id="rId10"/>
    <p:sldId id="316" r:id="rId11"/>
    <p:sldId id="319" r:id="rId12"/>
    <p:sldId id="321" r:id="rId13"/>
    <p:sldId id="322" r:id="rId14"/>
    <p:sldId id="323" r:id="rId15"/>
    <p:sldId id="287" r:id="rId16"/>
    <p:sldId id="285" r:id="rId17"/>
    <p:sldId id="286" r:id="rId18"/>
    <p:sldId id="298" r:id="rId19"/>
    <p:sldId id="263" r:id="rId20"/>
    <p:sldId id="277" r:id="rId21"/>
    <p:sldId id="304" r:id="rId22"/>
    <p:sldId id="258" r:id="rId23"/>
    <p:sldId id="302" r:id="rId24"/>
    <p:sldId id="303" r:id="rId25"/>
    <p:sldId id="301" r:id="rId26"/>
    <p:sldId id="362" r:id="rId27"/>
    <p:sldId id="363" r:id="rId28"/>
    <p:sldId id="26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95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7"/>
      </p:cViewPr>
      <p:guideLst>
        <p:guide orient="horz" pos="2188"/>
        <p:guide pos="28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C3B2C-9BC8-4813-9585-A311D3B70532}"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4C6419-FE6F-4EBB-87E4-AA982FB37A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4C6419-FE6F-4EBB-87E4-AA982FB37AA9}"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p:txBody>
          <a:bodyPr/>
          <a:lstStyle/>
          <a:p>
            <a:fld id="{37E7DE74-1157-4653-931A-3FD25A5F726E}" type="datetimeFigureOut">
              <a:rPr lang="en-IN" smtClean="0"/>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B8540D3-3D5A-4E95-AA20-8ED74BF5F4D9}" type="slidenum">
              <a:rPr lang="en-IN" smtClean="0"/>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E7DE74-1157-4653-931A-3FD25A5F72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540D3-3D5A-4E95-AA20-8ED74BF5F4D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E7DE74-1157-4653-931A-3FD25A5F72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540D3-3D5A-4E95-AA20-8ED74BF5F4D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37E7DE74-1157-4653-931A-3FD25A5F72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540D3-3D5A-4E95-AA20-8ED74BF5F4D9}" type="slidenum">
              <a:rPr lang="en-IN" smtClean="0"/>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7E7DE74-1157-4653-931A-3FD25A5F726E}" type="datetimeFigureOut">
              <a:rPr lang="en-IN" smtClean="0"/>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B8540D3-3D5A-4E95-AA20-8ED74BF5F4D9}"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37E7DE74-1157-4653-931A-3FD25A5F72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540D3-3D5A-4E95-AA20-8ED74BF5F4D9}" type="slidenum">
              <a:rPr lang="en-IN" smtClean="0"/>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fld id="{37E7DE74-1157-4653-931A-3FD25A5F726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540D3-3D5A-4E95-AA20-8ED74BF5F4D9}" type="slidenum">
              <a:rPr lang="en-IN" smtClean="0"/>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37E7DE74-1157-4653-931A-3FD25A5F72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540D3-3D5A-4E95-AA20-8ED74BF5F4D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7DE74-1157-4653-931A-3FD25A5F726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8540D3-3D5A-4E95-AA20-8ED74BF5F4D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7E7DE74-1157-4653-931A-3FD25A5F72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540D3-3D5A-4E95-AA20-8ED74BF5F4D9}" type="slidenum">
              <a:rPr lang="en-IN" smtClean="0"/>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7E7DE74-1157-4653-931A-3FD25A5F726E}" type="datetimeFigureOut">
              <a:rPr lang="en-IN" smtClean="0"/>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B8540D3-3D5A-4E95-AA20-8ED74BF5F4D9}" type="slidenum">
              <a:rPr lang="en-IN" smtClean="0"/>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7E7DE74-1157-4653-931A-3FD25A5F726E}" type="datetimeFigureOut">
              <a:rPr lang="en-IN" smtClean="0"/>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B8540D3-3D5A-4E95-AA20-8ED74BF5F4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hyperlink" Target="http://searchmobilecomputing.techtarget.com/definition/Global-Positioning-Syste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685726" y="1321465"/>
            <a:ext cx="7772400" cy="1829761"/>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bg1"/>
                </a:solidFill>
                <a:effectLst/>
                <a:uLnTx/>
                <a:uFillTx/>
                <a:latin typeface="+mn-lt"/>
                <a:ea typeface="+mj-ea"/>
                <a:cs typeface="+mj-cs"/>
              </a:rPr>
              <a:t>SMART IOT DEVICE FOR </a:t>
            </a:r>
            <a:endParaRPr kumimoji="0" lang="en-US" sz="4400" b="0" i="0" u="none" strike="noStrike" kern="1200" cap="none" spc="0" normalizeH="0" baseline="0" noProof="0" dirty="0">
              <a:ln>
                <a:noFill/>
              </a:ln>
              <a:solidFill>
                <a:schemeClr val="bg1"/>
              </a:solidFill>
              <a:effectLst/>
              <a:uLnTx/>
              <a:uFillTx/>
              <a:latin typeface="+mn-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IN" altLang="en-US" sz="4400" b="0" i="0" u="none" strike="noStrike" kern="1200" cap="none" spc="0" normalizeH="0" baseline="0" noProof="0" dirty="0">
                <a:ln>
                  <a:noFill/>
                </a:ln>
                <a:solidFill>
                  <a:schemeClr val="bg1"/>
                </a:solidFill>
                <a:effectLst/>
                <a:uLnTx/>
                <a:uFillTx/>
                <a:latin typeface="+mn-lt"/>
                <a:ea typeface="+mj-ea"/>
                <a:cs typeface="+mj-cs"/>
              </a:rPr>
              <a:t>TWO</a:t>
            </a:r>
            <a:r>
              <a:rPr kumimoji="0" lang="en-US" sz="4400" b="0" i="0" u="none" strike="noStrike" kern="1200" cap="none" spc="0" normalizeH="0" baseline="0" noProof="0" dirty="0">
                <a:ln>
                  <a:noFill/>
                </a:ln>
                <a:solidFill>
                  <a:schemeClr val="bg1"/>
                </a:solidFill>
                <a:effectLst/>
                <a:uLnTx/>
                <a:uFillTx/>
                <a:latin typeface="+mn-lt"/>
                <a:ea typeface="+mj-ea"/>
                <a:cs typeface="+mj-cs"/>
              </a:rPr>
              <a:t> WHEELERS</a:t>
            </a:r>
            <a:endParaRPr kumimoji="0" lang="en-IN" sz="4400" b="0" i="0" u="none" strike="noStrike" kern="1200" cap="none" spc="0" normalizeH="0" baseline="0" noProof="0" dirty="0">
              <a:ln>
                <a:noFill/>
              </a:ln>
              <a:solidFill>
                <a:schemeClr val="bg1"/>
              </a:solidFill>
              <a:effectLst/>
              <a:uLnTx/>
              <a:uFillTx/>
              <a:latin typeface="+mn-lt"/>
              <a:ea typeface="+mj-ea"/>
              <a:cs typeface="+mj-cs"/>
            </a:endParaRPr>
          </a:p>
        </p:txBody>
      </p:sp>
      <p:sp>
        <p:nvSpPr>
          <p:cNvPr id="5" name="Subtitle 2"/>
          <p:cNvSpPr txBox="1"/>
          <p:nvPr/>
        </p:nvSpPr>
        <p:spPr>
          <a:xfrm>
            <a:off x="4932040" y="4725144"/>
            <a:ext cx="3816424" cy="17526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900" b="0" i="0" u="none" strike="noStrike" kern="1200" cap="none" spc="0" normalizeH="0" baseline="0" noProof="0" dirty="0">
                <a:ln>
                  <a:noFill/>
                </a:ln>
                <a:effectLst/>
                <a:uLnTx/>
                <a:uFillTx/>
                <a:latin typeface="+mn-lt"/>
                <a:ea typeface="+mn-ea"/>
                <a:cs typeface="+mn-cs"/>
              </a:rPr>
              <a:t>Presented by</a:t>
            </a:r>
            <a:endParaRPr kumimoji="0" lang="en-US" sz="19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900" b="0" i="0" u="none" strike="noStrike" kern="1200" cap="none" spc="0" normalizeH="0" baseline="0" noProof="0" dirty="0">
                <a:ln>
                  <a:noFill/>
                </a:ln>
                <a:effectLst/>
                <a:uLnTx/>
                <a:uFillTx/>
                <a:latin typeface="+mn-lt"/>
                <a:ea typeface="+mn-ea"/>
                <a:cs typeface="+mn-cs"/>
              </a:rPr>
              <a:t>1. AQUIB JUNAID S (1HK14IS005)</a:t>
            </a:r>
            <a:endParaRPr kumimoji="0" lang="en-US" sz="19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900" b="0" i="0" u="none" strike="noStrike" kern="1200" cap="none" spc="0" normalizeH="0" baseline="0" noProof="0" dirty="0">
                <a:ln>
                  <a:noFill/>
                </a:ln>
                <a:effectLst/>
                <a:uLnTx/>
                <a:uFillTx/>
                <a:latin typeface="+mn-lt"/>
                <a:ea typeface="+mn-ea"/>
                <a:cs typeface="+mn-cs"/>
              </a:rPr>
              <a:t>2. IMRAN PASHA (1HK14IS010)</a:t>
            </a:r>
            <a:endParaRPr kumimoji="0" lang="en-US" sz="19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900" b="0" i="0" u="none" strike="noStrike" kern="1200" cap="none" spc="0" normalizeH="0" baseline="0" noProof="0" dirty="0">
                <a:ln>
                  <a:noFill/>
                </a:ln>
                <a:effectLst/>
                <a:uLnTx/>
                <a:uFillTx/>
                <a:latin typeface="+mn-lt"/>
                <a:ea typeface="+mn-ea"/>
                <a:cs typeface="+mn-cs"/>
              </a:rPr>
              <a:t>3. R SKANDHAN (1HK14IS028)</a:t>
            </a:r>
            <a:endParaRPr kumimoji="0" lang="en-US" sz="19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900" b="0" i="0" u="none" strike="noStrike" kern="1200" cap="none" spc="0" normalizeH="0" baseline="0" noProof="0" dirty="0">
                <a:ln>
                  <a:noFill/>
                </a:ln>
                <a:effectLst/>
                <a:uLnTx/>
                <a:uFillTx/>
                <a:latin typeface="+mn-lt"/>
                <a:ea typeface="+mn-ea"/>
                <a:cs typeface="+mn-cs"/>
              </a:rPr>
              <a:t>4. SHASHANK S (1HK14IS037)</a:t>
            </a:r>
            <a:endParaRPr kumimoji="0" lang="en-US" sz="1900" b="0" i="0" u="none" strike="noStrike" kern="1200" cap="none" spc="0" normalizeH="0" baseline="0" noProof="0" dirty="0">
              <a:ln>
                <a:noFill/>
              </a:ln>
              <a:effectLst/>
              <a:uLnTx/>
              <a:uFillTx/>
              <a:latin typeface="+mn-lt"/>
              <a:ea typeface="+mn-ea"/>
              <a:cs typeface="+mn-cs"/>
            </a:endParaRPr>
          </a:p>
        </p:txBody>
      </p:sp>
      <p:sp>
        <p:nvSpPr>
          <p:cNvPr id="6" name="TextBox 5"/>
          <p:cNvSpPr txBox="1"/>
          <p:nvPr/>
        </p:nvSpPr>
        <p:spPr>
          <a:xfrm>
            <a:off x="467544" y="3717032"/>
            <a:ext cx="3384376" cy="1322070"/>
          </a:xfrm>
          <a:prstGeom prst="rect">
            <a:avLst/>
          </a:prstGeom>
          <a:noFill/>
        </p:spPr>
        <p:txBody>
          <a:bodyPr wrap="square" rtlCol="0">
            <a:spAutoFit/>
          </a:bodyPr>
          <a:lstStyle/>
          <a:p>
            <a:r>
              <a:rPr lang="en-US" sz="2000" b="1" u="sng" dirty="0">
                <a:solidFill>
                  <a:schemeClr val="accent1">
                    <a:lumMod val="75000"/>
                  </a:schemeClr>
                </a:solidFill>
              </a:rPr>
              <a:t>Under the guidance</a:t>
            </a:r>
            <a:r>
              <a:rPr lang="en-IN" sz="2000" b="1" u="sng" dirty="0">
                <a:solidFill>
                  <a:schemeClr val="accent1">
                    <a:lumMod val="75000"/>
                  </a:schemeClr>
                </a:solidFill>
              </a:rPr>
              <a:t> of</a:t>
            </a:r>
            <a:r>
              <a:rPr lang="en-US" sz="2000" b="1" u="sng" dirty="0">
                <a:solidFill>
                  <a:schemeClr val="accent1">
                    <a:lumMod val="75000"/>
                  </a:schemeClr>
                </a:solidFill>
              </a:rPr>
              <a:t>:</a:t>
            </a:r>
            <a:endParaRPr lang="en-US" sz="2000" b="1" u="sng" dirty="0">
              <a:solidFill>
                <a:schemeClr val="accent1">
                  <a:lumMod val="75000"/>
                </a:schemeClr>
              </a:solidFill>
            </a:endParaRPr>
          </a:p>
          <a:p>
            <a:r>
              <a:rPr lang="en-US" sz="2000" dirty="0">
                <a:solidFill>
                  <a:schemeClr val="accent1">
                    <a:lumMod val="75000"/>
                  </a:schemeClr>
                </a:solidFill>
              </a:rPr>
              <a:t>DR.SYED MUSTAFA</a:t>
            </a:r>
            <a:r>
              <a:rPr lang="en-IN" altLang="en-US" sz="2000" dirty="0">
                <a:solidFill>
                  <a:schemeClr val="accent1">
                    <a:lumMod val="75000"/>
                  </a:schemeClr>
                </a:solidFill>
              </a:rPr>
              <a:t>,</a:t>
            </a:r>
            <a:endParaRPr lang="en-IN" altLang="en-US" sz="2000" dirty="0">
              <a:solidFill>
                <a:schemeClr val="accent1">
                  <a:lumMod val="75000"/>
                </a:schemeClr>
              </a:solidFill>
            </a:endParaRPr>
          </a:p>
          <a:p>
            <a:r>
              <a:rPr lang="en-US" sz="2000" dirty="0">
                <a:solidFill>
                  <a:schemeClr val="accent1">
                    <a:lumMod val="75000"/>
                  </a:schemeClr>
                </a:solidFill>
              </a:rPr>
              <a:t>HOD, Dept. Of ISE, </a:t>
            </a:r>
            <a:endParaRPr lang="en-US" sz="2000" dirty="0">
              <a:solidFill>
                <a:schemeClr val="accent1">
                  <a:lumMod val="75000"/>
                </a:schemeClr>
              </a:solidFill>
            </a:endParaRPr>
          </a:p>
          <a:p>
            <a:r>
              <a:rPr lang="en-US" sz="2000" dirty="0">
                <a:solidFill>
                  <a:schemeClr val="accent1">
                    <a:lumMod val="75000"/>
                  </a:schemeClr>
                </a:solidFill>
              </a:rPr>
              <a:t>HKBK College of Engineering</a:t>
            </a:r>
            <a:endParaRPr lang="en-IN" sz="2000" dirty="0">
              <a:solidFill>
                <a:schemeClr val="accent1">
                  <a:lumMod val="75000"/>
                </a:schemeClr>
              </a:solidFill>
            </a:endParaRPr>
          </a:p>
        </p:txBody>
      </p:sp>
      <p:pic>
        <p:nvPicPr>
          <p:cNvPr id="7" name="Picture 6"/>
          <p:cNvPicPr>
            <a:picLocks noChangeAspect="1"/>
          </p:cNvPicPr>
          <p:nvPr/>
        </p:nvPicPr>
        <p:blipFill>
          <a:blip r:embed="rId1" cstate="print"/>
          <a:stretch>
            <a:fillRect/>
          </a:stretch>
        </p:blipFill>
        <p:spPr>
          <a:xfrm>
            <a:off x="6876256" y="3212976"/>
            <a:ext cx="1724025" cy="1724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altLang="en-US" b="1">
                <a:sym typeface="+mn-ea"/>
              </a:rPr>
              <a:t>Proposed Sytem(contd..)</a:t>
            </a:r>
            <a:endParaRPr lang="en-US"/>
          </a:p>
        </p:txBody>
      </p:sp>
      <p:sp>
        <p:nvSpPr>
          <p:cNvPr id="3" name="Content Placeholder 2"/>
          <p:cNvSpPr>
            <a:spLocks noGrp="1"/>
          </p:cNvSpPr>
          <p:nvPr>
            <p:ph sz="quarter" idx="1"/>
          </p:nvPr>
        </p:nvSpPr>
        <p:spPr/>
        <p:txBody>
          <a:bodyPr/>
          <a:p>
            <a:pPr lvl="3">
              <a:lnSpc>
                <a:spcPct val="150000"/>
              </a:lnSpc>
              <a:buFont typeface="Wingdings" panose="05000000000000000000" pitchFamily="2" charset="2"/>
              <a:buChar char="Ø"/>
            </a:pPr>
            <a:r>
              <a:rPr lang="en-US" sz="3600" u="sng" dirty="0">
                <a:sym typeface="+mn-ea"/>
              </a:rPr>
              <a:t>Advantages</a:t>
            </a:r>
            <a:r>
              <a:rPr lang="en-US" sz="3600" dirty="0">
                <a:sym typeface="+mn-ea"/>
              </a:rPr>
              <a:t> :</a:t>
            </a:r>
            <a:endParaRPr lang="en-US" sz="3600" dirty="0"/>
          </a:p>
          <a:p>
            <a:pPr lvl="1">
              <a:lnSpc>
                <a:spcPct val="150000"/>
              </a:lnSpc>
              <a:buFont typeface="Wingdings" panose="05000000000000000000" charset="0"/>
              <a:buChar char=""/>
            </a:pPr>
            <a:r>
              <a:rPr lang="en-US" sz="2600" dirty="0">
                <a:sym typeface="+mn-ea"/>
              </a:rPr>
              <a:t>Small size and light weight</a:t>
            </a:r>
            <a:endParaRPr lang="en-US" sz="2600" dirty="0"/>
          </a:p>
          <a:p>
            <a:pPr lvl="1">
              <a:lnSpc>
                <a:spcPct val="150000"/>
              </a:lnSpc>
              <a:buFont typeface="Wingdings" panose="05000000000000000000" charset="0"/>
              <a:buChar char=""/>
            </a:pPr>
            <a:r>
              <a:rPr lang="en-US" sz="2600" dirty="0">
                <a:sym typeface="+mn-ea"/>
              </a:rPr>
              <a:t>Sophisticated security system</a:t>
            </a:r>
            <a:endParaRPr lang="en-US" sz="2600" dirty="0"/>
          </a:p>
          <a:p>
            <a:pPr lvl="1">
              <a:lnSpc>
                <a:spcPct val="150000"/>
              </a:lnSpc>
              <a:buFont typeface="Wingdings" panose="05000000000000000000" charset="0"/>
              <a:buChar char=""/>
            </a:pPr>
            <a:r>
              <a:rPr lang="en-US" sz="2600" dirty="0">
                <a:sym typeface="+mn-ea"/>
              </a:rPr>
              <a:t>Consumes less energy</a:t>
            </a:r>
            <a:endParaRPr lang="en-US" sz="2600" dirty="0"/>
          </a:p>
          <a:p>
            <a:pPr lvl="1">
              <a:lnSpc>
                <a:spcPct val="150000"/>
              </a:lnSpc>
              <a:buFont typeface="Wingdings" panose="05000000000000000000" charset="0"/>
              <a:buChar char=""/>
            </a:pPr>
            <a:r>
              <a:rPr lang="en-IN" altLang="en-US" sz="2600" dirty="0">
                <a:sym typeface="+mn-ea"/>
              </a:rPr>
              <a:t>Notifies the user immediately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8365" y="240030"/>
            <a:ext cx="7772400" cy="958850"/>
          </a:xfrm>
        </p:spPr>
        <p:txBody>
          <a:bodyPr/>
          <a:p>
            <a:pPr algn="ctr"/>
            <a:r>
              <a:rPr lang="en-IN" altLang="en-US" b="1">
                <a:solidFill>
                  <a:srgbClr val="C00000"/>
                </a:solidFill>
              </a:rPr>
              <a:t>Literature Survey</a:t>
            </a:r>
            <a:endParaRPr lang="en-IN" altLang="en-US" b="1">
              <a:solidFill>
                <a:srgbClr val="C00000"/>
              </a:solidFill>
            </a:endParaRPr>
          </a:p>
        </p:txBody>
      </p:sp>
      <p:sp>
        <p:nvSpPr>
          <p:cNvPr id="3" name="Content Placeholder 2"/>
          <p:cNvSpPr>
            <a:spLocks noGrp="1"/>
          </p:cNvSpPr>
          <p:nvPr>
            <p:ph sz="quarter" idx="1"/>
          </p:nvPr>
        </p:nvSpPr>
        <p:spPr>
          <a:xfrm>
            <a:off x="546735" y="1377315"/>
            <a:ext cx="8051800" cy="5166995"/>
          </a:xfrm>
        </p:spPr>
        <p:txBody>
          <a:bodyPr/>
          <a:p>
            <a:pPr marL="0" indent="0" algn="just">
              <a:buNone/>
            </a:pPr>
            <a:r>
              <a:rPr lang="en-US" sz="2000" b="1"/>
              <a:t>[1] RFID Tracking System for Vehicles</a:t>
            </a:r>
            <a:endParaRPr lang="en-US" sz="2000" b="1"/>
          </a:p>
          <a:p>
            <a:pPr marL="0" indent="0" algn="just">
              <a:buNone/>
            </a:pPr>
            <a:r>
              <a:rPr lang="en-US" sz="2000"/>
              <a:t> RFID tag is used to track a vehicle. The RFID tag is stuck on the windshield whenever it passes through a signal or a toll the information of the tag is stored in a database. The RFID tag can also be used for payments at toll plazas. If the vehicle is stolen, whenever it passes through a signal or a toll its location can be captured</a:t>
            </a:r>
            <a:r>
              <a:rPr lang="en-IN" altLang="en-US" sz="2000"/>
              <a:t>.</a:t>
            </a:r>
            <a:endParaRPr lang="en-IN" altLang="en-US" sz="2000"/>
          </a:p>
          <a:p>
            <a:pPr marL="0" indent="0" algn="just">
              <a:buNone/>
            </a:pPr>
            <a:r>
              <a:rPr lang="en-US" sz="2000" b="1"/>
              <a:t>[2] Design and implementation of vehicle tracking system using GPS/GSM/GPRS technology and smartphone application</a:t>
            </a:r>
            <a:endParaRPr lang="en-US" sz="2000" b="1"/>
          </a:p>
          <a:p>
            <a:pPr marL="0" indent="0" algn="just">
              <a:buNone/>
            </a:pPr>
            <a:r>
              <a:rPr lang="en-US" sz="2000"/>
              <a:t> This device with the help of GPS and GSM technology tracks and locates vehicles that are stolen. The vehicle is fitted with a device that consists of both GPS and GSM module. Whenever the user asks the vehicle for its location the GPS sends its coordinates through the GSM module. The vehicle also notifies the user when the key position is turned to ignition and the vehicle starts to move. The location of the vehicle is continuously updated to a database even when the user doesn’t ask for the coordinates. Whenever the user requests the coordinates are retrieved from the database and sent to the user. </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3290" y="423545"/>
            <a:ext cx="7772400" cy="949960"/>
          </a:xfrm>
        </p:spPr>
        <p:txBody>
          <a:bodyPr>
            <a:normAutofit/>
          </a:bodyPr>
          <a:p>
            <a:pPr algn="ctr"/>
            <a:r>
              <a:rPr lang="en-IN" altLang="en-US" b="1">
                <a:solidFill>
                  <a:srgbClr val="C00000"/>
                </a:solidFill>
                <a:sym typeface="+mn-ea"/>
              </a:rPr>
              <a:t>Literature Survey(contd...)</a:t>
            </a:r>
            <a:endParaRPr lang="en-IN" altLang="en-US" b="1">
              <a:solidFill>
                <a:srgbClr val="C00000"/>
              </a:solidFill>
              <a:sym typeface="+mn-ea"/>
            </a:endParaRPr>
          </a:p>
        </p:txBody>
      </p:sp>
      <p:sp>
        <p:nvSpPr>
          <p:cNvPr id="3" name="Content Placeholder 2"/>
          <p:cNvSpPr>
            <a:spLocks noGrp="1"/>
          </p:cNvSpPr>
          <p:nvPr>
            <p:ph sz="quarter" idx="1"/>
          </p:nvPr>
        </p:nvSpPr>
        <p:spPr>
          <a:xfrm>
            <a:off x="923290" y="1715135"/>
            <a:ext cx="7553960" cy="3874135"/>
          </a:xfrm>
        </p:spPr>
        <p:txBody>
          <a:bodyPr/>
          <a:p>
            <a:pPr marL="0" indent="0" algn="just">
              <a:buNone/>
            </a:pPr>
            <a:r>
              <a:rPr lang="en-IN" altLang="en-US" b="1"/>
              <a:t>[3]</a:t>
            </a:r>
            <a:r>
              <a:rPr lang="en-US" b="1"/>
              <a:t> Alarm System for Vehicles</a:t>
            </a:r>
            <a:endParaRPr lang="en-US" b="1"/>
          </a:p>
          <a:p>
            <a:pPr marL="0" indent="0" algn="just">
              <a:buNone/>
            </a:pPr>
            <a:r>
              <a:rPr lang="en-US"/>
              <a:t> Alarm systems in vehicle are one of the first safety devices invented to prevent theft. These devices detect motion all over the body of the vehicle. Even a small motion on the surface of the vehicle will tip of the alarm system. The alarm system makes loud noise to warn the owners of the theft taking place.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b="1" u="sng">
                <a:solidFill>
                  <a:srgbClr val="C00000"/>
                </a:solidFill>
              </a:rPr>
              <a:t>COMPONENTS OF SYSTEM</a:t>
            </a:r>
            <a:endParaRPr lang="en-IN" b="1" u="sng">
              <a:solidFill>
                <a:srgbClr val="C00000"/>
              </a:solidFill>
            </a:endParaRPr>
          </a:p>
        </p:txBody>
      </p:sp>
      <p:pic>
        <p:nvPicPr>
          <p:cNvPr id="23" name="Picture 1"/>
          <p:cNvPicPr>
            <a:picLocks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1109980" y="2048510"/>
            <a:ext cx="6924040" cy="4078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2020" y="289878"/>
            <a:ext cx="7772400" cy="1143000"/>
          </a:xfrm>
        </p:spPr>
        <p:txBody>
          <a:bodyPr/>
          <a:p>
            <a:pPr algn="ctr"/>
            <a:r>
              <a:rPr lang="en-IN" altLang="en-US" b="1" u="sng">
                <a:solidFill>
                  <a:srgbClr val="C00000"/>
                </a:solidFill>
              </a:rPr>
              <a:t>DATA FLOW DIAGRAM</a:t>
            </a:r>
            <a:endParaRPr lang="en-IN" altLang="en-US" b="1" u="sng">
              <a:solidFill>
                <a:srgbClr val="C00000"/>
              </a:solidFill>
            </a:endParaRPr>
          </a:p>
        </p:txBody>
      </p:sp>
      <p:sp>
        <p:nvSpPr>
          <p:cNvPr id="22" name="Rectangle 21"/>
          <p:cNvSpPr/>
          <p:nvPr/>
        </p:nvSpPr>
        <p:spPr>
          <a:xfrm>
            <a:off x="7014210" y="4737100"/>
            <a:ext cx="1680210" cy="68326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sz="2200" b="1"/>
              <a:t>PARKING</a:t>
            </a:r>
            <a:endParaRPr lang="en-US" sz="2200" b="1"/>
          </a:p>
        </p:txBody>
      </p:sp>
      <p:sp>
        <p:nvSpPr>
          <p:cNvPr id="23" name="Rectangle 22"/>
          <p:cNvSpPr/>
          <p:nvPr/>
        </p:nvSpPr>
        <p:spPr>
          <a:xfrm>
            <a:off x="7014210" y="2287905"/>
            <a:ext cx="1680210" cy="655955"/>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sz="2200" b="1"/>
              <a:t>ACTIVE</a:t>
            </a:r>
            <a:endParaRPr lang="en-US" sz="2200" b="1"/>
          </a:p>
        </p:txBody>
      </p:sp>
      <p:cxnSp>
        <p:nvCxnSpPr>
          <p:cNvPr id="24" name="Straight Arrow Connector 23"/>
          <p:cNvCxnSpPr/>
          <p:nvPr/>
        </p:nvCxnSpPr>
        <p:spPr>
          <a:xfrm flipV="1">
            <a:off x="2628265" y="3860165"/>
            <a:ext cx="1028065" cy="406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5036185" y="2682875"/>
            <a:ext cx="1978025" cy="12179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6" name="Rectangle 25"/>
          <p:cNvSpPr/>
          <p:nvPr/>
        </p:nvSpPr>
        <p:spPr>
          <a:xfrm>
            <a:off x="706120" y="3477260"/>
            <a:ext cx="1899285" cy="73533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sz="2400"/>
          </a:p>
        </p:txBody>
      </p:sp>
      <p:sp>
        <p:nvSpPr>
          <p:cNvPr id="27" name="Text Box 26"/>
          <p:cNvSpPr txBox="1"/>
          <p:nvPr/>
        </p:nvSpPr>
        <p:spPr>
          <a:xfrm>
            <a:off x="619125" y="3477260"/>
            <a:ext cx="1843405" cy="645160"/>
          </a:xfrm>
          <a:prstGeom prst="rect">
            <a:avLst/>
          </a:prstGeom>
          <a:noFill/>
        </p:spPr>
        <p:txBody>
          <a:bodyPr wrap="square" rtlCol="0">
            <a:spAutoFit/>
          </a:bodyPr>
          <a:p>
            <a:r>
              <a:rPr lang="en-US" altLang="en-IN" b="1"/>
              <a:t>  </a:t>
            </a:r>
            <a:r>
              <a:rPr lang="en-IN" altLang="en-US" b="1"/>
              <a:t>SMARTPHONE</a:t>
            </a:r>
            <a:endParaRPr lang="en-IN" altLang="en-US" b="1"/>
          </a:p>
          <a:p>
            <a:r>
              <a:rPr lang="en-US" b="1"/>
              <a:t>  BLUETOOTH</a:t>
            </a:r>
            <a:endParaRPr lang="en-US" b="1"/>
          </a:p>
        </p:txBody>
      </p:sp>
      <p:sp>
        <p:nvSpPr>
          <p:cNvPr id="28" name="Oval 27"/>
          <p:cNvSpPr/>
          <p:nvPr/>
        </p:nvSpPr>
        <p:spPr>
          <a:xfrm>
            <a:off x="3656330" y="3191510"/>
            <a:ext cx="1796415" cy="1306195"/>
          </a:xfrm>
          <a:prstGeom prst="ellips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29" name="Text Box 28"/>
          <p:cNvSpPr txBox="1"/>
          <p:nvPr/>
        </p:nvSpPr>
        <p:spPr>
          <a:xfrm>
            <a:off x="3870325" y="3600450"/>
            <a:ext cx="1403985" cy="429895"/>
          </a:xfrm>
          <a:prstGeom prst="rect">
            <a:avLst/>
          </a:prstGeom>
          <a:noFill/>
          <a:ln>
            <a:solidFill>
              <a:schemeClr val="tx1"/>
            </a:solidFill>
          </a:ln>
        </p:spPr>
        <p:txBody>
          <a:bodyPr wrap="square" rtlCol="0">
            <a:spAutoFit/>
          </a:bodyPr>
          <a:p>
            <a:r>
              <a:rPr lang="en-US" sz="2200" b="1"/>
              <a:t> SYSTEM</a:t>
            </a:r>
            <a:endParaRPr lang="en-US" sz="2200" b="1"/>
          </a:p>
        </p:txBody>
      </p:sp>
      <p:cxnSp>
        <p:nvCxnSpPr>
          <p:cNvPr id="30" name="Straight Arrow Connector 29"/>
          <p:cNvCxnSpPr>
            <a:endCxn id="22" idx="1"/>
          </p:cNvCxnSpPr>
          <p:nvPr/>
        </p:nvCxnSpPr>
        <p:spPr>
          <a:xfrm>
            <a:off x="5349875" y="4114800"/>
            <a:ext cx="1664335" cy="963930"/>
          </a:xfrm>
          <a:prstGeom prst="straightConnector1">
            <a:avLst/>
          </a:prstGeom>
          <a:ln w="38100">
            <a:solidFill>
              <a:schemeClr val="tx1"/>
            </a:solidFill>
            <a:prstDash val="sysDot"/>
            <a:tailEnd type="arrow" w="med" len="med"/>
          </a:ln>
        </p:spPr>
        <p:style>
          <a:lnRef idx="3">
            <a:schemeClr val="dk1"/>
          </a:lnRef>
          <a:fillRef idx="0">
            <a:schemeClr val="dk1"/>
          </a:fillRef>
          <a:effectRef idx="2">
            <a:schemeClr val="dk1"/>
          </a:effectRef>
          <a:fontRef idx="minor">
            <a:schemeClr val="tx1"/>
          </a:fontRef>
        </p:style>
      </p:cxnSp>
      <p:sp>
        <p:nvSpPr>
          <p:cNvPr id="31" name="Text Box 30"/>
          <p:cNvSpPr txBox="1"/>
          <p:nvPr/>
        </p:nvSpPr>
        <p:spPr>
          <a:xfrm>
            <a:off x="1228090" y="1827530"/>
            <a:ext cx="3425190" cy="460375"/>
          </a:xfrm>
          <a:prstGeom prst="rect">
            <a:avLst/>
          </a:prstGeom>
          <a:noFill/>
        </p:spPr>
        <p:txBody>
          <a:bodyPr wrap="square" rtlCol="0">
            <a:spAutoFit/>
          </a:bodyPr>
          <a:p>
            <a:r>
              <a:rPr lang="en-IN" altLang="en-US" sz="2400" b="1" u="sng"/>
              <a:t>LEVEL 0</a:t>
            </a:r>
            <a:r>
              <a:rPr lang="en-IN" altLang="en-US" sz="2400" b="1"/>
              <a:t> : </a:t>
            </a:r>
            <a:r>
              <a:rPr lang="en-IN" altLang="en-US" sz="2400" b="1" u="sng"/>
              <a:t>Active mode</a:t>
            </a:r>
            <a:r>
              <a:rPr lang="en-IN" altLang="en-US"/>
              <a:t> </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altLang="en-US" b="1" u="sng">
                <a:solidFill>
                  <a:srgbClr val="C00000"/>
                </a:solidFill>
                <a:sym typeface="+mn-ea"/>
              </a:rPr>
              <a:t>DATA FLOW DIAGRAM</a:t>
            </a:r>
            <a:endParaRPr lang="en-IN" altLang="en-US" b="1"/>
          </a:p>
        </p:txBody>
      </p:sp>
      <p:sp>
        <p:nvSpPr>
          <p:cNvPr id="6" name="Rectangle 5"/>
          <p:cNvSpPr/>
          <p:nvPr/>
        </p:nvSpPr>
        <p:spPr>
          <a:xfrm>
            <a:off x="6948170" y="4568190"/>
            <a:ext cx="1850390" cy="7620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sz="2200" b="1"/>
              <a:t>PARKING</a:t>
            </a:r>
            <a:endParaRPr lang="en-US" sz="2200" b="1"/>
          </a:p>
        </p:txBody>
      </p:sp>
      <p:sp>
        <p:nvSpPr>
          <p:cNvPr id="9" name="Rectangle 8"/>
          <p:cNvSpPr/>
          <p:nvPr/>
        </p:nvSpPr>
        <p:spPr>
          <a:xfrm>
            <a:off x="6948170" y="2131695"/>
            <a:ext cx="1850390" cy="734695"/>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r>
              <a:rPr lang="en-US" sz="2200" b="1"/>
              <a:t>ACTIVE</a:t>
            </a:r>
            <a:endParaRPr lang="en-US" sz="2200" b="1"/>
          </a:p>
        </p:txBody>
      </p:sp>
      <p:cxnSp>
        <p:nvCxnSpPr>
          <p:cNvPr id="13" name="Straight Arrow Connector 12"/>
          <p:cNvCxnSpPr/>
          <p:nvPr/>
        </p:nvCxnSpPr>
        <p:spPr>
          <a:xfrm flipV="1">
            <a:off x="5288280" y="2564765"/>
            <a:ext cx="1659890" cy="1054100"/>
          </a:xfrm>
          <a:prstGeom prst="straightConnector1">
            <a:avLst/>
          </a:prstGeom>
          <a:ln w="38100">
            <a:prstDash val="sysDot"/>
            <a:tailEnd type="arrow" w="med" len="med"/>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563880" y="3469640"/>
            <a:ext cx="2041525" cy="73533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sz="2400"/>
          </a:p>
        </p:txBody>
      </p:sp>
      <p:sp>
        <p:nvSpPr>
          <p:cNvPr id="16" name="Text Box 15"/>
          <p:cNvSpPr txBox="1"/>
          <p:nvPr/>
        </p:nvSpPr>
        <p:spPr>
          <a:xfrm>
            <a:off x="706755" y="3653155"/>
            <a:ext cx="1755775" cy="368300"/>
          </a:xfrm>
          <a:prstGeom prst="rect">
            <a:avLst/>
          </a:prstGeom>
          <a:noFill/>
        </p:spPr>
        <p:txBody>
          <a:bodyPr wrap="square" rtlCol="0">
            <a:spAutoFit/>
          </a:bodyPr>
          <a:p>
            <a:r>
              <a:rPr lang="en-IN" altLang="en-US" b="1"/>
              <a:t>SMART</a:t>
            </a:r>
            <a:r>
              <a:rPr lang="en-US" b="1"/>
              <a:t>PHONE</a:t>
            </a:r>
            <a:endParaRPr lang="en-US" b="1"/>
          </a:p>
        </p:txBody>
      </p:sp>
      <p:sp>
        <p:nvSpPr>
          <p:cNvPr id="18" name="Oval 17"/>
          <p:cNvSpPr/>
          <p:nvPr/>
        </p:nvSpPr>
        <p:spPr>
          <a:xfrm>
            <a:off x="3491865" y="3183890"/>
            <a:ext cx="1796415" cy="1306195"/>
          </a:xfrm>
          <a:prstGeom prst="ellips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en-US"/>
          </a:p>
        </p:txBody>
      </p:sp>
      <p:sp>
        <p:nvSpPr>
          <p:cNvPr id="20" name="Text Box 19"/>
          <p:cNvSpPr txBox="1"/>
          <p:nvPr/>
        </p:nvSpPr>
        <p:spPr>
          <a:xfrm>
            <a:off x="3688080" y="3618865"/>
            <a:ext cx="1403985" cy="429895"/>
          </a:xfrm>
          <a:prstGeom prst="rect">
            <a:avLst/>
          </a:prstGeom>
          <a:noFill/>
          <a:ln>
            <a:solidFill>
              <a:schemeClr val="tx1"/>
            </a:solidFill>
          </a:ln>
        </p:spPr>
        <p:txBody>
          <a:bodyPr wrap="square" rtlCol="0">
            <a:spAutoFit/>
          </a:bodyPr>
          <a:p>
            <a:r>
              <a:rPr lang="en-US" sz="2200"/>
              <a:t> </a:t>
            </a:r>
            <a:r>
              <a:rPr lang="en-US" sz="2200" b="1"/>
              <a:t>SYSTEM</a:t>
            </a:r>
            <a:endParaRPr lang="en-US" sz="2200" b="1"/>
          </a:p>
        </p:txBody>
      </p:sp>
      <p:cxnSp>
        <p:nvCxnSpPr>
          <p:cNvPr id="21" name="Straight Arrow Connector 20"/>
          <p:cNvCxnSpPr/>
          <p:nvPr/>
        </p:nvCxnSpPr>
        <p:spPr>
          <a:xfrm>
            <a:off x="5149215" y="4204970"/>
            <a:ext cx="1798955" cy="7359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Text Box 3"/>
          <p:cNvSpPr txBox="1"/>
          <p:nvPr/>
        </p:nvSpPr>
        <p:spPr>
          <a:xfrm>
            <a:off x="1308735" y="1771650"/>
            <a:ext cx="3839845" cy="460375"/>
          </a:xfrm>
          <a:prstGeom prst="rect">
            <a:avLst/>
          </a:prstGeom>
          <a:noFill/>
        </p:spPr>
        <p:txBody>
          <a:bodyPr wrap="square" rtlCol="0">
            <a:spAutoFit/>
          </a:bodyPr>
          <a:p>
            <a:r>
              <a:rPr lang="en-IN" altLang="en-US" sz="2400" b="1" u="sng"/>
              <a:t>LEVEL 1</a:t>
            </a:r>
            <a:r>
              <a:rPr lang="en-IN" altLang="en-US" b="1"/>
              <a:t> </a:t>
            </a:r>
            <a:r>
              <a:rPr lang="en-IN" altLang="en-US" sz="2400" b="1"/>
              <a:t>: </a:t>
            </a:r>
            <a:r>
              <a:rPr lang="en-IN" altLang="en-US" sz="2400" b="1" u="sng"/>
              <a:t>Parking mode</a:t>
            </a:r>
            <a:endParaRPr lang="en-IN" altLang="en-US" sz="2400" b="1" u="sng"/>
          </a:p>
        </p:txBody>
      </p:sp>
      <p:cxnSp>
        <p:nvCxnSpPr>
          <p:cNvPr id="3" name="Straight Arrow Connector 2"/>
          <p:cNvCxnSpPr>
            <a:endCxn id="18" idx="2"/>
          </p:cNvCxnSpPr>
          <p:nvPr/>
        </p:nvCxnSpPr>
        <p:spPr>
          <a:xfrm>
            <a:off x="2605405" y="3827145"/>
            <a:ext cx="886460" cy="10160"/>
          </a:xfrm>
          <a:prstGeom prst="straightConnector1">
            <a:avLst/>
          </a:prstGeom>
          <a:ln w="38100">
            <a:prstDash val="sysDot"/>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en-US" b="1" u="sng">
                <a:solidFill>
                  <a:srgbClr val="C00000"/>
                </a:solidFill>
              </a:rPr>
              <a:t>GSM DATA FLOW</a:t>
            </a:r>
            <a:endParaRPr lang="en-US" b="1" u="sng">
              <a:solidFill>
                <a:srgbClr val="C00000"/>
              </a:solidFill>
            </a:endParaRPr>
          </a:p>
        </p:txBody>
      </p:sp>
      <p:graphicFrame>
        <p:nvGraphicFramePr>
          <p:cNvPr id="4" name="Content Placeholder 3"/>
          <p:cNvGraphicFramePr/>
          <p:nvPr>
            <p:ph sz="quarter" idx="1"/>
          </p:nvPr>
        </p:nvGraphicFramePr>
        <p:xfrm>
          <a:off x="685800" y="2614930"/>
          <a:ext cx="7772400" cy="2105660"/>
        </p:xfrm>
        <a:graphic>
          <a:graphicData uri="http://schemas.openxmlformats.org/presentationml/2006/ole">
            <mc:AlternateContent xmlns:mc="http://schemas.openxmlformats.org/markup-compatibility/2006">
              <mc:Choice xmlns:v="urn:schemas-microsoft-com:vml" Requires="v">
                <p:oleObj spid="_x0000_s5" name="" r:id="rId1" imgW="7867650" imgH="1352550" progId="Paint.Picture">
                  <p:embed/>
                </p:oleObj>
              </mc:Choice>
              <mc:Fallback>
                <p:oleObj name="" r:id="rId1" imgW="7867650" imgH="1352550" progId="Paint.Picture">
                  <p:embed/>
                  <p:pic>
                    <p:nvPicPr>
                      <p:cNvPr id="0" name="Picture 4"/>
                      <p:cNvPicPr/>
                      <p:nvPr/>
                    </p:nvPicPr>
                    <p:blipFill>
                      <a:blip r:embed="rId2"/>
                      <a:stretch>
                        <a:fillRect/>
                      </a:stretch>
                    </p:blipFill>
                    <p:spPr>
                      <a:xfrm>
                        <a:off x="685800" y="2614930"/>
                        <a:ext cx="7772400" cy="210566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sym typeface="+mn-ea"/>
              </a:rPr>
              <a:t>     </a:t>
            </a:r>
            <a:r>
              <a:rPr lang="en-US" b="1" u="sng" dirty="0">
                <a:solidFill>
                  <a:srgbClr val="C00000"/>
                </a:solidFill>
                <a:sym typeface="+mn-ea"/>
              </a:rPr>
              <a:t>GPS DATA FLOW</a:t>
            </a:r>
            <a:endParaRPr lang="en-US" b="1" u="sng" dirty="0">
              <a:solidFill>
                <a:srgbClr val="C00000"/>
              </a:solidFill>
              <a:sym typeface="+mn-ea"/>
            </a:endParaRPr>
          </a:p>
        </p:txBody>
      </p:sp>
      <p:graphicFrame>
        <p:nvGraphicFramePr>
          <p:cNvPr id="3" name="Content Placeholder 2"/>
          <p:cNvGraphicFramePr/>
          <p:nvPr>
            <p:ph sz="quarter" idx="1"/>
          </p:nvPr>
        </p:nvGraphicFramePr>
        <p:xfrm>
          <a:off x="685800" y="1830865"/>
          <a:ext cx="7772400" cy="3916360"/>
        </p:xfrm>
        <a:graphic>
          <a:graphicData uri="http://schemas.openxmlformats.org/presentationml/2006/ole">
            <mc:AlternateContent xmlns:mc="http://schemas.openxmlformats.org/markup-compatibility/2006">
              <mc:Choice xmlns:v="urn:schemas-microsoft-com:vml" Requires="v">
                <p:oleObj spid="_x0000_s4" name="" r:id="rId1" imgW="7848600" imgH="3954780" progId="Paint.Picture">
                  <p:embed/>
                </p:oleObj>
              </mc:Choice>
              <mc:Fallback>
                <p:oleObj name="" r:id="rId1" imgW="7848600" imgH="3954780" progId="Paint.Picture">
                  <p:embed/>
                  <p:pic>
                    <p:nvPicPr>
                      <p:cNvPr id="0" name="Picture 3"/>
                      <p:cNvPicPr/>
                      <p:nvPr/>
                    </p:nvPicPr>
                    <p:blipFill>
                      <a:blip r:embed="rId2"/>
                      <a:stretch>
                        <a:fillRect/>
                      </a:stretch>
                    </p:blipFill>
                    <p:spPr>
                      <a:xfrm>
                        <a:off x="685800" y="1830865"/>
                        <a:ext cx="7772400" cy="391636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b="1" u="sng">
                <a:solidFill>
                  <a:srgbClr val="C00000"/>
                </a:solidFill>
              </a:rPr>
              <a:t>DATA FLOW</a:t>
            </a:r>
            <a:endParaRPr lang="en-IN" altLang="en-US" b="1" u="sng">
              <a:solidFill>
                <a:srgbClr val="C00000"/>
              </a:solidFill>
            </a:endParaRPr>
          </a:p>
        </p:txBody>
      </p:sp>
      <p:graphicFrame>
        <p:nvGraphicFramePr>
          <p:cNvPr id="4" name="Content Placeholder 3"/>
          <p:cNvGraphicFramePr>
            <a:graphicFrameLocks noChangeAspect="1"/>
          </p:cNvGraphicFramePr>
          <p:nvPr>
            <p:ph sz="quarter" idx="1"/>
          </p:nvPr>
        </p:nvGraphicFramePr>
        <p:xfrm>
          <a:off x="914400" y="1693863"/>
          <a:ext cx="7772400" cy="4079875"/>
        </p:xfrm>
        <a:graphic>
          <a:graphicData uri="http://schemas.openxmlformats.org/presentationml/2006/ole">
            <mc:AlternateContent xmlns:mc="http://schemas.openxmlformats.org/markup-compatibility/2006">
              <mc:Choice xmlns:v="urn:schemas-microsoft-com:vml" Requires="v">
                <p:oleObj spid="_x0000_s3" name="" r:id="rId1" imgW="7780020" imgH="4084320" progId="Paint.Picture">
                  <p:embed/>
                </p:oleObj>
              </mc:Choice>
              <mc:Fallback>
                <p:oleObj name="" r:id="rId1" imgW="7780020" imgH="4084320" progId="Paint.Picture">
                  <p:embed/>
                  <p:pic>
                    <p:nvPicPr>
                      <p:cNvPr id="0" name="Picture 4"/>
                      <p:cNvPicPr/>
                      <p:nvPr/>
                    </p:nvPicPr>
                    <p:blipFill>
                      <a:blip r:embed="rId2"/>
                      <a:stretch>
                        <a:fillRect/>
                      </a:stretch>
                    </p:blipFill>
                    <p:spPr>
                      <a:xfrm>
                        <a:off x="914400" y="1693863"/>
                        <a:ext cx="7772400" cy="407987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solidFill>
                  <a:srgbClr val="C00000"/>
                </a:solidFill>
              </a:rPr>
              <a:t>SOFTWARE REQUIREMENTS</a:t>
            </a:r>
            <a:endParaRPr lang="en-US" b="1" u="sng">
              <a:solidFill>
                <a:srgbClr val="C00000"/>
              </a:solidFill>
            </a:endParaRPr>
          </a:p>
        </p:txBody>
      </p:sp>
      <p:sp>
        <p:nvSpPr>
          <p:cNvPr id="3" name="Content Placeholder 2"/>
          <p:cNvSpPr>
            <a:spLocks noGrp="1"/>
          </p:cNvSpPr>
          <p:nvPr>
            <p:ph sz="quarter" idx="1"/>
          </p:nvPr>
        </p:nvSpPr>
        <p:spPr>
          <a:xfrm>
            <a:off x="914400" y="1858645"/>
            <a:ext cx="7772400" cy="3801745"/>
          </a:xfrm>
        </p:spPr>
        <p:txBody>
          <a:bodyPr/>
          <a:p>
            <a:pPr lvl="0"/>
            <a:r>
              <a:rPr lang="en-IN" dirty="0" smtClean="0">
                <a:sym typeface="+mn-ea"/>
              </a:rPr>
              <a:t>Programming Languages:</a:t>
            </a:r>
            <a:br>
              <a:rPr lang="en-IN" dirty="0" smtClean="0">
                <a:sym typeface="+mn-ea"/>
              </a:rPr>
            </a:br>
            <a:r>
              <a:rPr lang="en-IN" dirty="0" smtClean="0">
                <a:sym typeface="+mn-ea"/>
              </a:rPr>
              <a:t>1. Java and XML for Android application </a:t>
            </a:r>
            <a:endParaRPr lang="en-IN" dirty="0" smtClean="0"/>
          </a:p>
          <a:p>
            <a:pPr marL="109855" lvl="0" indent="0">
              <a:buNone/>
            </a:pPr>
            <a:r>
              <a:rPr lang="en-IN" dirty="0">
                <a:sym typeface="+mn-ea"/>
              </a:rPr>
              <a:t> </a:t>
            </a:r>
            <a:r>
              <a:rPr lang="en-IN" dirty="0" smtClean="0">
                <a:sym typeface="+mn-ea"/>
              </a:rPr>
              <a:t>   Development.</a:t>
            </a:r>
            <a:endParaRPr lang="en-IN" dirty="0" smtClean="0"/>
          </a:p>
          <a:p>
            <a:pPr marL="109855" lvl="0" indent="0">
              <a:buNone/>
            </a:pPr>
            <a:r>
              <a:rPr lang="en-IN" dirty="0" smtClean="0">
                <a:sym typeface="+mn-ea"/>
              </a:rPr>
              <a:t>  2. C/C++ programming language for NODEMCU</a:t>
            </a:r>
            <a:endParaRPr lang="en-IN" dirty="0" smtClean="0"/>
          </a:p>
          <a:p>
            <a:pPr marL="109855" indent="0">
              <a:buNone/>
            </a:pPr>
            <a:r>
              <a:rPr lang="en-US" dirty="0" smtClean="0">
                <a:sym typeface="+mn-ea"/>
              </a:rPr>
              <a:t>    Programming.</a:t>
            </a:r>
            <a:endParaRPr lang="en-IN" dirty="0" smtClean="0"/>
          </a:p>
          <a:p>
            <a:pPr lvl="0"/>
            <a:r>
              <a:rPr lang="en-US" altLang="en-IN" dirty="0" smtClean="0"/>
              <a:t>BLYNK</a:t>
            </a:r>
            <a:endParaRPr lang="en-US" altLang="en-IN" dirty="0" smtClean="0"/>
          </a:p>
          <a:p>
            <a:pPr lvl="0"/>
            <a:r>
              <a:rPr lang="en-IN" dirty="0" smtClean="0">
                <a:sym typeface="+mn-ea"/>
              </a:rPr>
              <a:t>NODEMCU Software</a:t>
            </a:r>
            <a:endParaRPr lang="en-US" altLang="en-IN" dirty="0" smtClean="0">
              <a:sym typeface="+mn-ea"/>
            </a:endParaRPr>
          </a:p>
          <a:p>
            <a:pPr marL="0" lv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4955"/>
            <a:ext cx="7772400" cy="767080"/>
          </a:xfrm>
        </p:spPr>
        <p:txBody>
          <a:bodyPr/>
          <a:p>
            <a:pPr algn="ctr"/>
            <a:r>
              <a:rPr lang="en-US" b="1" u="sng">
                <a:solidFill>
                  <a:srgbClr val="C00000"/>
                </a:solidFill>
              </a:rPr>
              <a:t>CONTENT</a:t>
            </a:r>
            <a:endParaRPr lang="en-US" b="1" u="sng">
              <a:solidFill>
                <a:srgbClr val="C00000"/>
              </a:solidFill>
            </a:endParaRPr>
          </a:p>
        </p:txBody>
      </p:sp>
      <p:sp>
        <p:nvSpPr>
          <p:cNvPr id="3" name="Content Placeholder 2"/>
          <p:cNvSpPr>
            <a:spLocks noGrp="1"/>
          </p:cNvSpPr>
          <p:nvPr>
            <p:ph sz="quarter" idx="1"/>
          </p:nvPr>
        </p:nvSpPr>
        <p:spPr>
          <a:xfrm>
            <a:off x="363220" y="1042035"/>
            <a:ext cx="8323580" cy="5475605"/>
          </a:xfrm>
        </p:spPr>
        <p:txBody>
          <a:bodyPr>
            <a:normAutofit/>
          </a:bodyPr>
          <a:p>
            <a:pPr marL="514350" indent="-514350">
              <a:lnSpc>
                <a:spcPct val="150000"/>
              </a:lnSpc>
              <a:buFont typeface="+mj-lt"/>
              <a:buAutoNum type="arabicParenR"/>
            </a:pPr>
            <a:r>
              <a:rPr lang="en-IN" altLang="en-US" sz="2300" b="1"/>
              <a:t>Abstract</a:t>
            </a:r>
            <a:endParaRPr lang="en-IN" altLang="en-US" sz="2300" b="1"/>
          </a:p>
          <a:p>
            <a:pPr marL="514350" indent="-514350">
              <a:lnSpc>
                <a:spcPct val="150000"/>
              </a:lnSpc>
              <a:buFont typeface="+mj-lt"/>
              <a:buAutoNum type="arabicParenR"/>
            </a:pPr>
            <a:r>
              <a:rPr lang="en-IN" altLang="en-US" sz="2300" b="1"/>
              <a:t>Existing system</a:t>
            </a:r>
            <a:endParaRPr lang="en-IN" altLang="en-US" sz="2300" b="1"/>
          </a:p>
          <a:p>
            <a:pPr marL="514350" indent="-514350">
              <a:lnSpc>
                <a:spcPct val="150000"/>
              </a:lnSpc>
              <a:buFont typeface="+mj-lt"/>
              <a:buAutoNum type="arabicParenR"/>
            </a:pPr>
            <a:r>
              <a:rPr lang="en-IN" altLang="en-US" sz="2300" b="1"/>
              <a:t>Problem statement</a:t>
            </a:r>
            <a:endParaRPr lang="en-IN" altLang="en-US" sz="2300" b="1"/>
          </a:p>
          <a:p>
            <a:pPr marL="514350" indent="-514350">
              <a:lnSpc>
                <a:spcPct val="150000"/>
              </a:lnSpc>
              <a:buFont typeface="+mj-lt"/>
              <a:buAutoNum type="arabicParenR"/>
            </a:pPr>
            <a:r>
              <a:rPr lang="en-IN" altLang="en-US" sz="2300" b="1"/>
              <a:t>Proposed system</a:t>
            </a:r>
            <a:endParaRPr lang="en-IN" altLang="en-US" sz="2300" b="1"/>
          </a:p>
          <a:p>
            <a:pPr marL="514350" indent="-514350">
              <a:lnSpc>
                <a:spcPct val="150000"/>
              </a:lnSpc>
              <a:buFont typeface="+mj-lt"/>
              <a:buAutoNum type="arabicParenR"/>
            </a:pPr>
            <a:r>
              <a:rPr lang="en-IN" altLang="en-US" sz="2300" b="1"/>
              <a:t>Literature Survey</a:t>
            </a:r>
            <a:endParaRPr lang="en-IN" altLang="en-US" sz="2300" b="1"/>
          </a:p>
          <a:p>
            <a:pPr marL="514350" indent="-514350">
              <a:lnSpc>
                <a:spcPct val="150000"/>
              </a:lnSpc>
              <a:buFont typeface="+mj-lt"/>
              <a:buAutoNum type="arabicParenR"/>
            </a:pPr>
            <a:r>
              <a:rPr lang="en-US" sz="2300" b="1">
                <a:sym typeface="+mn-ea"/>
              </a:rPr>
              <a:t>Components of System</a:t>
            </a:r>
            <a:endParaRPr lang="en-US" sz="2300" b="1"/>
          </a:p>
          <a:p>
            <a:pPr marL="514350" indent="-514350">
              <a:lnSpc>
                <a:spcPct val="150000"/>
              </a:lnSpc>
              <a:buFont typeface="+mj-lt"/>
              <a:buAutoNum type="arabicParenR"/>
            </a:pPr>
            <a:r>
              <a:rPr lang="en-US" sz="2300" b="1"/>
              <a:t>Data flow of Bluetooth Module</a:t>
            </a:r>
            <a:r>
              <a:rPr lang="en-IN" altLang="en-US" sz="2300" b="1"/>
              <a:t>, vibration sensor, GSM, GPS</a:t>
            </a:r>
            <a:endParaRPr lang="en-US" sz="2300" b="1">
              <a:sym typeface="+mn-ea"/>
            </a:endParaRPr>
          </a:p>
          <a:p>
            <a:pPr marL="514350" indent="-514350">
              <a:lnSpc>
                <a:spcPct val="150000"/>
              </a:lnSpc>
              <a:buFont typeface="+mj-lt"/>
              <a:buAutoNum type="arabicParenR"/>
            </a:pPr>
            <a:r>
              <a:rPr lang="en-US" sz="2300" b="1">
                <a:sym typeface="+mn-ea"/>
              </a:rPr>
              <a:t>Software requirements</a:t>
            </a:r>
            <a:endParaRPr lang="en-US" sz="2300" b="1">
              <a:sym typeface="+mn-ea"/>
            </a:endParaRPr>
          </a:p>
          <a:p>
            <a:pPr marL="514350" indent="-514350">
              <a:lnSpc>
                <a:spcPct val="150000"/>
              </a:lnSpc>
              <a:buFont typeface="+mj-lt"/>
              <a:buAutoNum type="arabicParenR"/>
            </a:pPr>
            <a:r>
              <a:rPr lang="en-US" sz="2300" b="1"/>
              <a:t>Hardware requirements</a:t>
            </a:r>
            <a:endParaRPr lang="en-US" sz="2300" b="1"/>
          </a:p>
          <a:p>
            <a:pPr marL="514350" indent="-514350">
              <a:lnSpc>
                <a:spcPct val="150000"/>
              </a:lnSpc>
              <a:buFont typeface="+mj-lt"/>
              <a:buAutoNum type="arabicParenR"/>
            </a:pP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457200" y="1682750"/>
            <a:ext cx="8229600" cy="4324985"/>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Char char="Ø"/>
              <a:defRPr/>
            </a:pPr>
            <a:r>
              <a:rPr kumimoji="0" lang="en-IN" sz="2800" b="0" i="0" u="none" strike="noStrike" kern="1200" cap="none" spc="0" normalizeH="0" baseline="0" noProof="0" dirty="0">
                <a:ln>
                  <a:noFill/>
                </a:ln>
                <a:solidFill>
                  <a:schemeClr val="tx1"/>
                </a:solidFill>
                <a:effectLst/>
                <a:uLnTx/>
                <a:uFillTx/>
                <a:latin typeface="+mn-lt"/>
                <a:ea typeface="+mn-ea"/>
                <a:cs typeface="+mn-cs"/>
              </a:rPr>
              <a:t>GSM Module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Char char="Ø"/>
              <a:defRPr/>
            </a:pPr>
            <a:r>
              <a:rPr kumimoji="0" lang="en-IN" sz="2800" b="0" i="0" u="none" strike="noStrike" kern="1200" cap="none" spc="0" normalizeH="0" baseline="0" noProof="0" dirty="0">
                <a:ln>
                  <a:noFill/>
                </a:ln>
                <a:solidFill>
                  <a:schemeClr val="tx1"/>
                </a:solidFill>
                <a:effectLst/>
                <a:uLnTx/>
                <a:uFillTx/>
                <a:latin typeface="+mn-lt"/>
                <a:ea typeface="+mn-ea"/>
                <a:cs typeface="+mn-cs"/>
              </a:rPr>
              <a:t>Vibration Sensor</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Char char="Ø"/>
              <a:defRPr/>
            </a:pPr>
            <a:r>
              <a:rPr kumimoji="0" lang="en-IN" sz="2800" b="0" i="0" u="none" strike="noStrike" kern="1200" cap="none" spc="0" normalizeH="0" baseline="0" noProof="0" dirty="0" err="1">
                <a:ln>
                  <a:noFill/>
                </a:ln>
                <a:solidFill>
                  <a:schemeClr val="tx1"/>
                </a:solidFill>
                <a:effectLst/>
                <a:uLnTx/>
                <a:uFillTx/>
                <a:latin typeface="+mn-lt"/>
                <a:ea typeface="+mn-ea"/>
                <a:cs typeface="+mn-cs"/>
              </a:rPr>
              <a:t>NODEMCU</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Char char="Ø"/>
              <a:defRPr/>
            </a:pPr>
            <a:r>
              <a:rPr kumimoji="0" lang="en-IN" sz="2800" b="0" i="0" u="none" strike="noStrike" kern="1200" cap="none" spc="0" normalizeH="0" baseline="0" noProof="0" dirty="0">
                <a:ln>
                  <a:noFill/>
                </a:ln>
                <a:solidFill>
                  <a:schemeClr val="tx1"/>
                </a:solidFill>
                <a:effectLst/>
                <a:uLnTx/>
                <a:uFillTx/>
                <a:latin typeface="+mn-lt"/>
                <a:ea typeface="+mn-ea"/>
                <a:cs typeface="+mn-cs"/>
              </a:rPr>
              <a:t>GPS tracker</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Char char="Ø"/>
              <a:defRPr/>
            </a:pPr>
            <a:r>
              <a:rPr kumimoji="0" lang="en-IN" sz="2800" b="0" i="0" u="none" strike="noStrike" kern="1200" cap="none" spc="0" normalizeH="0" baseline="0" noProof="0" dirty="0">
                <a:ln>
                  <a:noFill/>
                </a:ln>
                <a:solidFill>
                  <a:schemeClr val="tx1"/>
                </a:solidFill>
                <a:effectLst/>
                <a:uLnTx/>
                <a:uFillTx/>
                <a:latin typeface="+mn-lt"/>
                <a:ea typeface="+mn-ea"/>
                <a:cs typeface="+mn-cs"/>
              </a:rPr>
              <a:t>Battery</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1"/>
          <p:cNvSpPr txBox="1"/>
          <p:nvPr/>
        </p:nvSpPr>
        <p:spPr>
          <a:xfrm>
            <a:off x="346710" y="338138"/>
            <a:ext cx="8229600" cy="1143000"/>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sng" strike="noStrike" kern="1200" cap="none" spc="0" normalizeH="0" baseline="0" noProof="0" dirty="0">
                <a:ln>
                  <a:noFill/>
                </a:ln>
                <a:solidFill>
                  <a:srgbClr val="C00000"/>
                </a:solidFill>
                <a:effectLst/>
                <a:uLnTx/>
                <a:uFillTx/>
                <a:latin typeface="+mj-lt"/>
                <a:ea typeface="+mj-ea"/>
                <a:cs typeface="+mj-cs"/>
              </a:rPr>
              <a:t>Hardware Requirements</a:t>
            </a:r>
            <a:endParaRPr kumimoji="0" lang="en-US" sz="4400" b="1" i="0" u="sng"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IN" b="1" u="sng" dirty="0">
                <a:solidFill>
                  <a:srgbClr val="C00000"/>
                </a:solidFill>
                <a:sym typeface="+mn-ea"/>
              </a:rPr>
              <a:t>Brief </a:t>
            </a:r>
            <a:r>
              <a:rPr lang="en-IN" b="1" u="sng" dirty="0" smtClean="0">
                <a:solidFill>
                  <a:srgbClr val="C00000"/>
                </a:solidFill>
                <a:sym typeface="+mn-ea"/>
              </a:rPr>
              <a:t>Explanation </a:t>
            </a:r>
            <a:r>
              <a:rPr lang="en-IN" b="1" u="sng" dirty="0">
                <a:solidFill>
                  <a:srgbClr val="C00000"/>
                </a:solidFill>
                <a:sym typeface="+mn-ea"/>
              </a:rPr>
              <a:t>of </a:t>
            </a:r>
            <a:r>
              <a:rPr lang="en-IN" b="1" u="sng" dirty="0" smtClean="0">
                <a:solidFill>
                  <a:srgbClr val="C00000"/>
                </a:solidFill>
                <a:sym typeface="+mn-ea"/>
              </a:rPr>
              <a:t>Functionality </a:t>
            </a:r>
            <a:r>
              <a:rPr lang="en-IN" b="1" u="sng" dirty="0">
                <a:solidFill>
                  <a:srgbClr val="C00000"/>
                </a:solidFill>
                <a:sym typeface="+mn-ea"/>
              </a:rPr>
              <a:t>of E</a:t>
            </a:r>
            <a:r>
              <a:rPr lang="en-IN" b="1" u="sng" dirty="0" smtClean="0">
                <a:solidFill>
                  <a:srgbClr val="C00000"/>
                </a:solidFill>
                <a:sym typeface="+mn-ea"/>
              </a:rPr>
              <a:t>ach </a:t>
            </a:r>
            <a:r>
              <a:rPr lang="en-IN" b="1" u="sng" dirty="0">
                <a:solidFill>
                  <a:srgbClr val="C00000"/>
                </a:solidFill>
                <a:sym typeface="+mn-ea"/>
              </a:rPr>
              <a:t>M</a:t>
            </a:r>
            <a:r>
              <a:rPr lang="en-IN" b="1" u="sng" dirty="0" smtClean="0">
                <a:solidFill>
                  <a:srgbClr val="C00000"/>
                </a:solidFill>
                <a:sym typeface="+mn-ea"/>
              </a:rPr>
              <a:t>odule</a:t>
            </a:r>
            <a:endParaRPr lang="en-IN" b="1" u="sng" dirty="0" smtClean="0">
              <a:solidFill>
                <a:srgbClr val="C00000"/>
              </a:solidFill>
              <a:sym typeface="+mn-ea"/>
            </a:endParaRPr>
          </a:p>
        </p:txBody>
      </p:sp>
      <p:sp>
        <p:nvSpPr>
          <p:cNvPr id="3" name="Content Placeholder 2"/>
          <p:cNvSpPr>
            <a:spLocks noGrp="1"/>
          </p:cNvSpPr>
          <p:nvPr>
            <p:ph sz="quarter" idx="1"/>
          </p:nvPr>
        </p:nvSpPr>
        <p:spPr/>
        <p:txBody>
          <a:bodyPr>
            <a:normAutofit fontScale="90000"/>
          </a:bodyPr>
          <a:p>
            <a:r>
              <a:rPr lang="en-IN" b="1" u="sng" dirty="0" smtClean="0">
                <a:cs typeface="Arial" panose="020B0604020202020204" pitchFamily="34" charset="0"/>
                <a:sym typeface="+mn-ea"/>
              </a:rPr>
              <a:t>GSM  </a:t>
            </a:r>
            <a:r>
              <a:rPr lang="en-IN" b="1" u="sng" dirty="0">
                <a:cs typeface="Arial" panose="020B0604020202020204" pitchFamily="34" charset="0"/>
                <a:sym typeface="+mn-ea"/>
              </a:rPr>
              <a:t>MODULE</a:t>
            </a:r>
            <a:r>
              <a:rPr lang="en-US" altLang="en-IN" b="1" u="sng" dirty="0">
                <a:cs typeface="Arial" panose="020B0604020202020204" pitchFamily="34" charset="0"/>
                <a:sym typeface="+mn-ea"/>
              </a:rPr>
              <a:t>(SIM 800L)</a:t>
            </a:r>
            <a:r>
              <a:rPr lang="en-IN" b="1" u="sng" dirty="0">
                <a:cs typeface="Arial" panose="020B0604020202020204" pitchFamily="34" charset="0"/>
                <a:sym typeface="+mn-ea"/>
              </a:rPr>
              <a:t>:</a:t>
            </a:r>
            <a:endParaRPr lang="en-IN" dirty="0">
              <a:cs typeface="Arial" panose="020B0604020202020204" pitchFamily="34" charset="0"/>
            </a:endParaRPr>
          </a:p>
          <a:p>
            <a:pPr marL="109855" indent="0">
              <a:buNone/>
            </a:pPr>
            <a:r>
              <a:rPr lang="en-IN" dirty="0" smtClean="0">
                <a:cs typeface="Arial" panose="020B0604020202020204" pitchFamily="34" charset="0"/>
                <a:sym typeface="+mn-ea"/>
              </a:rPr>
              <a:t>          A </a:t>
            </a:r>
            <a:r>
              <a:rPr lang="en-IN" dirty="0">
                <a:cs typeface="Arial" panose="020B0604020202020204" pitchFamily="34" charset="0"/>
                <a:sym typeface="+mn-ea"/>
              </a:rPr>
              <a:t>GSM module is a chip or circuit that will be used to establish communication between a mobile device or a computing machine and a GSM</a:t>
            </a:r>
            <a:r>
              <a:rPr lang="en-IN" dirty="0" smtClean="0">
                <a:cs typeface="Arial" panose="020B0604020202020204" pitchFamily="34" charset="0"/>
                <a:sym typeface="+mn-ea"/>
              </a:rPr>
              <a:t>.</a:t>
            </a:r>
            <a:endParaRPr lang="en-IN" dirty="0" smtClean="0">
              <a:cs typeface="Arial" panose="020B0604020202020204" pitchFamily="34" charset="0"/>
            </a:endParaRPr>
          </a:p>
          <a:p>
            <a:pPr marL="109855" indent="0">
              <a:buNone/>
            </a:pPr>
            <a:endParaRPr lang="en-IN" dirty="0">
              <a:cs typeface="Arial" panose="020B0604020202020204" pitchFamily="34" charset="0"/>
            </a:endParaRPr>
          </a:p>
          <a:p>
            <a:r>
              <a:rPr lang="en-IN" b="1" u="sng" dirty="0">
                <a:cs typeface="Arial" panose="020B0604020202020204" pitchFamily="34" charset="0"/>
                <a:sym typeface="+mn-ea"/>
              </a:rPr>
              <a:t>VIBRATION SENSOR</a:t>
            </a:r>
            <a:r>
              <a:rPr lang="en-US" altLang="en-IN" b="1" u="sng" dirty="0">
                <a:cs typeface="Arial" panose="020B0604020202020204" pitchFamily="34" charset="0"/>
                <a:sym typeface="+mn-ea"/>
              </a:rPr>
              <a:t>(SW - 420)</a:t>
            </a:r>
            <a:r>
              <a:rPr lang="en-IN" b="1" u="sng" dirty="0">
                <a:cs typeface="Arial" panose="020B0604020202020204" pitchFamily="34" charset="0"/>
                <a:sym typeface="+mn-ea"/>
              </a:rPr>
              <a:t>:</a:t>
            </a:r>
            <a:endParaRPr lang="en-IN" dirty="0">
              <a:cs typeface="Arial" panose="020B0604020202020204" pitchFamily="34" charset="0"/>
            </a:endParaRPr>
          </a:p>
          <a:p>
            <a:pPr marL="109855" indent="0">
              <a:buNone/>
            </a:pPr>
            <a:r>
              <a:rPr lang="en-IN" dirty="0" smtClean="0">
                <a:cs typeface="Arial" panose="020B0604020202020204" pitchFamily="34" charset="0"/>
                <a:sym typeface="+mn-ea"/>
              </a:rPr>
              <a:t>          These </a:t>
            </a:r>
            <a:r>
              <a:rPr lang="en-IN" dirty="0">
                <a:cs typeface="Arial" panose="020B0604020202020204" pitchFamily="34" charset="0"/>
                <a:sym typeface="+mn-ea"/>
              </a:rPr>
              <a:t>sensors can be used to detect continuous vibration or sudden impact or displacement and proximity, or acceleration. In applications such as washing machine load imbalance, vehicle motion sensor, </a:t>
            </a:r>
            <a:r>
              <a:rPr lang="en-IN" u="sng" dirty="0">
                <a:cs typeface="Arial" panose="020B0604020202020204" pitchFamily="34" charset="0"/>
                <a:sym typeface="+mn-ea"/>
              </a:rPr>
              <a:t>anti-theft devices</a:t>
            </a:r>
            <a:r>
              <a:rPr lang="en-IN" dirty="0">
                <a:cs typeface="Arial" panose="020B0604020202020204" pitchFamily="34" charset="0"/>
                <a:sym typeface="+mn-ea"/>
              </a:rPr>
              <a:t>, vital signs monitoring, and tamper detection.</a:t>
            </a:r>
            <a:endParaRPr lang="en-IN" dirty="0">
              <a:cs typeface="Arial" panose="020B0604020202020204" pitchFamily="34" charset="0"/>
            </a:endParaRPr>
          </a:p>
          <a:p>
            <a:pPr marL="109855" indent="0">
              <a:buNone/>
            </a:pPr>
            <a:endParaRPr lang="en-IN" dirty="0">
              <a:cs typeface="Arial" panose="020B0604020202020204" pitchFamily="34" charset="0"/>
            </a:endParaRPr>
          </a:p>
          <a:p>
            <a:endParaRPr lang="en-IN" dirty="0">
              <a:cs typeface="Arial" panose="020B0604020202020204" pitchFamily="34" charset="0"/>
            </a:endParaRPr>
          </a:p>
          <a:p>
            <a:endParaRPr lang="en-US"/>
          </a:p>
        </p:txBody>
      </p:sp>
      <p:pic>
        <p:nvPicPr>
          <p:cNvPr id="7" name="Picture 6" descr="download (1).jpg"/>
          <p:cNvPicPr/>
          <p:nvPr/>
        </p:nvPicPr>
        <p:blipFill>
          <a:blip r:embed="rId1" cstate="print"/>
          <a:stretch>
            <a:fillRect/>
          </a:stretch>
        </p:blipFill>
        <p:spPr>
          <a:xfrm>
            <a:off x="5379085" y="5368925"/>
            <a:ext cx="2614930" cy="1304925"/>
          </a:xfrm>
          <a:prstGeom prst="rect">
            <a:avLst/>
          </a:prstGeom>
        </p:spPr>
      </p:pic>
      <p:graphicFrame>
        <p:nvGraphicFramePr>
          <p:cNvPr id="4" name="Object 3"/>
          <p:cNvGraphicFramePr/>
          <p:nvPr/>
        </p:nvGraphicFramePr>
        <p:xfrm>
          <a:off x="5612765" y="2597785"/>
          <a:ext cx="2147570" cy="1283335"/>
        </p:xfrm>
        <a:graphic>
          <a:graphicData uri="http://schemas.openxmlformats.org/presentationml/2006/ole">
            <mc:AlternateContent xmlns:mc="http://schemas.openxmlformats.org/markup-compatibility/2006">
              <mc:Choice xmlns:v="urn:schemas-microsoft-com:vml" Requires="v">
                <p:oleObj spid="_x0000_s5" name="" r:id="rId2" imgW="1323975" imgH="1123950" progId="Paint.Picture">
                  <p:embed/>
                </p:oleObj>
              </mc:Choice>
              <mc:Fallback>
                <p:oleObj name="" r:id="rId2" imgW="1323975" imgH="1123950" progId="Paint.Picture">
                  <p:embed/>
                  <p:pic>
                    <p:nvPicPr>
                      <p:cNvPr id="0" name="Picture 4"/>
                      <p:cNvPicPr/>
                      <p:nvPr/>
                    </p:nvPicPr>
                    <p:blipFill>
                      <a:blip r:embed="rId3"/>
                      <a:stretch>
                        <a:fillRect/>
                      </a:stretch>
                    </p:blipFill>
                    <p:spPr>
                      <a:xfrm>
                        <a:off x="5612765" y="2597785"/>
                        <a:ext cx="2147570" cy="128333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a:solidFill>
                  <a:srgbClr val="C00000"/>
                </a:solidFill>
              </a:rPr>
              <a:t>Contd...</a:t>
            </a:r>
            <a:endParaRPr lang="en-US" b="1">
              <a:solidFill>
                <a:srgbClr val="C00000"/>
              </a:solidFill>
            </a:endParaRPr>
          </a:p>
        </p:txBody>
      </p:sp>
      <p:sp>
        <p:nvSpPr>
          <p:cNvPr id="3" name="Content Placeholder 2"/>
          <p:cNvSpPr>
            <a:spLocks noGrp="1"/>
          </p:cNvSpPr>
          <p:nvPr>
            <p:ph sz="quarter" idx="1"/>
          </p:nvPr>
        </p:nvSpPr>
        <p:spPr>
          <a:xfrm>
            <a:off x="914400" y="1649095"/>
            <a:ext cx="7440930" cy="4370705"/>
          </a:xfrm>
        </p:spPr>
        <p:txBody>
          <a:bodyPr>
            <a:normAutofit lnSpcReduction="20000"/>
          </a:bodyPr>
          <a:p>
            <a:pPr algn="just"/>
            <a:r>
              <a:rPr lang="en-IN" b="1" u="sng" dirty="0" smtClean="0">
                <a:cs typeface="Arial" panose="020B0604020202020204" pitchFamily="34" charset="0"/>
              </a:rPr>
              <a:t>NODEMCU:</a:t>
            </a:r>
            <a:endParaRPr lang="en-IN" b="1" u="sng" dirty="0" smtClean="0">
              <a:cs typeface="Arial" panose="020B0604020202020204" pitchFamily="34" charset="0"/>
            </a:endParaRPr>
          </a:p>
          <a:p>
            <a:pPr marL="0" indent="0" algn="just">
              <a:buNone/>
            </a:pPr>
            <a:r>
              <a:rPr lang="en-IN" dirty="0" smtClean="0">
                <a:cs typeface="Arial" panose="020B0604020202020204" pitchFamily="34" charset="0"/>
              </a:rPr>
              <a:t>          </a:t>
            </a:r>
            <a:r>
              <a:rPr lang="en-IN" sz="2400" dirty="0" smtClean="0">
                <a:cs typeface="Arial" panose="020B0604020202020204" pitchFamily="34" charset="0"/>
              </a:rPr>
              <a:t>NodeMCU consists of Wi-Fi Module – ESP-12E module that is  similar to ESP-12 module which has 6 extra GPIOs (General-purpose input/output pins). NodeMCU is an open source IoT platform that includes firmware which runs on the ESP8266 Wi-Fi SoC (system on a chip) from Espressif Systems. NodeMCU has a micro USB port that is used for power, debugging and programming. </a:t>
            </a:r>
            <a:endParaRPr lang="en-IN" sz="2400" dirty="0" smtClean="0">
              <a:cs typeface="Arial" panose="020B0604020202020204" pitchFamily="34" charset="0"/>
            </a:endParaRPr>
          </a:p>
          <a:p>
            <a:pPr algn="just"/>
            <a:endParaRPr lang="en-US"/>
          </a:p>
        </p:txBody>
      </p:sp>
      <p:pic>
        <p:nvPicPr>
          <p:cNvPr id="5" name="Picture 10"/>
          <p:cNvPicPr>
            <a:picLocks noChangeAspect="1"/>
          </p:cNvPicPr>
          <p:nvPr>
            <p:ph sz="quarter" idx="2"/>
          </p:nvPr>
        </p:nvPicPr>
        <p:blipFill>
          <a:blip r:embed="rId1" cstate="print">
            <a:extLst>
              <a:ext uri="{28A0092B-C50C-407E-A947-70E740481C1C}">
                <a14:useLocalDpi xmlns:a14="http://schemas.microsoft.com/office/drawing/2010/main" val="0"/>
              </a:ext>
            </a:extLst>
          </a:blip>
          <a:srcRect/>
          <a:stretch>
            <a:fillRect/>
          </a:stretch>
        </p:blipFill>
        <p:spPr bwMode="auto">
          <a:xfrm>
            <a:off x="4606290" y="3937635"/>
            <a:ext cx="3749040" cy="26536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a:solidFill>
                  <a:srgbClr val="C00000"/>
                </a:solidFill>
              </a:rPr>
              <a:t>Contd...</a:t>
            </a:r>
            <a:endParaRPr lang="en-US" b="1">
              <a:solidFill>
                <a:srgbClr val="C00000"/>
              </a:solidFill>
            </a:endParaRPr>
          </a:p>
        </p:txBody>
      </p:sp>
      <p:sp>
        <p:nvSpPr>
          <p:cNvPr id="3" name="Content Placeholder 2"/>
          <p:cNvSpPr>
            <a:spLocks noGrp="1"/>
          </p:cNvSpPr>
          <p:nvPr>
            <p:ph sz="quarter" idx="1"/>
          </p:nvPr>
        </p:nvSpPr>
        <p:spPr>
          <a:xfrm>
            <a:off x="914400" y="1447800"/>
            <a:ext cx="7772400" cy="4572000"/>
          </a:xfrm>
        </p:spPr>
        <p:txBody>
          <a:bodyPr>
            <a:normAutofit lnSpcReduction="10000"/>
          </a:bodyPr>
          <a:p>
            <a:pPr>
              <a:buFont typeface="Wingdings" panose="05000000000000000000" pitchFamily="2" charset="2"/>
              <a:buChar char="Ø"/>
            </a:pPr>
            <a:r>
              <a:rPr lang="en-IN" b="1" u="sng" dirty="0">
                <a:cs typeface="Arial" panose="020B0604020202020204" pitchFamily="34" charset="0"/>
                <a:sym typeface="+mn-ea"/>
              </a:rPr>
              <a:t>GPS TRACKER:</a:t>
            </a:r>
            <a:endParaRPr lang="en-IN" b="1" dirty="0">
              <a:cs typeface="Arial" panose="020B0604020202020204" pitchFamily="34" charset="0"/>
            </a:endParaRPr>
          </a:p>
          <a:p>
            <a:pPr marL="109855" indent="0">
              <a:buNone/>
            </a:pPr>
            <a:r>
              <a:rPr lang="en-IN" dirty="0">
                <a:sym typeface="+mn-ea"/>
              </a:rPr>
              <a:t>    GPS tracker helps in the surveillance of location through use of the Global Positioning System (</a:t>
            </a:r>
            <a:r>
              <a:rPr lang="en-IN" u="sng" dirty="0">
                <a:sym typeface="+mn-ea"/>
                <a:hlinkClick r:id="rId1"/>
              </a:rPr>
              <a:t>GPS</a:t>
            </a:r>
            <a:r>
              <a:rPr lang="en-IN" dirty="0">
                <a:sym typeface="+mn-ea"/>
              </a:rPr>
              <a:t> ) to track the location of an entity or object remotely. It also helps in sending the co-ordinates(latitude, longitude) upon request made by the user.</a:t>
            </a:r>
            <a:endParaRPr lang="en-IN" dirty="0">
              <a:cs typeface="Arial" panose="020B0604020202020204" pitchFamily="34" charset="0"/>
            </a:endParaRPr>
          </a:p>
          <a:p>
            <a:pPr>
              <a:buFont typeface="Wingdings" panose="05000000000000000000" pitchFamily="2" charset="2"/>
              <a:buChar char="Ø"/>
            </a:pPr>
            <a:r>
              <a:rPr lang="en-IN" b="1" u="sng" dirty="0">
                <a:cs typeface="Arial" panose="020B0604020202020204" pitchFamily="34" charset="0"/>
                <a:sym typeface="+mn-ea"/>
              </a:rPr>
              <a:t>BATTERY:</a:t>
            </a:r>
            <a:r>
              <a:rPr lang="en-IN" b="1" dirty="0">
                <a:cs typeface="Arial" panose="020B0604020202020204" pitchFamily="34" charset="0"/>
                <a:sym typeface="+mn-ea"/>
              </a:rPr>
              <a:t> </a:t>
            </a:r>
            <a:endParaRPr lang="en-IN" b="1" dirty="0">
              <a:cs typeface="Arial" panose="020B0604020202020204" pitchFamily="34" charset="0"/>
            </a:endParaRPr>
          </a:p>
          <a:p>
            <a:pPr marL="109855" indent="0">
              <a:buNone/>
            </a:pPr>
            <a:r>
              <a:rPr lang="en-IN" dirty="0">
                <a:cs typeface="Arial" panose="020B0604020202020204" pitchFamily="34" charset="0"/>
                <a:sym typeface="+mn-ea"/>
              </a:rPr>
              <a:t>    Rechargeable battery is used to power the all the components in the device.</a:t>
            </a:r>
            <a:endParaRPr lang="en-US"/>
          </a:p>
        </p:txBody>
      </p:sp>
      <p:pic>
        <p:nvPicPr>
          <p:cNvPr id="453" name="Picture 45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1505" y="4544695"/>
            <a:ext cx="4022090" cy="2052320"/>
          </a:xfrm>
          <a:prstGeom prst="rect">
            <a:avLst/>
          </a:prstGeom>
          <a:noFill/>
          <a:ln>
            <a:noFill/>
          </a:ln>
        </p:spPr>
      </p:pic>
      <p:pic>
        <p:nvPicPr>
          <p:cNvPr id="5" name="Picture 1" descr="https://images-na.ssl-images-amazon.com/images/I/511j-UroDkL.jpg"/>
          <p:cNvPicPr>
            <a:picLocks noChangeAspect="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bwMode="auto">
          <a:xfrm>
            <a:off x="5300980" y="195580"/>
            <a:ext cx="2875915" cy="177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304800"/>
            <a:ext cx="7772400" cy="819785"/>
          </a:xfrm>
        </p:spPr>
        <p:txBody>
          <a:bodyPr/>
          <a:p>
            <a:pPr algn="ctr"/>
            <a:r>
              <a:rPr lang="en-IN" altLang="en-US" b="1">
                <a:solidFill>
                  <a:srgbClr val="C00000"/>
                </a:solidFill>
              </a:rPr>
              <a:t>CONCLUSION</a:t>
            </a:r>
            <a:endParaRPr lang="en-IN" altLang="en-US" b="1">
              <a:solidFill>
                <a:srgbClr val="C00000"/>
              </a:solidFill>
            </a:endParaRPr>
          </a:p>
        </p:txBody>
      </p:sp>
      <p:sp>
        <p:nvSpPr>
          <p:cNvPr id="3" name="Content Placeholder 2"/>
          <p:cNvSpPr>
            <a:spLocks noGrp="1"/>
          </p:cNvSpPr>
          <p:nvPr>
            <p:ph sz="quarter" idx="1"/>
          </p:nvPr>
        </p:nvSpPr>
        <p:spPr>
          <a:xfrm>
            <a:off x="293370" y="1185545"/>
            <a:ext cx="8472170" cy="5245735"/>
          </a:xfrm>
        </p:spPr>
        <p:txBody>
          <a:bodyPr>
            <a:normAutofit fontScale="70000"/>
          </a:bodyPr>
          <a:p>
            <a:pPr marL="0" indent="0" algn="just">
              <a:buNone/>
            </a:pPr>
            <a:r>
              <a:rPr lang="en-US"/>
              <a:t>After the implementation of the all the modules successfully the final device will be in a posture to make all of our objectives with which we started our project. This project has implemented our intentions that are: detecting if any displacement occurring in the vehicle, alerting user by sending a SMS, tracking the vehicle based upon the request made by the user through means of android application. To power up all the components in our project vehicle battery is used.</a:t>
            </a:r>
            <a:endParaRPr lang="en-US"/>
          </a:p>
          <a:p>
            <a:pPr marL="0" indent="0" algn="just">
              <a:buNone/>
            </a:pPr>
            <a:endParaRPr lang="en-US"/>
          </a:p>
          <a:p>
            <a:pPr marL="0" indent="0" algn="just">
              <a:buNone/>
            </a:pPr>
            <a:r>
              <a:rPr lang="en-US"/>
              <a:t>This project consists of anti-theft system that is useful in detecting the theft of the vehicle which is implemented based on GSM and GPS technology. With the dedicated smartphone-android application one can check for the location of the vehicle. Vibration sensor is fixed with the NODEMCU this helps in detecting any sudden impact or displacement in the vehicle. GSM, GPS and vibration sensor are interfaced on the NODEMCU board and GPS sends the data to the NODEMCU that is the location of the vehicle through GPS coordinates. GPS sends the latitude and longitude coordinates to the NODEMCU board. NODEMCU receives the data from the GPS. Then the GSM get the GPS value and sends the location of the two wheelers to the user via SMS. By such method, theft is prevented by the user itself. As vehicle tracking brings us safety and security this plays an important role in our day-to-day life. Main motto of this task is to comprise different types of sensing elements and devices so that they assist in decreasing the chances of vehicle theft.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4955"/>
            <a:ext cx="7772400" cy="837565"/>
          </a:xfrm>
        </p:spPr>
        <p:txBody>
          <a:bodyPr/>
          <a:p>
            <a:pPr algn="ctr"/>
            <a:r>
              <a:rPr lang="en-IN" altLang="en-US" b="1">
                <a:solidFill>
                  <a:srgbClr val="C00000"/>
                </a:solidFill>
              </a:rPr>
              <a:t>REFERENCES</a:t>
            </a:r>
            <a:endParaRPr lang="en-IN" altLang="en-US" b="1">
              <a:solidFill>
                <a:srgbClr val="C00000"/>
              </a:solidFill>
            </a:endParaRPr>
          </a:p>
        </p:txBody>
      </p:sp>
      <p:sp>
        <p:nvSpPr>
          <p:cNvPr id="3" name="Content Placeholder 2"/>
          <p:cNvSpPr>
            <a:spLocks noGrp="1"/>
          </p:cNvSpPr>
          <p:nvPr>
            <p:ph sz="quarter" idx="1"/>
          </p:nvPr>
        </p:nvSpPr>
        <p:spPr>
          <a:xfrm>
            <a:off x="302260" y="1113155"/>
            <a:ext cx="8384540" cy="5475605"/>
          </a:xfrm>
        </p:spPr>
        <p:txBody>
          <a:bodyPr>
            <a:noAutofit/>
          </a:bodyPr>
          <a:p>
            <a:pPr marL="0" indent="0" algn="just">
              <a:buNone/>
            </a:pPr>
            <a:r>
              <a:rPr lang="en-US" sz="1600" b="1"/>
              <a:t>[1] </a:t>
            </a:r>
            <a:r>
              <a:rPr lang="en-US" sz="1600"/>
              <a:t>Song, S. Zhu, and G. Cao, “Svats: A sensor-networkbased vehicle anti-theft system”,Networking and Security Research Center, Department of Computer Science and Engineering, Pennsylvania State University, Technical Report NAS-TR-0076-2007, August 2007.</a:t>
            </a:r>
            <a:endParaRPr lang="en-US" sz="1600"/>
          </a:p>
          <a:p>
            <a:pPr marL="0" indent="0" algn="just">
              <a:buNone/>
            </a:pPr>
            <a:r>
              <a:rPr lang="en-US" sz="1600" b="1"/>
              <a:t>[2]</a:t>
            </a:r>
            <a:r>
              <a:rPr lang="en-US" sz="1600"/>
              <a:t> Le-Tien T, Vu Phung-The, “Routing and Tracking System for Mobile Vehicles in Large Area” Electronic Design, Test and Application, 2010. DELTA '10. Fifth IEEE International Symposium on, vol., no., pp.297, 300, 13-15 Jan 2010.</a:t>
            </a:r>
            <a:endParaRPr lang="en-US" sz="1600"/>
          </a:p>
          <a:p>
            <a:pPr marL="0" indent="0" algn="just">
              <a:buNone/>
            </a:pPr>
            <a:r>
              <a:rPr lang="en-US" sz="1600" b="1"/>
              <a:t>[3] </a:t>
            </a:r>
            <a:r>
              <a:rPr lang="en-US" sz="1600"/>
              <a:t>Montaser N. Ramadan, Mohammad A. Al-Khedher, Sharaf A. Al-Kheder “Intelligent Anti-Theft and Tracking System for Automobiles”, International Journal of Machine Learning and Computing, Vol. 2, No. 1, February 2012</a:t>
            </a:r>
            <a:endParaRPr lang="en-US" sz="1600"/>
          </a:p>
          <a:p>
            <a:pPr marL="0" indent="0" algn="just">
              <a:buNone/>
            </a:pPr>
            <a:r>
              <a:rPr lang="en-US" sz="1600" b="1"/>
              <a:t>[4]</a:t>
            </a:r>
            <a:r>
              <a:rPr lang="en-US" sz="1600"/>
              <a:t> Kunal Maurya , Mandeep Singh, Neelu Jain, “Real Time Vehicle Tracking System using GSM and GPS Technology- An Anti-theft Tracking System,” International Journal of Electronics and Computer Science Engineering. ISSN 2277- 1956/V1N3-1103-1107</a:t>
            </a:r>
            <a:endParaRPr lang="en-US" sz="1600"/>
          </a:p>
          <a:p>
            <a:pPr marL="0" indent="0" algn="just">
              <a:buNone/>
            </a:pPr>
            <a:r>
              <a:rPr lang="en-US" sz="1600" b="1"/>
              <a:t>[5]</a:t>
            </a:r>
            <a:r>
              <a:rPr lang="en-US" sz="1600"/>
              <a:t> Fleischer, P.B.; Nelson, A.Y.; Sowah, R.A.; Bremang, A., "Design and development of GPS/GSM based vehicle tracking and alert system for commercial inter-city buses," Adaptive Science &amp;Technology (ICAST), 2012 IEEE 4th International Conference on , vol., no., pp.1,6, 25-27 Oct. 2012</a:t>
            </a:r>
            <a:endParaRPr lang="en-US" sz="1600"/>
          </a:p>
          <a:p>
            <a:pPr marL="0" indent="0" algn="just">
              <a:buNone/>
            </a:pPr>
            <a:r>
              <a:rPr lang="en-US" sz="1600" b="1"/>
              <a:t>[6] </a:t>
            </a:r>
            <a:r>
              <a:rPr lang="en-US" sz="1600"/>
              <a:t>Nagaraja, B. G.; Rayappa, R.; Mahesh, M.; Patil, C.M.; Manjunath, T. C., "Design &amp; Development of a GSM Based Vehicle Theft Control System," Advanced Computer Control, 2009. ICACC '09.International Conference on , vol., no., pp.148,152, 22-24 Jan. 2009.</a:t>
            </a:r>
            <a:endParaRPr lang="en-US" sz="1600"/>
          </a:p>
          <a:p>
            <a:pPr marL="0" indent="0" algn="just">
              <a:buNone/>
            </a:pPr>
            <a:r>
              <a:rPr lang="en-US" sz="1600" b="1"/>
              <a:t>[7]</a:t>
            </a:r>
            <a:r>
              <a:rPr lang="en-US" sz="1600"/>
              <a:t> Zhigang Liu ,Anqi Zhang, Shaojun Li“ Vehicle anti-theft tracking system based on Internet of things”, Vehicular Electronics and Safety (ICVES), 2013 IEEE International Conference on28-30 July 2013.</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7880" y="3012123"/>
            <a:ext cx="7772400" cy="1143000"/>
          </a:xfrm>
        </p:spPr>
        <p:txBody>
          <a:bodyPr>
            <a:normAutofit/>
          </a:bodyPr>
          <a:lstStyle/>
          <a:p>
            <a:pPr algn="ctr"/>
            <a:r>
              <a:rPr lang="en-US" sz="5500" b="1" dirty="0">
                <a:solidFill>
                  <a:schemeClr val="accent1">
                    <a:lumMod val="75000"/>
                  </a:schemeClr>
                </a:solidFill>
                <a:latin typeface="Arial Black" panose="020B0A04020102020204" charset="0"/>
              </a:rPr>
              <a:t>THANK </a:t>
            </a:r>
            <a:r>
              <a:rPr lang="en-US" sz="5500" b="1" dirty="0">
                <a:solidFill>
                  <a:schemeClr val="accent1">
                    <a:lumMod val="75000"/>
                  </a:schemeClr>
                </a:solidFill>
              </a:rPr>
              <a:t>YOU</a:t>
            </a:r>
            <a:endParaRPr lang="en-IN" sz="5500" b="1"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54330"/>
            <a:ext cx="7772400" cy="783590"/>
          </a:xfrm>
        </p:spPr>
        <p:txBody>
          <a:bodyPr>
            <a:normAutofit/>
          </a:bodyPr>
          <a:p>
            <a:pPr algn="ctr"/>
            <a:r>
              <a:rPr lang="en-IN" altLang="en-US" b="1">
                <a:solidFill>
                  <a:srgbClr val="C00000"/>
                </a:solidFill>
                <a:effectLst>
                  <a:outerShdw blurRad="38100" dist="25400" dir="5400000" algn="ctr" rotWithShape="0">
                    <a:srgbClr val="6E747A">
                      <a:alpha val="43000"/>
                    </a:srgbClr>
                  </a:outerShdw>
                </a:effectLst>
              </a:rPr>
              <a:t>ABSTRACT</a:t>
            </a:r>
            <a:endParaRPr lang="en-IN" altLang="en-US" b="1">
              <a:solidFill>
                <a:srgbClr val="C00000"/>
              </a:solidFill>
              <a:effectLst>
                <a:outerShdw blurRad="38100" dist="25400" dir="5400000" algn="ctr" rotWithShape="0">
                  <a:srgbClr val="6E747A">
                    <a:alpha val="43000"/>
                  </a:srgbClr>
                </a:outerShdw>
              </a:effectLst>
            </a:endParaRPr>
          </a:p>
        </p:txBody>
      </p:sp>
      <p:sp>
        <p:nvSpPr>
          <p:cNvPr id="3" name="Content Placeholder 2"/>
          <p:cNvSpPr>
            <a:spLocks noGrp="1"/>
          </p:cNvSpPr>
          <p:nvPr>
            <p:ph sz="quarter" idx="1"/>
          </p:nvPr>
        </p:nvSpPr>
        <p:spPr>
          <a:xfrm>
            <a:off x="480060" y="1334135"/>
            <a:ext cx="8183880" cy="4685030"/>
          </a:xfrm>
        </p:spPr>
        <p:txBody>
          <a:bodyPr>
            <a:normAutofit lnSpcReduction="20000"/>
          </a:bodyPr>
          <a:p>
            <a:pPr marL="0" indent="0" algn="just">
              <a:buNone/>
            </a:pPr>
            <a:r>
              <a:rPr lang="en-US" sz="2300"/>
              <a:t>The prime concern now-a-days are the security of parked vehicles. A smart IOT device for two wheelers system is developed which can now not only track the vehicle also alerts the user even the slightest displacement in the vehicle. The device makes use of Global Positioning System (GPS) for the tracking the vehicle and electronic mail (EMAIL) for alerting or notifying the user. The system can exhibit 2 modes i.e., Active mode and Parking mode. In Active mode, the system is off which means the system is not connected to user’s smartphone. In parking mode, the system is connected to a cloud server through Low Power Wide Area (LPA) where the system detects the movement in the vehicle from vibration sensor and alerts the user by sending the location coordinates using GPS. The user also gets a mail that the vehicle is on move and to check the application for location by making use of GSM (Global System for Mobile communication). In future, it becomes a small-size low price device by converting it all into a single chip.</a:t>
            </a:r>
            <a:endParaRPr lang="en-US"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3440" y="100330"/>
            <a:ext cx="7772400" cy="976630"/>
          </a:xfrm>
        </p:spPr>
        <p:txBody>
          <a:bodyPr>
            <a:normAutofit/>
          </a:bodyPr>
          <a:p>
            <a:pPr algn="ctr"/>
            <a:r>
              <a:rPr lang="en-IN" altLang="en-US" b="1">
                <a:solidFill>
                  <a:srgbClr val="C00000"/>
                </a:solidFill>
                <a:sym typeface="+mn-ea"/>
              </a:rPr>
              <a:t>Existing system</a:t>
            </a:r>
            <a:endParaRPr lang="en-IN" altLang="en-US" b="1">
              <a:solidFill>
                <a:srgbClr val="C00000"/>
              </a:solidFill>
              <a:sym typeface="+mn-ea"/>
            </a:endParaRPr>
          </a:p>
        </p:txBody>
      </p:sp>
      <p:sp>
        <p:nvSpPr>
          <p:cNvPr id="3" name="Content Placeholder 2"/>
          <p:cNvSpPr>
            <a:spLocks noGrp="1"/>
          </p:cNvSpPr>
          <p:nvPr>
            <p:ph sz="quarter" idx="1"/>
          </p:nvPr>
        </p:nvSpPr>
        <p:spPr>
          <a:xfrm>
            <a:off x="109855" y="1139190"/>
            <a:ext cx="8743315" cy="5514975"/>
          </a:xfrm>
        </p:spPr>
        <p:txBody>
          <a:bodyPr>
            <a:noAutofit/>
          </a:bodyPr>
          <a:p>
            <a:pPr lvl="1" algn="just">
              <a:buFont typeface="Wingdings" panose="05000000000000000000" pitchFamily="2" charset="2"/>
              <a:buChar char="Ø"/>
            </a:pPr>
            <a:r>
              <a:rPr lang="en-IN" sz="2000" dirty="0">
                <a:sym typeface="+mn-ea"/>
              </a:rPr>
              <a:t>Various vehicle anti-theft devices have been developed lately, however the result is still disappointing since all kinds of devices have its </a:t>
            </a:r>
            <a:r>
              <a:rPr lang="en-IN" sz="2000" dirty="0" smtClean="0">
                <a:sym typeface="+mn-ea"/>
              </a:rPr>
              <a:t>drawbacks.</a:t>
            </a:r>
            <a:endParaRPr lang="en-IN" sz="2000" dirty="0" smtClean="0">
              <a:sym typeface="+mn-ea"/>
            </a:endParaRPr>
          </a:p>
          <a:p>
            <a:pPr lvl="1" algn="just">
              <a:buFont typeface="Wingdings" panose="05000000000000000000" pitchFamily="2" charset="2"/>
              <a:buChar char="Ø"/>
            </a:pPr>
            <a:r>
              <a:rPr lang="en-IN" sz="2000" dirty="0" smtClean="0">
                <a:sym typeface="+mn-ea"/>
              </a:rPr>
              <a:t>Domestic </a:t>
            </a:r>
            <a:r>
              <a:rPr lang="en-IN" sz="2000" dirty="0">
                <a:sym typeface="+mn-ea"/>
              </a:rPr>
              <a:t>and overseas vehicle anti-theft products are technologically classified into two categories: </a:t>
            </a:r>
            <a:endParaRPr lang="en-IN" sz="2000" dirty="0">
              <a:sym typeface="+mn-ea"/>
            </a:endParaRPr>
          </a:p>
          <a:p>
            <a:pPr marL="320040" lvl="1" indent="0" algn="just">
              <a:buFont typeface="Wingdings" panose="05000000000000000000" pitchFamily="2" charset="2"/>
              <a:buNone/>
            </a:pPr>
            <a:r>
              <a:rPr lang="en-IN" altLang="en-US" sz="2000" b="1"/>
              <a:t>1. Vehicle alarm system: </a:t>
            </a:r>
            <a:endParaRPr lang="en-IN" altLang="en-US" sz="2000" b="1"/>
          </a:p>
          <a:p>
            <a:pPr marL="320040" lvl="1" indent="0" algn="just">
              <a:buFont typeface="Wingdings" panose="05000000000000000000" pitchFamily="2" charset="2"/>
              <a:buNone/>
            </a:pPr>
            <a:r>
              <a:rPr lang="en-IN" altLang="en-US" sz="2000"/>
              <a:t>It consists of an array of sensors which includes switches, pressure sensors, and motion detectors. Often a siren creates a variety of distinct sound that helps user to identify the vehicle. The advanced touch mechanism detects the touch and generates the alarm thereby helping the user to protect the vehicle.     </a:t>
            </a:r>
            <a:r>
              <a:rPr lang="en-IN" altLang="en-US" sz="1800"/>
              <a:t>                                                                      </a:t>
            </a:r>
            <a:endParaRPr lang="en-IN" altLang="en-US" sz="1800"/>
          </a:p>
          <a:p>
            <a:pPr marL="320040" lvl="1" indent="0" algn="just">
              <a:buFont typeface="Wingdings" panose="05000000000000000000" pitchFamily="2" charset="2"/>
              <a:buNone/>
            </a:pPr>
            <a:endParaRPr lang="en-IN" altLang="en-US" sz="1800"/>
          </a:p>
          <a:p>
            <a:pPr marL="320040" lvl="1" indent="0" algn="just">
              <a:buFont typeface="Wingdings" panose="05000000000000000000" pitchFamily="2" charset="2"/>
              <a:buNone/>
            </a:pPr>
            <a:endParaRPr lang="en-IN" altLang="en-US" sz="1800"/>
          </a:p>
          <a:p>
            <a:pPr marL="320040" lvl="1" indent="0" algn="just">
              <a:buFont typeface="Wingdings" panose="05000000000000000000" pitchFamily="2" charset="2"/>
              <a:buNone/>
            </a:pPr>
            <a:endParaRPr lang="en-IN" altLang="en-US" sz="1800"/>
          </a:p>
          <a:p>
            <a:pPr marL="320040" lvl="1" indent="0" algn="just">
              <a:buFont typeface="Wingdings" panose="05000000000000000000" pitchFamily="2" charset="2"/>
              <a:buNone/>
            </a:pPr>
            <a:r>
              <a:rPr lang="en-IN" altLang="en-US" sz="1800"/>
              <a:t>                                                                                          </a:t>
            </a:r>
            <a:r>
              <a:rPr lang="en-IN" altLang="en-US" sz="1800">
                <a:sym typeface="+mn-ea"/>
              </a:rPr>
              <a:t> fig 1.1 Vehicle alaram system</a:t>
            </a:r>
            <a:endParaRPr lang="en-IN" altLang="en-US" sz="1800"/>
          </a:p>
          <a:p>
            <a:pPr marL="320040" lvl="1" indent="0" algn="just">
              <a:buFont typeface="Wingdings" panose="05000000000000000000" pitchFamily="2" charset="2"/>
              <a:buNone/>
            </a:pPr>
            <a:endParaRPr lang="en-IN" altLang="en-US" sz="2000"/>
          </a:p>
        </p:txBody>
      </p:sp>
      <p:graphicFrame>
        <p:nvGraphicFramePr>
          <p:cNvPr id="4" name="Content Placeholder 3"/>
          <p:cNvGraphicFramePr/>
          <p:nvPr>
            <p:ph sz="quarter" idx="2"/>
          </p:nvPr>
        </p:nvGraphicFramePr>
        <p:xfrm>
          <a:off x="1353820" y="4344035"/>
          <a:ext cx="3764915" cy="2084705"/>
        </p:xfrm>
        <a:graphic>
          <a:graphicData uri="http://schemas.openxmlformats.org/presentationml/2006/ole">
            <mc:AlternateContent xmlns:mc="http://schemas.openxmlformats.org/markup-compatibility/2006">
              <mc:Choice xmlns:v="urn:schemas-microsoft-com:vml" Requires="v">
                <p:oleObj spid="_x0000_s5" name="" r:id="rId1" imgW="2941320" imgH="1699260" progId="Paint.Picture">
                  <p:embed/>
                </p:oleObj>
              </mc:Choice>
              <mc:Fallback>
                <p:oleObj name="" r:id="rId1" imgW="2941320" imgH="1699260" progId="Paint.Picture">
                  <p:embed/>
                  <p:pic>
                    <p:nvPicPr>
                      <p:cNvPr id="0" name="Picture 4"/>
                      <p:cNvPicPr/>
                      <p:nvPr/>
                    </p:nvPicPr>
                    <p:blipFill>
                      <a:blip r:embed="rId2"/>
                      <a:stretch>
                        <a:fillRect/>
                      </a:stretch>
                    </p:blipFill>
                    <p:spPr>
                      <a:xfrm>
                        <a:off x="1353820" y="4344035"/>
                        <a:ext cx="3764915" cy="208470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4955"/>
            <a:ext cx="7772400" cy="810895"/>
          </a:xfrm>
        </p:spPr>
        <p:txBody>
          <a:bodyPr>
            <a:normAutofit/>
          </a:bodyPr>
          <a:p>
            <a:pPr algn="ctr"/>
            <a:r>
              <a:rPr lang="en-IN" altLang="en-US" b="1">
                <a:solidFill>
                  <a:srgbClr val="C00000"/>
                </a:solidFill>
                <a:sym typeface="+mn-ea"/>
              </a:rPr>
              <a:t>Existing system(contd...)</a:t>
            </a:r>
            <a:endParaRPr lang="en-IN" altLang="en-US" b="1">
              <a:solidFill>
                <a:srgbClr val="C00000"/>
              </a:solidFill>
              <a:sym typeface="+mn-ea"/>
            </a:endParaRPr>
          </a:p>
        </p:txBody>
      </p:sp>
      <p:sp>
        <p:nvSpPr>
          <p:cNvPr id="3" name="Content Placeholder 2"/>
          <p:cNvSpPr>
            <a:spLocks noGrp="1"/>
          </p:cNvSpPr>
          <p:nvPr>
            <p:ph sz="quarter" idx="1"/>
          </p:nvPr>
        </p:nvSpPr>
        <p:spPr>
          <a:xfrm>
            <a:off x="362585" y="1085850"/>
            <a:ext cx="8655050" cy="5603875"/>
          </a:xfrm>
        </p:spPr>
        <p:txBody>
          <a:bodyPr>
            <a:normAutofit/>
          </a:bodyPr>
          <a:p>
            <a:pPr marL="320040" lvl="1" indent="0" algn="just">
              <a:buFont typeface="Wingdings" panose="05000000000000000000" pitchFamily="2" charset="2"/>
              <a:buNone/>
            </a:pPr>
            <a:r>
              <a:rPr lang="en-IN" altLang="en-US" sz="2000" b="1">
                <a:sym typeface="+mn-ea"/>
              </a:rPr>
              <a:t>2. GPS Vehicle Tracking System: </a:t>
            </a:r>
            <a:endParaRPr lang="en-IN" altLang="en-US" sz="2000" b="1"/>
          </a:p>
          <a:p>
            <a:pPr marL="320040" lvl="1" indent="0" algn="just">
              <a:buFont typeface="Wingdings" panose="05000000000000000000" pitchFamily="2" charset="2"/>
              <a:buNone/>
            </a:pPr>
            <a:r>
              <a:rPr lang="en-IN" altLang="en-US" sz="2000">
                <a:sym typeface="+mn-ea"/>
              </a:rPr>
              <a:t>This device with the help of GPS and GSM technology tracks and locates vehicles that are stolen. The vehicle is fitted with a device that consists of both GPS and GSM module. Whenever the user asks the vehicle for its location the GPS sends its coordinates through the GSM module. The vehicle also notifies the user when the key position is turned to ignition and the vehicle starts to move. The location of the vehicle is continuously updated to a database even when the user doesn’t ask for the coordinates. Whenever the user requests the coordinates are retrieved from the database and sent to the user. </a:t>
            </a:r>
            <a:endParaRPr lang="en-IN" altLang="en-US" sz="2000"/>
          </a:p>
          <a:p>
            <a:pPr marL="320040" lvl="1" indent="0" algn="just">
              <a:buFont typeface="Wingdings" panose="05000000000000000000" pitchFamily="2" charset="2"/>
              <a:buNone/>
            </a:pPr>
            <a:endParaRPr lang="en-IN" altLang="en-US" sz="2000"/>
          </a:p>
          <a:p>
            <a:endParaRPr lang="en-US" sz="2000"/>
          </a:p>
        </p:txBody>
      </p:sp>
      <p:graphicFrame>
        <p:nvGraphicFramePr>
          <p:cNvPr id="12" name="Object 11"/>
          <p:cNvGraphicFramePr/>
          <p:nvPr/>
        </p:nvGraphicFramePr>
        <p:xfrm>
          <a:off x="2665730" y="3660140"/>
          <a:ext cx="3813175" cy="2546985"/>
        </p:xfrm>
        <a:graphic>
          <a:graphicData uri="http://schemas.openxmlformats.org/presentationml/2006/ole">
            <mc:AlternateContent xmlns:mc="http://schemas.openxmlformats.org/markup-compatibility/2006">
              <mc:Choice xmlns:v="urn:schemas-microsoft-com:vml" Requires="v">
                <p:oleObj spid="_x0000_s13" name="" r:id="rId1" imgW="3810000" imgH="2545080" progId="Paint.Picture">
                  <p:embed/>
                </p:oleObj>
              </mc:Choice>
              <mc:Fallback>
                <p:oleObj name="" r:id="rId1" imgW="3810000" imgH="2545080" progId="Paint.Picture">
                  <p:embed/>
                  <p:pic>
                    <p:nvPicPr>
                      <p:cNvPr id="0" name="Picture 12"/>
                      <p:cNvPicPr/>
                      <p:nvPr/>
                    </p:nvPicPr>
                    <p:blipFill>
                      <a:blip r:embed="rId2"/>
                      <a:stretch>
                        <a:fillRect/>
                      </a:stretch>
                    </p:blipFill>
                    <p:spPr>
                      <a:xfrm>
                        <a:off x="2665730" y="3660140"/>
                        <a:ext cx="3813175" cy="2546985"/>
                      </a:xfrm>
                      <a:prstGeom prst="rect">
                        <a:avLst/>
                      </a:prstGeom>
                    </p:spPr>
                  </p:pic>
                </p:oleObj>
              </mc:Fallback>
            </mc:AlternateContent>
          </a:graphicData>
        </a:graphic>
      </p:graphicFrame>
      <p:sp>
        <p:nvSpPr>
          <p:cNvPr id="14" name="Text Box 13"/>
          <p:cNvSpPr txBox="1"/>
          <p:nvPr/>
        </p:nvSpPr>
        <p:spPr>
          <a:xfrm>
            <a:off x="6478905" y="5344160"/>
            <a:ext cx="2059305" cy="645160"/>
          </a:xfrm>
          <a:prstGeom prst="rect">
            <a:avLst/>
          </a:prstGeom>
          <a:noFill/>
        </p:spPr>
        <p:txBody>
          <a:bodyPr wrap="square" rtlCol="0">
            <a:spAutoFit/>
          </a:bodyPr>
          <a:p>
            <a:r>
              <a:rPr lang="en-IN" altLang="en-US"/>
              <a:t>fig 1.2 GPS Vehicle Tracking System</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4955"/>
            <a:ext cx="7772400" cy="871855"/>
          </a:xfrm>
        </p:spPr>
        <p:txBody>
          <a:bodyPr>
            <a:normAutofit/>
          </a:bodyPr>
          <a:p>
            <a:pPr algn="ctr"/>
            <a:r>
              <a:rPr lang="en-IN" altLang="en-US" b="1">
                <a:solidFill>
                  <a:srgbClr val="C00000"/>
                </a:solidFill>
                <a:sym typeface="+mn-ea"/>
              </a:rPr>
              <a:t>Existing system(contd...)</a:t>
            </a:r>
            <a:endParaRPr lang="en-IN" altLang="en-US" b="1">
              <a:solidFill>
                <a:srgbClr val="C00000"/>
              </a:solidFill>
              <a:sym typeface="+mn-ea"/>
            </a:endParaRPr>
          </a:p>
        </p:txBody>
      </p:sp>
      <p:sp>
        <p:nvSpPr>
          <p:cNvPr id="3" name="Content Placeholder 2"/>
          <p:cNvSpPr>
            <a:spLocks noGrp="1"/>
          </p:cNvSpPr>
          <p:nvPr>
            <p:ph sz="quarter" idx="1"/>
          </p:nvPr>
        </p:nvSpPr>
        <p:spPr>
          <a:xfrm>
            <a:off x="914400" y="1447800"/>
            <a:ext cx="7553960" cy="4572000"/>
          </a:xfrm>
        </p:spPr>
        <p:txBody>
          <a:bodyPr/>
          <a:p>
            <a:pPr lvl="3">
              <a:lnSpc>
                <a:spcPct val="150000"/>
              </a:lnSpc>
              <a:buFont typeface="Wingdings" panose="05000000000000000000" pitchFamily="2" charset="2"/>
              <a:buChar char="Ø"/>
            </a:pPr>
            <a:r>
              <a:rPr lang="en-US" sz="3600" u="sng" dirty="0" smtClean="0">
                <a:sym typeface="+mn-ea"/>
              </a:rPr>
              <a:t>Advantages</a:t>
            </a:r>
            <a:r>
              <a:rPr lang="en-US" sz="3600" dirty="0" smtClean="0">
                <a:sym typeface="+mn-ea"/>
              </a:rPr>
              <a:t> :</a:t>
            </a:r>
            <a:endParaRPr lang="en-US" sz="3600" dirty="0" smtClean="0"/>
          </a:p>
          <a:p>
            <a:pPr lvl="1" fontAlgn="base">
              <a:lnSpc>
                <a:spcPct val="150000"/>
              </a:lnSpc>
              <a:buFont typeface="Wingdings" panose="05000000000000000000" charset="0"/>
              <a:buChar char=""/>
            </a:pPr>
            <a:r>
              <a:rPr lang="en-IN" sz="2600" dirty="0" smtClean="0">
                <a:sym typeface="+mn-ea"/>
              </a:rPr>
              <a:t>Anti </a:t>
            </a:r>
            <a:r>
              <a:rPr lang="en-IN" sz="2600" dirty="0">
                <a:sym typeface="+mn-ea"/>
              </a:rPr>
              <a:t>theft alarm and vehicle tracking system.</a:t>
            </a:r>
            <a:endParaRPr lang="en-IN" sz="2600" dirty="0"/>
          </a:p>
          <a:p>
            <a:pPr lvl="1" fontAlgn="base">
              <a:lnSpc>
                <a:spcPct val="150000"/>
              </a:lnSpc>
              <a:buFont typeface="Wingdings" panose="05000000000000000000" charset="0"/>
              <a:buChar char=""/>
            </a:pPr>
            <a:r>
              <a:rPr lang="en-IN" sz="2600" dirty="0">
                <a:sym typeface="+mn-ea"/>
              </a:rPr>
              <a:t>Tracking the device using GPS tracker.</a:t>
            </a:r>
            <a:endParaRPr lang="en-IN" sz="2600" dirty="0"/>
          </a:p>
          <a:p>
            <a:pPr lvl="1" fontAlgn="base">
              <a:lnSpc>
                <a:spcPct val="150000"/>
              </a:lnSpc>
              <a:buFont typeface="Wingdings" panose="05000000000000000000" charset="0"/>
              <a:buChar char=""/>
            </a:pPr>
            <a:r>
              <a:rPr lang="en-IN" sz="2600" dirty="0">
                <a:sym typeface="+mn-ea"/>
              </a:rPr>
              <a:t>Saves time in finding the vehicle</a:t>
            </a:r>
            <a:r>
              <a:rPr lang="en-IN" sz="2600" dirty="0" smtClean="0">
                <a:sym typeface="+mn-ea"/>
              </a:rPr>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altLang="en-US" b="1">
                <a:solidFill>
                  <a:srgbClr val="C00000"/>
                </a:solidFill>
                <a:sym typeface="+mn-ea"/>
              </a:rPr>
              <a:t>Existing system(contd...)</a:t>
            </a:r>
            <a:endParaRPr lang="en-IN" altLang="en-US" b="1">
              <a:solidFill>
                <a:srgbClr val="C00000"/>
              </a:solidFill>
              <a:sym typeface="+mn-ea"/>
            </a:endParaRPr>
          </a:p>
        </p:txBody>
      </p:sp>
      <p:sp>
        <p:nvSpPr>
          <p:cNvPr id="3" name="Content Placeholder 2"/>
          <p:cNvSpPr>
            <a:spLocks noGrp="1"/>
          </p:cNvSpPr>
          <p:nvPr>
            <p:ph sz="quarter" idx="1"/>
          </p:nvPr>
        </p:nvSpPr>
        <p:spPr>
          <a:xfrm>
            <a:off x="914400" y="1447800"/>
            <a:ext cx="6696075" cy="4572000"/>
          </a:xfrm>
        </p:spPr>
        <p:txBody>
          <a:bodyPr/>
          <a:p>
            <a:pPr lvl="3">
              <a:lnSpc>
                <a:spcPct val="150000"/>
              </a:lnSpc>
              <a:buFont typeface="Wingdings" panose="05000000000000000000" pitchFamily="2" charset="2"/>
              <a:buChar char="Ø"/>
            </a:pPr>
            <a:r>
              <a:rPr lang="en-US" sz="3600" u="sng" dirty="0" smtClean="0">
                <a:sym typeface="+mn-ea"/>
              </a:rPr>
              <a:t>Disadvantages</a:t>
            </a:r>
            <a:r>
              <a:rPr lang="en-US" sz="3600" dirty="0" smtClean="0">
                <a:sym typeface="+mn-ea"/>
              </a:rPr>
              <a:t> :</a:t>
            </a:r>
            <a:endParaRPr lang="en-US" sz="3600" dirty="0" smtClean="0"/>
          </a:p>
          <a:p>
            <a:pPr lvl="1" algn="just">
              <a:lnSpc>
                <a:spcPct val="150000"/>
              </a:lnSpc>
              <a:buFont typeface="Wingdings" panose="05000000000000000000" charset="0"/>
              <a:buChar char=""/>
            </a:pPr>
            <a:r>
              <a:rPr lang="en-US" sz="2600" dirty="0" smtClean="0">
                <a:sym typeface="+mn-ea"/>
              </a:rPr>
              <a:t>Consumes </a:t>
            </a:r>
            <a:r>
              <a:rPr lang="en-US" sz="2600" dirty="0">
                <a:sym typeface="+mn-ea"/>
              </a:rPr>
              <a:t>more energy</a:t>
            </a:r>
            <a:endParaRPr lang="en-US" sz="2600" dirty="0"/>
          </a:p>
          <a:p>
            <a:pPr lvl="1" algn="just">
              <a:lnSpc>
                <a:spcPct val="150000"/>
              </a:lnSpc>
              <a:buFont typeface="Wingdings" panose="05000000000000000000" charset="0"/>
              <a:buChar char=""/>
            </a:pPr>
            <a:r>
              <a:rPr lang="en-US" sz="2600" dirty="0">
                <a:sym typeface="+mn-ea"/>
              </a:rPr>
              <a:t>GPS tracker is ON 24/7</a:t>
            </a:r>
            <a:endParaRPr lang="en-US" sz="2600" dirty="0"/>
          </a:p>
          <a:p>
            <a:pPr lvl="1" algn="just">
              <a:lnSpc>
                <a:spcPct val="150000"/>
              </a:lnSpc>
              <a:buFont typeface="Wingdings" panose="05000000000000000000" charset="0"/>
              <a:buChar char=""/>
            </a:pPr>
            <a:r>
              <a:rPr lang="en-US" sz="2600" dirty="0">
                <a:sym typeface="+mn-ea"/>
              </a:rPr>
              <a:t>Doesn't notify the user</a:t>
            </a:r>
            <a:endParaRPr lang="en-US" sz="2600" dirty="0">
              <a:sym typeface="+mn-ea"/>
            </a:endParaRPr>
          </a:p>
          <a:p>
            <a:pPr lvl="1" algn="just">
              <a:lnSpc>
                <a:spcPct val="150000"/>
              </a:lnSpc>
              <a:buFont typeface="Wingdings" panose="05000000000000000000" charset="0"/>
              <a:buChar char=""/>
            </a:pPr>
            <a:r>
              <a:rPr lang="en-IN" altLang="en-US" sz="2600" dirty="0">
                <a:sym typeface="+mn-ea"/>
              </a:rPr>
              <a:t>In Alarm system, the sound is annoying and its loud too.</a:t>
            </a:r>
            <a:endParaRPr lang="en-IN" altLang="en-US" sz="2600" dirty="0">
              <a:sym typeface="+mn-ea"/>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solidFill>
                  <a:srgbClr val="C00000"/>
                </a:solidFill>
              </a:rPr>
              <a:t>Problem Statement</a:t>
            </a:r>
            <a:endParaRPr lang="en-IN" altLang="en-US" b="1">
              <a:solidFill>
                <a:srgbClr val="C00000"/>
              </a:solidFill>
            </a:endParaRPr>
          </a:p>
        </p:txBody>
      </p:sp>
      <p:sp>
        <p:nvSpPr>
          <p:cNvPr id="3" name="Content Placeholder 2"/>
          <p:cNvSpPr>
            <a:spLocks noGrp="1"/>
          </p:cNvSpPr>
          <p:nvPr>
            <p:ph sz="quarter" idx="1"/>
          </p:nvPr>
        </p:nvSpPr>
        <p:spPr/>
        <p:txBody>
          <a:bodyPr>
            <a:normAutofit fontScale="90000" lnSpcReduction="10000"/>
          </a:bodyPr>
          <a:p>
            <a:pPr marL="0" indent="0" algn="just">
              <a:buNone/>
            </a:pPr>
            <a:r>
              <a:rPr lang="en-US"/>
              <a:t>In India, 1lakh cases of vehicle theft on average are reported each year, and the number is still increasing. If the vehicles that are being stolen are not recovered early they are mostly sold or some cases it is burned if the resale value is considered to be too low. In one case a vehicle is stolen, it becomes hard to situate it and cut through it, which considerably lessens the chances of recouping it. In this project, we propose the design and implementation of a vehicle tracking anti-theft system that will protect, secure vehicles. </a:t>
            </a:r>
            <a:endParaRPr lang="en-US"/>
          </a:p>
          <a:p>
            <a:pPr marL="0" indent="0" algn="just">
              <a:buNone/>
            </a:pPr>
            <a:r>
              <a:rPr lang="en-US"/>
              <a:t>The main problem in the existing system is that the GPS tracker tracks and monitors the vehicle 24/7 as a result of which it consumes a lot of energy. </a:t>
            </a:r>
            <a:endParaRPr lang="en-US"/>
          </a:p>
          <a:p>
            <a:pPr marL="0" indent="0" algn="just">
              <a:buNone/>
            </a:pPr>
            <a:r>
              <a:rPr lang="en-US"/>
              <a:t>Due to the absence of vibration (movement) sensor the theft of the vehicle cannot be detected immediately.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74955"/>
            <a:ext cx="7772400" cy="1029335"/>
          </a:xfrm>
        </p:spPr>
        <p:txBody>
          <a:bodyPr/>
          <a:p>
            <a:pPr algn="ctr"/>
            <a:r>
              <a:rPr lang="en-IN" altLang="en-US" b="1"/>
              <a:t>Proposed Sytem</a:t>
            </a:r>
            <a:endParaRPr lang="en-IN" altLang="en-US" b="1"/>
          </a:p>
        </p:txBody>
      </p:sp>
      <p:sp>
        <p:nvSpPr>
          <p:cNvPr id="3" name="Content Placeholder 2"/>
          <p:cNvSpPr>
            <a:spLocks noGrp="1"/>
          </p:cNvSpPr>
          <p:nvPr>
            <p:ph sz="quarter" idx="1"/>
          </p:nvPr>
        </p:nvSpPr>
        <p:spPr>
          <a:xfrm>
            <a:off x="643890" y="1727835"/>
            <a:ext cx="8042910" cy="4291965"/>
          </a:xfrm>
        </p:spPr>
        <p:txBody>
          <a:bodyPr>
            <a:normAutofit lnSpcReduction="20000"/>
          </a:bodyPr>
          <a:p>
            <a:pPr algn="just">
              <a:buFont typeface="Wingdings" panose="05000000000000000000" pitchFamily="2" charset="2"/>
              <a:buChar char="Ø"/>
            </a:pPr>
            <a:r>
              <a:rPr lang="en-IN" dirty="0">
                <a:cs typeface="Arial" panose="020B0604020202020204" pitchFamily="34" charset="0"/>
                <a:sym typeface="+mn-ea"/>
              </a:rPr>
              <a:t>The proposed system uses a switch to turn ON and OFF the device which is controlled by the user/owner. When the user turn OFF the switch, the device goes to active mode. When the user disconnects to the device goes to parking mode and device is connected to cloud server through LPWA (low- power wide range network). When the device is in parking mode, movement of the vehicle is sensed using vibration sensor and the owner is notified along with the GPS coordinates of the vehicle.</a:t>
            </a:r>
            <a:endParaRPr lang="en-IN" dirty="0">
              <a:cs typeface="Arial" panose="020B0604020202020204" pitchFamily="34" charset="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11186</Words>
  <Application>WPS Presentation</Application>
  <PresentationFormat>On-screen Show (4:3)</PresentationFormat>
  <Paragraphs>191</Paragraphs>
  <Slides>26</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26</vt:i4>
      </vt:variant>
    </vt:vector>
  </HeadingPairs>
  <TitlesOfParts>
    <vt:vector size="46" baseType="lpstr">
      <vt:lpstr>Arial</vt:lpstr>
      <vt:lpstr>SimSun</vt:lpstr>
      <vt:lpstr>Wingdings</vt:lpstr>
      <vt:lpstr>Wingdings 2</vt:lpstr>
      <vt:lpstr>Wingdings</vt:lpstr>
      <vt:lpstr>Perpetua</vt:lpstr>
      <vt:lpstr>Microsoft YaHei</vt:lpstr>
      <vt:lpstr/>
      <vt:lpstr>Arial Unicode MS</vt:lpstr>
      <vt:lpstr>Franklin Gothic Book</vt:lpstr>
      <vt:lpstr>Calibri</vt:lpstr>
      <vt:lpstr>Arial Black</vt:lpstr>
      <vt:lpstr>Segoe Print</vt:lpstr>
      <vt:lpstr>Equity</vt:lpstr>
      <vt:lpstr>Paint.Picture</vt:lpstr>
      <vt:lpstr>Paint.Picture</vt:lpstr>
      <vt:lpstr>Paint.Picture</vt:lpstr>
      <vt:lpstr>Paint.Picture</vt:lpstr>
      <vt:lpstr>Paint.Picture</vt:lpstr>
      <vt:lpstr>Paint.Picture</vt:lpstr>
      <vt:lpstr>PowerPoint 演示文稿</vt:lpstr>
      <vt:lpstr>CONTENT</vt:lpstr>
      <vt:lpstr>ABSTRACT</vt:lpstr>
      <vt:lpstr>Existing system</vt:lpstr>
      <vt:lpstr>Existing system(contd...)</vt:lpstr>
      <vt:lpstr>Existing system(contd...)</vt:lpstr>
      <vt:lpstr>Existing system(contd...)</vt:lpstr>
      <vt:lpstr>Problem Statement</vt:lpstr>
      <vt:lpstr>Proposed Sytem</vt:lpstr>
      <vt:lpstr>Proposed Sytem(contd..)</vt:lpstr>
      <vt:lpstr>Literature Survey</vt:lpstr>
      <vt:lpstr>Literature Survey(contd...)</vt:lpstr>
      <vt:lpstr>COMPONENTS OF SYSTEM</vt:lpstr>
      <vt:lpstr>DATA FLOW DIAGRAM</vt:lpstr>
      <vt:lpstr>DATA FLOW DIAGRAM</vt:lpstr>
      <vt:lpstr>GSM DATA FLOW</vt:lpstr>
      <vt:lpstr>     GPS DATA FLOW</vt:lpstr>
      <vt:lpstr>DATA FLOW</vt:lpstr>
      <vt:lpstr>SOFTWARE REQUIREMENTS</vt:lpstr>
      <vt:lpstr>PowerPoint 演示文稿</vt:lpstr>
      <vt:lpstr>Brief Explanation of Functionality of Each Module</vt:lpstr>
      <vt:lpstr>Contd...</vt:lpstr>
      <vt:lpstr>Contd...</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SHASHANK S</cp:lastModifiedBy>
  <cp:revision>30</cp:revision>
  <dcterms:created xsi:type="dcterms:W3CDTF">2018-03-19T03:29:00Z</dcterms:created>
  <dcterms:modified xsi:type="dcterms:W3CDTF">2018-06-12T18:59:40Z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