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6" r:id="rId6"/>
    <p:sldId id="271" r:id="rId7"/>
    <p:sldId id="268" r:id="rId8"/>
    <p:sldId id="261" r:id="rId9"/>
    <p:sldId id="269" r:id="rId10"/>
    <p:sldId id="270" r:id="rId11"/>
    <p:sldId id="272" r:id="rId12"/>
    <p:sldId id="262" r:id="rId13"/>
    <p:sldId id="263" r:id="rId14"/>
    <p:sldId id="264" r:id="rId15"/>
    <p:sldId id="265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4E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>
      <p:cViewPr varScale="1">
        <p:scale>
          <a:sx n="54" d="100"/>
          <a:sy n="54" d="100"/>
        </p:scale>
        <p:origin x="11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labothu, Shashank" userId="297b3ff7-37d2-4366-8d1e-388092f5d9f2" providerId="ADAL" clId="{86BE8607-FCCC-4DA2-AEE6-56CD8C9DDE06}"/>
    <pc:docChg chg="undo custSel modSld">
      <pc:chgData name="Nallabothu, Shashank" userId="297b3ff7-37d2-4366-8d1e-388092f5d9f2" providerId="ADAL" clId="{86BE8607-FCCC-4DA2-AEE6-56CD8C9DDE06}" dt="2025-07-02T03:33:04.238" v="245" actId="20577"/>
      <pc:docMkLst>
        <pc:docMk/>
      </pc:docMkLst>
      <pc:sldChg chg="addSp delSp modSp mod delAnim">
        <pc:chgData name="Nallabothu, Shashank" userId="297b3ff7-37d2-4366-8d1e-388092f5d9f2" providerId="ADAL" clId="{86BE8607-FCCC-4DA2-AEE6-56CD8C9DDE06}" dt="2025-07-01T23:54:20.799" v="131" actId="478"/>
        <pc:sldMkLst>
          <pc:docMk/>
          <pc:sldMk cId="0" sldId="256"/>
        </pc:sldMkLst>
        <pc:picChg chg="add del mod">
          <ac:chgData name="Nallabothu, Shashank" userId="297b3ff7-37d2-4366-8d1e-388092f5d9f2" providerId="ADAL" clId="{86BE8607-FCCC-4DA2-AEE6-56CD8C9DDE06}" dt="2025-07-01T23:54:20.799" v="131" actId="478"/>
          <ac:picMkLst>
            <pc:docMk/>
            <pc:sldMk cId="0" sldId="256"/>
            <ac:picMk id="11" creationId="{0C1F98A0-60D7-93F7-B506-2A0781BB4408}"/>
          </ac:picMkLst>
        </pc:picChg>
      </pc:sldChg>
      <pc:sldChg chg="addSp delSp modSp mod delAnim">
        <pc:chgData name="Nallabothu, Shashank" userId="297b3ff7-37d2-4366-8d1e-388092f5d9f2" providerId="ADAL" clId="{86BE8607-FCCC-4DA2-AEE6-56CD8C9DDE06}" dt="2025-07-01T23:54:18.101" v="130" actId="478"/>
        <pc:sldMkLst>
          <pc:docMk/>
          <pc:sldMk cId="0" sldId="257"/>
        </pc:sldMkLst>
        <pc:spChg chg="mod">
          <ac:chgData name="Nallabothu, Shashank" userId="297b3ff7-37d2-4366-8d1e-388092f5d9f2" providerId="ADAL" clId="{86BE8607-FCCC-4DA2-AEE6-56CD8C9DDE06}" dt="2025-07-01T23:47:33.264" v="125" actId="20577"/>
          <ac:spMkLst>
            <pc:docMk/>
            <pc:sldMk cId="0" sldId="257"/>
            <ac:spMk id="4" creationId="{00000000-0000-0000-0000-000000000000}"/>
          </ac:spMkLst>
        </pc:spChg>
        <pc:picChg chg="add del mod">
          <ac:chgData name="Nallabothu, Shashank" userId="297b3ff7-37d2-4366-8d1e-388092f5d9f2" providerId="ADAL" clId="{86BE8607-FCCC-4DA2-AEE6-56CD8C9DDE06}" dt="2025-07-01T23:54:18.101" v="130" actId="478"/>
          <ac:picMkLst>
            <pc:docMk/>
            <pc:sldMk cId="0" sldId="257"/>
            <ac:picMk id="8" creationId="{5372514D-977F-EF02-A79D-D98BB4D6437A}"/>
          </ac:picMkLst>
        </pc:picChg>
      </pc:sldChg>
      <pc:sldChg chg="addSp delSp modSp mod modTransition delAnim modAnim">
        <pc:chgData name="Nallabothu, Shashank" userId="297b3ff7-37d2-4366-8d1e-388092f5d9f2" providerId="ADAL" clId="{86BE8607-FCCC-4DA2-AEE6-56CD8C9DDE06}" dt="2025-07-02T01:37:46.422" v="135" actId="1036"/>
        <pc:sldMkLst>
          <pc:docMk/>
          <pc:sldMk cId="0" sldId="258"/>
        </pc:sldMkLst>
        <pc:spChg chg="mod">
          <ac:chgData name="Nallabothu, Shashank" userId="297b3ff7-37d2-4366-8d1e-388092f5d9f2" providerId="ADAL" clId="{86BE8607-FCCC-4DA2-AEE6-56CD8C9DDE06}" dt="2025-07-02T01:37:46.422" v="135" actId="1036"/>
          <ac:spMkLst>
            <pc:docMk/>
            <pc:sldMk cId="0" sldId="258"/>
            <ac:spMk id="2" creationId="{00000000-0000-0000-0000-000000000000}"/>
          </ac:spMkLst>
        </pc:spChg>
        <pc:picChg chg="add del mod">
          <ac:chgData name="Nallabothu, Shashank" userId="297b3ff7-37d2-4366-8d1e-388092f5d9f2" providerId="ADAL" clId="{86BE8607-FCCC-4DA2-AEE6-56CD8C9DDE06}" dt="2025-07-01T23:52:26.420" v="129" actId="478"/>
          <ac:picMkLst>
            <pc:docMk/>
            <pc:sldMk cId="0" sldId="258"/>
            <ac:picMk id="12" creationId="{60066C7B-B1F0-1081-DA4E-9C4B0A3B7D02}"/>
          </ac:picMkLst>
        </pc:picChg>
      </pc:sldChg>
      <pc:sldChg chg="addSp modSp mod">
        <pc:chgData name="Nallabothu, Shashank" userId="297b3ff7-37d2-4366-8d1e-388092f5d9f2" providerId="ADAL" clId="{86BE8607-FCCC-4DA2-AEE6-56CD8C9DDE06}" dt="2025-07-02T03:33:04.238" v="245" actId="20577"/>
        <pc:sldMkLst>
          <pc:docMk/>
          <pc:sldMk cId="0" sldId="262"/>
        </pc:sldMkLst>
        <pc:spChg chg="mod">
          <ac:chgData name="Nallabothu, Shashank" userId="297b3ff7-37d2-4366-8d1e-388092f5d9f2" providerId="ADAL" clId="{86BE8607-FCCC-4DA2-AEE6-56CD8C9DDE06}" dt="2025-07-02T02:12:42.714" v="139" actId="20577"/>
          <ac:spMkLst>
            <pc:docMk/>
            <pc:sldMk cId="0" sldId="262"/>
            <ac:spMk id="5" creationId="{00000000-0000-0000-0000-000000000000}"/>
          </ac:spMkLst>
        </pc:spChg>
        <pc:spChg chg="add">
          <ac:chgData name="Nallabothu, Shashank" userId="297b3ff7-37d2-4366-8d1e-388092f5d9f2" providerId="ADAL" clId="{86BE8607-FCCC-4DA2-AEE6-56CD8C9DDE06}" dt="2025-07-02T02:46:49.265" v="225"/>
          <ac:spMkLst>
            <pc:docMk/>
            <pc:sldMk cId="0" sldId="262"/>
            <ac:spMk id="7" creationId="{A93784C7-2765-3A0C-388B-200DB57EA7C3}"/>
          </ac:spMkLst>
        </pc:spChg>
        <pc:spChg chg="add mod">
          <ac:chgData name="Nallabothu, Shashank" userId="297b3ff7-37d2-4366-8d1e-388092f5d9f2" providerId="ADAL" clId="{86BE8607-FCCC-4DA2-AEE6-56CD8C9DDE06}" dt="2025-07-02T02:47:02.882" v="230"/>
          <ac:spMkLst>
            <pc:docMk/>
            <pc:sldMk cId="0" sldId="262"/>
            <ac:spMk id="8" creationId="{19A74B56-7D7F-2C84-3235-4DF5DF7E5C6D}"/>
          </ac:spMkLst>
        </pc:spChg>
        <pc:spChg chg="add mod">
          <ac:chgData name="Nallabothu, Shashank" userId="297b3ff7-37d2-4366-8d1e-388092f5d9f2" providerId="ADAL" clId="{86BE8607-FCCC-4DA2-AEE6-56CD8C9DDE06}" dt="2025-07-02T02:47:02.578" v="229"/>
          <ac:spMkLst>
            <pc:docMk/>
            <pc:sldMk cId="0" sldId="262"/>
            <ac:spMk id="9" creationId="{C711ED66-15EA-5D75-9390-DF1FE184674D}"/>
          </ac:spMkLst>
        </pc:spChg>
        <pc:spChg chg="mod">
          <ac:chgData name="Nallabothu, Shashank" userId="297b3ff7-37d2-4366-8d1e-388092f5d9f2" providerId="ADAL" clId="{86BE8607-FCCC-4DA2-AEE6-56CD8C9DDE06}" dt="2025-07-02T03:33:04.238" v="245" actId="20577"/>
          <ac:spMkLst>
            <pc:docMk/>
            <pc:sldMk cId="0" sldId="262"/>
            <ac:spMk id="13" creationId="{02C22DEB-ACA0-6ECA-A67B-A41AF770AEB8}"/>
          </ac:spMkLst>
        </pc:spChg>
      </pc:sldChg>
      <pc:sldChg chg="modSp mod">
        <pc:chgData name="Nallabothu, Shashank" userId="297b3ff7-37d2-4366-8d1e-388092f5d9f2" providerId="ADAL" clId="{86BE8607-FCCC-4DA2-AEE6-56CD8C9DDE06}" dt="2025-07-02T02:12:46.314" v="141" actId="20577"/>
        <pc:sldMkLst>
          <pc:docMk/>
          <pc:sldMk cId="0" sldId="263"/>
        </pc:sldMkLst>
        <pc:spChg chg="mod">
          <ac:chgData name="Nallabothu, Shashank" userId="297b3ff7-37d2-4366-8d1e-388092f5d9f2" providerId="ADAL" clId="{86BE8607-FCCC-4DA2-AEE6-56CD8C9DDE06}" dt="2025-07-02T02:12:46.314" v="141" actId="20577"/>
          <ac:spMkLst>
            <pc:docMk/>
            <pc:sldMk cId="0" sldId="263"/>
            <ac:spMk id="8" creationId="{00000000-0000-0000-0000-000000000000}"/>
          </ac:spMkLst>
        </pc:spChg>
      </pc:sldChg>
      <pc:sldChg chg="modSp mod">
        <pc:chgData name="Nallabothu, Shashank" userId="297b3ff7-37d2-4366-8d1e-388092f5d9f2" providerId="ADAL" clId="{86BE8607-FCCC-4DA2-AEE6-56CD8C9DDE06}" dt="2025-07-02T02:12:48.923" v="143" actId="20577"/>
        <pc:sldMkLst>
          <pc:docMk/>
          <pc:sldMk cId="0" sldId="264"/>
        </pc:sldMkLst>
        <pc:spChg chg="mod">
          <ac:chgData name="Nallabothu, Shashank" userId="297b3ff7-37d2-4366-8d1e-388092f5d9f2" providerId="ADAL" clId="{86BE8607-FCCC-4DA2-AEE6-56CD8C9DDE06}" dt="2025-07-02T02:12:48.923" v="143" actId="20577"/>
          <ac:spMkLst>
            <pc:docMk/>
            <pc:sldMk cId="0" sldId="264"/>
            <ac:spMk id="4" creationId="{00000000-0000-0000-0000-000000000000}"/>
          </ac:spMkLst>
        </pc:spChg>
      </pc:sldChg>
      <pc:sldChg chg="delSp mod">
        <pc:chgData name="Nallabothu, Shashank" userId="297b3ff7-37d2-4366-8d1e-388092f5d9f2" providerId="ADAL" clId="{86BE8607-FCCC-4DA2-AEE6-56CD8C9DDE06}" dt="2025-07-02T00:58:55.498" v="133" actId="478"/>
        <pc:sldMkLst>
          <pc:docMk/>
          <pc:sldMk cId="1631793500" sldId="266"/>
        </pc:sldMkLst>
        <pc:spChg chg="del">
          <ac:chgData name="Nallabothu, Shashank" userId="297b3ff7-37d2-4366-8d1e-388092f5d9f2" providerId="ADAL" clId="{86BE8607-FCCC-4DA2-AEE6-56CD8C9DDE06}" dt="2025-07-02T00:58:55.498" v="133" actId="478"/>
          <ac:spMkLst>
            <pc:docMk/>
            <pc:sldMk cId="1631793500" sldId="266"/>
            <ac:spMk id="4" creationId="{00000000-0000-0000-0000-000000000000}"/>
          </ac:spMkLst>
        </pc:spChg>
      </pc:sldChg>
      <pc:sldChg chg="addSp delSp modSp mod delAnim">
        <pc:chgData name="Nallabothu, Shashank" userId="297b3ff7-37d2-4366-8d1e-388092f5d9f2" providerId="ADAL" clId="{86BE8607-FCCC-4DA2-AEE6-56CD8C9DDE06}" dt="2025-07-01T23:54:23.125" v="132" actId="478"/>
        <pc:sldMkLst>
          <pc:docMk/>
          <pc:sldMk cId="918561323" sldId="267"/>
        </pc:sldMkLst>
        <pc:picChg chg="add del mod">
          <ac:chgData name="Nallabothu, Shashank" userId="297b3ff7-37d2-4366-8d1e-388092f5d9f2" providerId="ADAL" clId="{86BE8607-FCCC-4DA2-AEE6-56CD8C9DDE06}" dt="2025-07-01T23:54:23.125" v="132" actId="478"/>
          <ac:picMkLst>
            <pc:docMk/>
            <pc:sldMk cId="918561323" sldId="267"/>
            <ac:picMk id="6" creationId="{C786DDAD-D858-55F1-0557-001DD3D12917}"/>
          </ac:picMkLst>
        </pc:picChg>
      </pc:sldChg>
      <pc:sldChg chg="modSp mod">
        <pc:chgData name="Nallabothu, Shashank" userId="297b3ff7-37d2-4366-8d1e-388092f5d9f2" providerId="ADAL" clId="{86BE8607-FCCC-4DA2-AEE6-56CD8C9DDE06}" dt="2025-07-02T02:12:38.733" v="137" actId="20577"/>
        <pc:sldMkLst>
          <pc:docMk/>
          <pc:sldMk cId="2254778121" sldId="272"/>
        </pc:sldMkLst>
        <pc:spChg chg="mod">
          <ac:chgData name="Nallabothu, Shashank" userId="297b3ff7-37d2-4366-8d1e-388092f5d9f2" providerId="ADAL" clId="{86BE8607-FCCC-4DA2-AEE6-56CD8C9DDE06}" dt="2025-07-02T02:12:38.733" v="137" actId="20577"/>
          <ac:spMkLst>
            <pc:docMk/>
            <pc:sldMk cId="2254778121" sldId="272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D8AB-47FE-4E8D-B228-E96C70B643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475C-5E58-4A86-B4BA-8373EDCF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3475C-5E58-4A86-B4BA-8373EDCFE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E5C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E5C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8458" y="540981"/>
            <a:ext cx="6070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1900" y="4313265"/>
            <a:ext cx="11675744" cy="421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E5C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019300"/>
            <a:ext cx="17862817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0" dirty="0" err="1">
                <a:solidFill>
                  <a:srgbClr val="F4E5C9"/>
                </a:solidFill>
              </a:rPr>
              <a:t>FinSolve</a:t>
            </a:r>
            <a:r>
              <a:rPr lang="en-US" sz="9000" dirty="0">
                <a:solidFill>
                  <a:srgbClr val="F4E5C9"/>
                </a:solidFill>
              </a:rPr>
              <a:t> - </a:t>
            </a:r>
            <a:r>
              <a:rPr sz="9000" dirty="0">
                <a:solidFill>
                  <a:srgbClr val="F4E5C9"/>
                </a:solidFill>
              </a:rPr>
              <a:t>VaultRAG Assistant</a:t>
            </a:r>
            <a:endParaRPr sz="9000" dirty="0"/>
          </a:p>
        </p:txBody>
      </p:sp>
      <p:sp>
        <p:nvSpPr>
          <p:cNvPr id="4" name="object 4"/>
          <p:cNvSpPr/>
          <p:nvPr/>
        </p:nvSpPr>
        <p:spPr>
          <a:xfrm>
            <a:off x="1053363" y="7938363"/>
            <a:ext cx="16183610" cy="1315085"/>
          </a:xfrm>
          <a:custGeom>
            <a:avLst/>
            <a:gdLst/>
            <a:ahLst/>
            <a:cxnLst/>
            <a:rect l="l" t="t" r="r" b="b"/>
            <a:pathLst>
              <a:path w="16183610" h="1315084">
                <a:moveTo>
                  <a:pt x="16183076" y="0"/>
                </a:moveTo>
                <a:lnTo>
                  <a:pt x="0" y="0"/>
                </a:lnTo>
                <a:lnTo>
                  <a:pt x="0" y="1314716"/>
                </a:lnTo>
                <a:lnTo>
                  <a:pt x="16183076" y="1314716"/>
                </a:lnTo>
                <a:lnTo>
                  <a:pt x="16183076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8811" y="8367919"/>
            <a:ext cx="42983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000" spc="-150" dirty="0">
                <a:solidFill>
                  <a:srgbClr val="333E55"/>
                </a:solidFill>
                <a:latin typeface="Arial Black"/>
                <a:cs typeface="Arial Black"/>
              </a:rPr>
              <a:t>Shashank Nallabothu</a:t>
            </a:r>
            <a:endParaRPr sz="30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597" y="8148579"/>
            <a:ext cx="924877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6599"/>
              </a:lnSpc>
              <a:spcBef>
                <a:spcPts val="100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33E55"/>
                </a:solidFill>
                <a:latin typeface="Arial"/>
                <a:cs typeface="Arial"/>
              </a:rPr>
              <a:t>VaultRAG</a:t>
            </a:r>
            <a:r>
              <a:rPr sz="2200" spc="2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Assistant</a:t>
            </a:r>
            <a:r>
              <a:rPr sz="2200" spc="3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33E55"/>
                </a:solidFill>
                <a:latin typeface="Arial"/>
                <a:cs typeface="Arial"/>
              </a:rPr>
              <a:t>streamlines</a:t>
            </a:r>
            <a:r>
              <a:rPr sz="2200" spc="1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secure</a:t>
            </a:r>
            <a:r>
              <a:rPr sz="2200" spc="2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33E55"/>
                </a:solidFill>
                <a:latin typeface="Arial"/>
                <a:cs typeface="Arial"/>
              </a:rPr>
              <a:t>information</a:t>
            </a:r>
            <a:r>
              <a:rPr sz="2200" spc="2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33E55"/>
                </a:solidFill>
                <a:latin typeface="Arial"/>
                <a:cs typeface="Arial"/>
              </a:rPr>
              <a:t>retrieval</a:t>
            </a:r>
            <a:r>
              <a:rPr sz="2200" spc="2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33E55"/>
                </a:solidFill>
                <a:latin typeface="Arial"/>
                <a:cs typeface="Arial"/>
              </a:rPr>
              <a:t>across </a:t>
            </a:r>
            <a:r>
              <a:rPr sz="2200" spc="70" dirty="0">
                <a:solidFill>
                  <a:srgbClr val="333E55"/>
                </a:solidFill>
                <a:latin typeface="Arial"/>
                <a:cs typeface="Arial"/>
              </a:rPr>
              <a:t>departments.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3197" y="8342274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80" h="525779">
                <a:moveTo>
                  <a:pt x="262801" y="0"/>
                </a:moveTo>
                <a:lnTo>
                  <a:pt x="215483" y="4224"/>
                </a:lnTo>
                <a:lnTo>
                  <a:pt x="170980" y="16407"/>
                </a:lnTo>
                <a:lnTo>
                  <a:pt x="130027" y="35813"/>
                </a:lnTo>
                <a:lnTo>
                  <a:pt x="93358" y="61708"/>
                </a:lnTo>
                <a:lnTo>
                  <a:pt x="61708" y="93358"/>
                </a:lnTo>
                <a:lnTo>
                  <a:pt x="35813" y="130027"/>
                </a:lnTo>
                <a:lnTo>
                  <a:pt x="16407" y="170980"/>
                </a:lnTo>
                <a:lnTo>
                  <a:pt x="4224" y="215483"/>
                </a:lnTo>
                <a:lnTo>
                  <a:pt x="0" y="262801"/>
                </a:lnTo>
                <a:lnTo>
                  <a:pt x="4224" y="310025"/>
                </a:lnTo>
                <a:lnTo>
                  <a:pt x="16407" y="354478"/>
                </a:lnTo>
                <a:lnTo>
                  <a:pt x="35813" y="395416"/>
                </a:lnTo>
                <a:lnTo>
                  <a:pt x="61708" y="432097"/>
                </a:lnTo>
                <a:lnTo>
                  <a:pt x="93358" y="463776"/>
                </a:lnTo>
                <a:lnTo>
                  <a:pt x="130027" y="489709"/>
                </a:lnTo>
                <a:lnTo>
                  <a:pt x="170980" y="509154"/>
                </a:lnTo>
                <a:lnTo>
                  <a:pt x="215483" y="521366"/>
                </a:lnTo>
                <a:lnTo>
                  <a:pt x="262801" y="525602"/>
                </a:lnTo>
                <a:lnTo>
                  <a:pt x="310025" y="521366"/>
                </a:lnTo>
                <a:lnTo>
                  <a:pt x="354478" y="509154"/>
                </a:lnTo>
                <a:lnTo>
                  <a:pt x="395416" y="489709"/>
                </a:lnTo>
                <a:lnTo>
                  <a:pt x="432097" y="463776"/>
                </a:lnTo>
                <a:lnTo>
                  <a:pt x="463776" y="432097"/>
                </a:lnTo>
                <a:lnTo>
                  <a:pt x="489289" y="396011"/>
                </a:lnTo>
                <a:lnTo>
                  <a:pt x="236524" y="396011"/>
                </a:lnTo>
                <a:lnTo>
                  <a:pt x="196926" y="356400"/>
                </a:lnTo>
                <a:lnTo>
                  <a:pt x="290880" y="262801"/>
                </a:lnTo>
                <a:lnTo>
                  <a:pt x="196926" y="168846"/>
                </a:lnTo>
                <a:lnTo>
                  <a:pt x="236524" y="129247"/>
                </a:lnTo>
                <a:lnTo>
                  <a:pt x="489158" y="129247"/>
                </a:lnTo>
                <a:lnTo>
                  <a:pt x="463776" y="93358"/>
                </a:lnTo>
                <a:lnTo>
                  <a:pt x="432097" y="61708"/>
                </a:lnTo>
                <a:lnTo>
                  <a:pt x="395416" y="35813"/>
                </a:lnTo>
                <a:lnTo>
                  <a:pt x="354478" y="16407"/>
                </a:lnTo>
                <a:lnTo>
                  <a:pt x="310025" y="4224"/>
                </a:lnTo>
                <a:lnTo>
                  <a:pt x="262801" y="0"/>
                </a:lnTo>
                <a:close/>
              </a:path>
              <a:path w="525780" h="525779">
                <a:moveTo>
                  <a:pt x="489158" y="129247"/>
                </a:moveTo>
                <a:lnTo>
                  <a:pt x="236524" y="129247"/>
                </a:lnTo>
                <a:lnTo>
                  <a:pt x="369722" y="262801"/>
                </a:lnTo>
                <a:lnTo>
                  <a:pt x="236524" y="396011"/>
                </a:lnTo>
                <a:lnTo>
                  <a:pt x="489289" y="396011"/>
                </a:lnTo>
                <a:lnTo>
                  <a:pt x="489709" y="395416"/>
                </a:lnTo>
                <a:lnTo>
                  <a:pt x="509154" y="354478"/>
                </a:lnTo>
                <a:lnTo>
                  <a:pt x="521366" y="310025"/>
                </a:lnTo>
                <a:lnTo>
                  <a:pt x="525602" y="262801"/>
                </a:lnTo>
                <a:lnTo>
                  <a:pt x="521366" y="215483"/>
                </a:lnTo>
                <a:lnTo>
                  <a:pt x="509154" y="170980"/>
                </a:lnTo>
                <a:lnTo>
                  <a:pt x="489709" y="130027"/>
                </a:lnTo>
                <a:lnTo>
                  <a:pt x="489158" y="129247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0"/>
    </mc:Choice>
    <mc:Fallback>
      <p:transition spd="slow" advTm="33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158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3030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8399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45"/>
                </a:lnTo>
                <a:lnTo>
                  <a:pt x="51387" y="51387"/>
                </a:lnTo>
                <a:lnTo>
                  <a:pt x="23945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45" y="264168"/>
                </a:lnTo>
                <a:lnTo>
                  <a:pt x="51387" y="299648"/>
                </a:lnTo>
                <a:lnTo>
                  <a:pt x="86930" y="327058"/>
                </a:lnTo>
                <a:lnTo>
                  <a:pt x="128913" y="344728"/>
                </a:lnTo>
                <a:lnTo>
                  <a:pt x="175679" y="350989"/>
                </a:lnTo>
                <a:lnTo>
                  <a:pt x="222289" y="344728"/>
                </a:lnTo>
                <a:lnTo>
                  <a:pt x="264168" y="327058"/>
                </a:lnTo>
                <a:lnTo>
                  <a:pt x="299648" y="299648"/>
                </a:lnTo>
                <a:lnTo>
                  <a:pt x="326731" y="264591"/>
                </a:lnTo>
                <a:lnTo>
                  <a:pt x="158038" y="264591"/>
                </a:lnTo>
                <a:lnTo>
                  <a:pt x="131749" y="237959"/>
                </a:lnTo>
                <a:lnTo>
                  <a:pt x="194398" y="175679"/>
                </a:lnTo>
                <a:lnTo>
                  <a:pt x="131749" y="113029"/>
                </a:lnTo>
                <a:lnTo>
                  <a:pt x="158038" y="86398"/>
                </a:lnTo>
                <a:lnTo>
                  <a:pt x="326648" y="86398"/>
                </a:lnTo>
                <a:lnTo>
                  <a:pt x="299648" y="51387"/>
                </a:lnTo>
                <a:lnTo>
                  <a:pt x="264168" y="23945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648" y="86398"/>
                </a:moveTo>
                <a:lnTo>
                  <a:pt x="158038" y="86398"/>
                </a:lnTo>
                <a:lnTo>
                  <a:pt x="246951" y="175679"/>
                </a:lnTo>
                <a:lnTo>
                  <a:pt x="158038" y="264591"/>
                </a:lnTo>
                <a:lnTo>
                  <a:pt x="326731" y="264591"/>
                </a:lnTo>
                <a:lnTo>
                  <a:pt x="327058" y="264168"/>
                </a:lnTo>
                <a:lnTo>
                  <a:pt x="344728" y="222289"/>
                </a:lnTo>
                <a:lnTo>
                  <a:pt x="350989" y="175679"/>
                </a:lnTo>
                <a:lnTo>
                  <a:pt x="344728" y="128913"/>
                </a:lnTo>
                <a:lnTo>
                  <a:pt x="327058" y="86930"/>
                </a:lnTo>
                <a:lnTo>
                  <a:pt x="326648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00272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45"/>
                </a:lnTo>
                <a:lnTo>
                  <a:pt x="51347" y="51387"/>
                </a:lnTo>
                <a:lnTo>
                  <a:pt x="23934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34" y="264168"/>
                </a:lnTo>
                <a:lnTo>
                  <a:pt x="51347" y="299648"/>
                </a:lnTo>
                <a:lnTo>
                  <a:pt x="86830" y="327058"/>
                </a:lnTo>
                <a:lnTo>
                  <a:pt x="128712" y="344728"/>
                </a:lnTo>
                <a:lnTo>
                  <a:pt x="175323" y="350989"/>
                </a:lnTo>
                <a:lnTo>
                  <a:pt x="222084" y="344728"/>
                </a:lnTo>
                <a:lnTo>
                  <a:pt x="264066" y="327058"/>
                </a:lnTo>
                <a:lnTo>
                  <a:pt x="299610" y="299648"/>
                </a:lnTo>
                <a:lnTo>
                  <a:pt x="326727" y="264591"/>
                </a:lnTo>
                <a:lnTo>
                  <a:pt x="158038" y="264591"/>
                </a:lnTo>
                <a:lnTo>
                  <a:pt x="131762" y="237959"/>
                </a:lnTo>
                <a:lnTo>
                  <a:pt x="194398" y="175679"/>
                </a:lnTo>
                <a:lnTo>
                  <a:pt x="131762" y="113029"/>
                </a:lnTo>
                <a:lnTo>
                  <a:pt x="158038" y="86398"/>
                </a:lnTo>
                <a:lnTo>
                  <a:pt x="326643" y="86398"/>
                </a:lnTo>
                <a:lnTo>
                  <a:pt x="299610" y="51387"/>
                </a:lnTo>
                <a:lnTo>
                  <a:pt x="264066" y="23945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643" y="86398"/>
                </a:moveTo>
                <a:lnTo>
                  <a:pt x="158038" y="86398"/>
                </a:lnTo>
                <a:lnTo>
                  <a:pt x="246964" y="175679"/>
                </a:lnTo>
                <a:lnTo>
                  <a:pt x="158038" y="264591"/>
                </a:lnTo>
                <a:lnTo>
                  <a:pt x="326727" y="264591"/>
                </a:lnTo>
                <a:lnTo>
                  <a:pt x="327054" y="264168"/>
                </a:lnTo>
                <a:lnTo>
                  <a:pt x="344738" y="222289"/>
                </a:lnTo>
                <a:lnTo>
                  <a:pt x="351002" y="175679"/>
                </a:lnTo>
                <a:lnTo>
                  <a:pt x="344738" y="128913"/>
                </a:lnTo>
                <a:lnTo>
                  <a:pt x="327054" y="86930"/>
                </a:lnTo>
                <a:lnTo>
                  <a:pt x="326643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3322" y="2243750"/>
            <a:ext cx="13956209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spcBef>
                <a:spcPts val="100"/>
              </a:spcBef>
            </a:pPr>
            <a:r>
              <a:rPr lang="en-US" sz="7600" dirty="0">
                <a:solidFill>
                  <a:srgbClr val="F4E5C9"/>
                </a:solidFill>
                <a:latin typeface="Arial Black"/>
                <a:cs typeface="Arial Black"/>
              </a:rPr>
              <a:t>Auth on every endpoint</a:t>
            </a:r>
            <a:endParaRPr lang="en-US" sz="76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158" y="5893268"/>
            <a:ext cx="7839075" cy="1568058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169670">
              <a:lnSpc>
                <a:spcPct val="116599"/>
              </a:lnSpc>
              <a:spcBef>
                <a:spcPts val="2415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Frontend + Backend Synced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Even UI elements dynamically respond to authenticated role access.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99705" y="647700"/>
            <a:ext cx="158854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10</a:t>
            </a:r>
            <a:endParaRPr spc="-85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623E1-8E21-F09F-B6C4-9B5D80878FE3}"/>
              </a:ext>
            </a:extLst>
          </p:cNvPr>
          <p:cNvSpPr txBox="1"/>
          <p:nvPr/>
        </p:nvSpPr>
        <p:spPr>
          <a:xfrm>
            <a:off x="10440569" y="6261110"/>
            <a:ext cx="6323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Role-Aware Validation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Auth tokens aren’t just passcodes they carry your role for downstream filtering.</a:t>
            </a:r>
          </a:p>
        </p:txBody>
      </p:sp>
    </p:spTree>
    <p:extLst>
      <p:ext uri="{BB962C8B-B14F-4D97-AF65-F5344CB8AC3E}">
        <p14:creationId xmlns:p14="http://schemas.microsoft.com/office/powerpoint/2010/main" val="295602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158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3030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8399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45"/>
                </a:lnTo>
                <a:lnTo>
                  <a:pt x="51387" y="51387"/>
                </a:lnTo>
                <a:lnTo>
                  <a:pt x="23945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45" y="264168"/>
                </a:lnTo>
                <a:lnTo>
                  <a:pt x="51387" y="299648"/>
                </a:lnTo>
                <a:lnTo>
                  <a:pt x="86930" y="327058"/>
                </a:lnTo>
                <a:lnTo>
                  <a:pt x="128913" y="344728"/>
                </a:lnTo>
                <a:lnTo>
                  <a:pt x="175679" y="350989"/>
                </a:lnTo>
                <a:lnTo>
                  <a:pt x="222289" y="344728"/>
                </a:lnTo>
                <a:lnTo>
                  <a:pt x="264168" y="327058"/>
                </a:lnTo>
                <a:lnTo>
                  <a:pt x="299648" y="299648"/>
                </a:lnTo>
                <a:lnTo>
                  <a:pt x="326731" y="264591"/>
                </a:lnTo>
                <a:lnTo>
                  <a:pt x="158038" y="264591"/>
                </a:lnTo>
                <a:lnTo>
                  <a:pt x="131749" y="237959"/>
                </a:lnTo>
                <a:lnTo>
                  <a:pt x="194398" y="175679"/>
                </a:lnTo>
                <a:lnTo>
                  <a:pt x="131749" y="113029"/>
                </a:lnTo>
                <a:lnTo>
                  <a:pt x="158038" y="86398"/>
                </a:lnTo>
                <a:lnTo>
                  <a:pt x="326648" y="86398"/>
                </a:lnTo>
                <a:lnTo>
                  <a:pt x="299648" y="51387"/>
                </a:lnTo>
                <a:lnTo>
                  <a:pt x="264168" y="23945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648" y="86398"/>
                </a:moveTo>
                <a:lnTo>
                  <a:pt x="158038" y="86398"/>
                </a:lnTo>
                <a:lnTo>
                  <a:pt x="246951" y="175679"/>
                </a:lnTo>
                <a:lnTo>
                  <a:pt x="158038" y="264591"/>
                </a:lnTo>
                <a:lnTo>
                  <a:pt x="326731" y="264591"/>
                </a:lnTo>
                <a:lnTo>
                  <a:pt x="327058" y="264168"/>
                </a:lnTo>
                <a:lnTo>
                  <a:pt x="344728" y="222289"/>
                </a:lnTo>
                <a:lnTo>
                  <a:pt x="350989" y="175679"/>
                </a:lnTo>
                <a:lnTo>
                  <a:pt x="344728" y="128913"/>
                </a:lnTo>
                <a:lnTo>
                  <a:pt x="327058" y="86930"/>
                </a:lnTo>
                <a:lnTo>
                  <a:pt x="326648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00272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45"/>
                </a:lnTo>
                <a:lnTo>
                  <a:pt x="51347" y="51387"/>
                </a:lnTo>
                <a:lnTo>
                  <a:pt x="23934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34" y="264168"/>
                </a:lnTo>
                <a:lnTo>
                  <a:pt x="51347" y="299648"/>
                </a:lnTo>
                <a:lnTo>
                  <a:pt x="86830" y="327058"/>
                </a:lnTo>
                <a:lnTo>
                  <a:pt x="128712" y="344728"/>
                </a:lnTo>
                <a:lnTo>
                  <a:pt x="175323" y="350989"/>
                </a:lnTo>
                <a:lnTo>
                  <a:pt x="222084" y="344728"/>
                </a:lnTo>
                <a:lnTo>
                  <a:pt x="264066" y="327058"/>
                </a:lnTo>
                <a:lnTo>
                  <a:pt x="299610" y="299648"/>
                </a:lnTo>
                <a:lnTo>
                  <a:pt x="326727" y="264591"/>
                </a:lnTo>
                <a:lnTo>
                  <a:pt x="158038" y="264591"/>
                </a:lnTo>
                <a:lnTo>
                  <a:pt x="131762" y="237959"/>
                </a:lnTo>
                <a:lnTo>
                  <a:pt x="194398" y="175679"/>
                </a:lnTo>
                <a:lnTo>
                  <a:pt x="131762" y="113029"/>
                </a:lnTo>
                <a:lnTo>
                  <a:pt x="158038" y="86398"/>
                </a:lnTo>
                <a:lnTo>
                  <a:pt x="326643" y="86398"/>
                </a:lnTo>
                <a:lnTo>
                  <a:pt x="299610" y="51387"/>
                </a:lnTo>
                <a:lnTo>
                  <a:pt x="264066" y="23945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643" y="86398"/>
                </a:moveTo>
                <a:lnTo>
                  <a:pt x="158038" y="86398"/>
                </a:lnTo>
                <a:lnTo>
                  <a:pt x="246964" y="175679"/>
                </a:lnTo>
                <a:lnTo>
                  <a:pt x="158038" y="264591"/>
                </a:lnTo>
                <a:lnTo>
                  <a:pt x="326727" y="264591"/>
                </a:lnTo>
                <a:lnTo>
                  <a:pt x="327054" y="264168"/>
                </a:lnTo>
                <a:lnTo>
                  <a:pt x="344738" y="222289"/>
                </a:lnTo>
                <a:lnTo>
                  <a:pt x="351002" y="175679"/>
                </a:lnTo>
                <a:lnTo>
                  <a:pt x="344738" y="128913"/>
                </a:lnTo>
                <a:lnTo>
                  <a:pt x="327054" y="86930"/>
                </a:lnTo>
                <a:lnTo>
                  <a:pt x="326643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3322" y="2243750"/>
            <a:ext cx="13956209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spcBef>
                <a:spcPts val="100"/>
              </a:spcBef>
            </a:pPr>
            <a:r>
              <a:rPr lang="en-US" sz="7600" dirty="0">
                <a:solidFill>
                  <a:srgbClr val="F4E5C9"/>
                </a:solidFill>
                <a:latin typeface="Arial Black"/>
                <a:cs typeface="Arial Black"/>
              </a:rPr>
              <a:t>Intelligent Routing between different docs</a:t>
            </a:r>
            <a:endParaRPr lang="en-US" sz="76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158" y="5893268"/>
            <a:ext cx="8419972" cy="1568058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169670">
              <a:lnSpc>
                <a:spcPct val="116599"/>
              </a:lnSpc>
              <a:spcBef>
                <a:spcPts val="2415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Query-Type Detection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Distinguishes between CSV-based (structured) vs Markdown-based (unstructured) questions.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99705" y="647700"/>
            <a:ext cx="158854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11</a:t>
            </a:r>
            <a:endParaRPr spc="-85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623E1-8E21-F09F-B6C4-9B5D80878FE3}"/>
              </a:ext>
            </a:extLst>
          </p:cNvPr>
          <p:cNvSpPr txBox="1"/>
          <p:nvPr/>
        </p:nvSpPr>
        <p:spPr>
          <a:xfrm>
            <a:off x="10440569" y="6261110"/>
            <a:ext cx="6323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Specialized Agents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Routes CSV queries to a tabular data agent, while RAG handles textual knowledge.</a:t>
            </a:r>
          </a:p>
        </p:txBody>
      </p:sp>
    </p:spTree>
    <p:extLst>
      <p:ext uri="{BB962C8B-B14F-4D97-AF65-F5344CB8AC3E}">
        <p14:creationId xmlns:p14="http://schemas.microsoft.com/office/powerpoint/2010/main" val="225477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5404" y="1964898"/>
            <a:ext cx="1220914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-150" dirty="0">
                <a:solidFill>
                  <a:srgbClr val="333E55"/>
                </a:solidFill>
                <a:latin typeface="Arial Black"/>
                <a:cs typeface="Arial Black"/>
              </a:rPr>
              <a:t>Live Demo Question</a:t>
            </a:r>
            <a:endParaRPr sz="8000" spc="-15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844" y="528200"/>
            <a:ext cx="174094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12</a:t>
            </a:r>
            <a:endParaRPr spc="-85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22DEB-ACA0-6ECA-A67B-A41AF770AEB8}"/>
              </a:ext>
            </a:extLst>
          </p:cNvPr>
          <p:cNvSpPr txBox="1"/>
          <p:nvPr/>
        </p:nvSpPr>
        <p:spPr>
          <a:xfrm>
            <a:off x="1467567" y="4076700"/>
            <a:ext cx="15925800" cy="551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C-Level: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rgbClr val="31333F"/>
                </a:solidFill>
                <a:effectLst/>
                <a:latin typeface="Source Sans"/>
              </a:rPr>
              <a:t>Who is getting the Highest Salary, </a:t>
            </a:r>
          </a:p>
          <a:p>
            <a:pPr algn="l"/>
            <a:r>
              <a:rPr lang="en-US" sz="4000" dirty="0">
                <a:solidFill>
                  <a:srgbClr val="31333F"/>
                </a:solidFill>
                <a:latin typeface="Source Sans"/>
              </a:rPr>
              <a:t>		   </a:t>
            </a:r>
            <a:r>
              <a:rPr lang="en-US" sz="4000" b="0" i="0" dirty="0">
                <a:solidFill>
                  <a:srgbClr val="31333F"/>
                </a:solidFill>
                <a:effectLst/>
                <a:latin typeface="Source Sans"/>
              </a:rPr>
              <a:t>What is out current Tech Stack</a:t>
            </a:r>
          </a:p>
          <a:p>
            <a:pPr algn="l"/>
            <a:endParaRPr lang="en-US" sz="4000" b="0" i="0" dirty="0">
              <a:solidFill>
                <a:srgbClr val="31333F"/>
              </a:solidFill>
              <a:effectLst/>
              <a:latin typeface="Source Sans"/>
            </a:endParaRPr>
          </a:p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b="0" i="0" dirty="0">
                <a:solidFill>
                  <a:srgbClr val="31333F"/>
                </a:solidFill>
                <a:effectLst/>
                <a:latin typeface="Source Sans"/>
              </a:rPr>
              <a:t>What is out current Tech Stack</a:t>
            </a:r>
          </a:p>
          <a:p>
            <a:pPr algn="l"/>
            <a:r>
              <a:rPr lang="en-US" sz="4000" dirty="0">
                <a:solidFill>
                  <a:srgbClr val="31333F"/>
                </a:solidFill>
                <a:latin typeface="Source Sans"/>
              </a:rPr>
              <a:t>		      </a:t>
            </a:r>
            <a:r>
              <a:rPr lang="en-US" sz="4000" b="0" i="0" dirty="0">
                <a:solidFill>
                  <a:srgbClr val="31333F"/>
                </a:solidFill>
                <a:effectLst/>
                <a:latin typeface="Source Sans"/>
              </a:rPr>
              <a:t>Who is getting the Highest Salary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Leave Policies?</a:t>
            </a:r>
          </a:p>
          <a:p>
            <a:r>
              <a:rPr lang="en-US" sz="4000" b="0" i="0" dirty="0">
                <a:solidFill>
                  <a:srgbClr val="3133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4000" b="0" i="0" dirty="0">
                <a:solidFill>
                  <a:srgbClr val="31333F"/>
                </a:solidFill>
                <a:effectLst/>
                <a:latin typeface="Source Sans"/>
              </a:rPr>
              <a:t>Who is getting the Highest Salary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Maternity leave?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4257" y="2495778"/>
            <a:ext cx="106172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320" dirty="0">
                <a:solidFill>
                  <a:srgbClr val="333E55"/>
                </a:solidFill>
                <a:latin typeface="Arial Black"/>
                <a:cs typeface="Arial Black"/>
              </a:rPr>
              <a:t>Future</a:t>
            </a:r>
            <a:r>
              <a:rPr sz="7600" spc="-550" dirty="0">
                <a:solidFill>
                  <a:srgbClr val="333E55"/>
                </a:solidFill>
                <a:latin typeface="Arial Black"/>
                <a:cs typeface="Arial Black"/>
              </a:rPr>
              <a:t> </a:t>
            </a:r>
            <a:r>
              <a:rPr sz="7600" spc="-505" dirty="0">
                <a:solidFill>
                  <a:srgbClr val="333E55"/>
                </a:solidFill>
                <a:latin typeface="Arial Black"/>
                <a:cs typeface="Arial Black"/>
              </a:rPr>
              <a:t>Enhancements</a:t>
            </a:r>
            <a:endParaRPr sz="7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1399" y="8631720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70">
                <a:moveTo>
                  <a:pt x="159486" y="0"/>
                </a:moveTo>
                <a:lnTo>
                  <a:pt x="109030" y="8119"/>
                </a:lnTo>
                <a:lnTo>
                  <a:pt x="65244" y="30736"/>
                </a:lnTo>
                <a:lnTo>
                  <a:pt x="30737" y="65241"/>
                </a:lnTo>
                <a:lnTo>
                  <a:pt x="8119" y="109024"/>
                </a:lnTo>
                <a:lnTo>
                  <a:pt x="0" y="159473"/>
                </a:lnTo>
                <a:lnTo>
                  <a:pt x="8119" y="209756"/>
                </a:lnTo>
                <a:lnTo>
                  <a:pt x="30737" y="253437"/>
                </a:lnTo>
                <a:lnTo>
                  <a:pt x="65244" y="287890"/>
                </a:lnTo>
                <a:lnTo>
                  <a:pt x="109030" y="310488"/>
                </a:lnTo>
                <a:lnTo>
                  <a:pt x="159486" y="318604"/>
                </a:lnTo>
                <a:lnTo>
                  <a:pt x="209762" y="310488"/>
                </a:lnTo>
                <a:lnTo>
                  <a:pt x="253440" y="287890"/>
                </a:lnTo>
                <a:lnTo>
                  <a:pt x="287891" y="253437"/>
                </a:lnTo>
                <a:lnTo>
                  <a:pt x="294781" y="240118"/>
                </a:lnTo>
                <a:lnTo>
                  <a:pt x="143281" y="240118"/>
                </a:lnTo>
                <a:lnTo>
                  <a:pt x="119519" y="216001"/>
                </a:lnTo>
                <a:lnTo>
                  <a:pt x="176403" y="159473"/>
                </a:lnTo>
                <a:lnTo>
                  <a:pt x="119519" y="102603"/>
                </a:lnTo>
                <a:lnTo>
                  <a:pt x="143281" y="78485"/>
                </a:lnTo>
                <a:lnTo>
                  <a:pt x="294727" y="78485"/>
                </a:lnTo>
                <a:lnTo>
                  <a:pt x="287891" y="65241"/>
                </a:lnTo>
                <a:lnTo>
                  <a:pt x="253440" y="30736"/>
                </a:lnTo>
                <a:lnTo>
                  <a:pt x="209762" y="8119"/>
                </a:lnTo>
                <a:lnTo>
                  <a:pt x="159486" y="0"/>
                </a:lnTo>
                <a:close/>
              </a:path>
              <a:path w="318769" h="318770">
                <a:moveTo>
                  <a:pt x="294727" y="78485"/>
                </a:moveTo>
                <a:lnTo>
                  <a:pt x="143281" y="78485"/>
                </a:lnTo>
                <a:lnTo>
                  <a:pt x="224281" y="159473"/>
                </a:lnTo>
                <a:lnTo>
                  <a:pt x="143281" y="240118"/>
                </a:lnTo>
                <a:lnTo>
                  <a:pt x="294781" y="240118"/>
                </a:lnTo>
                <a:lnTo>
                  <a:pt x="310488" y="209756"/>
                </a:lnTo>
                <a:lnTo>
                  <a:pt x="318604" y="159473"/>
                </a:lnTo>
                <a:lnTo>
                  <a:pt x="310488" y="109024"/>
                </a:lnTo>
                <a:lnTo>
                  <a:pt x="294727" y="78485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877" y="4768557"/>
            <a:ext cx="16230600" cy="4001135"/>
          </a:xfrm>
          <a:custGeom>
            <a:avLst/>
            <a:gdLst/>
            <a:ahLst/>
            <a:cxnLst/>
            <a:rect l="l" t="t" r="r" b="b"/>
            <a:pathLst>
              <a:path w="16230600" h="4001134">
                <a:moveTo>
                  <a:pt x="349199" y="851763"/>
                </a:moveTo>
                <a:lnTo>
                  <a:pt x="341071" y="801484"/>
                </a:lnTo>
                <a:lnTo>
                  <a:pt x="325348" y="771118"/>
                </a:lnTo>
                <a:lnTo>
                  <a:pt x="318465" y="757809"/>
                </a:lnTo>
                <a:lnTo>
                  <a:pt x="283959" y="723366"/>
                </a:lnTo>
                <a:lnTo>
                  <a:pt x="254876" y="708355"/>
                </a:lnTo>
                <a:lnTo>
                  <a:pt x="254876" y="851763"/>
                </a:lnTo>
                <a:lnTo>
                  <a:pt x="173888" y="932764"/>
                </a:lnTo>
                <a:lnTo>
                  <a:pt x="150126" y="908646"/>
                </a:lnTo>
                <a:lnTo>
                  <a:pt x="206997" y="851763"/>
                </a:lnTo>
                <a:lnTo>
                  <a:pt x="150126" y="795235"/>
                </a:lnTo>
                <a:lnTo>
                  <a:pt x="173888" y="771118"/>
                </a:lnTo>
                <a:lnTo>
                  <a:pt x="254876" y="851763"/>
                </a:lnTo>
                <a:lnTo>
                  <a:pt x="254876" y="708355"/>
                </a:lnTo>
                <a:lnTo>
                  <a:pt x="240169" y="700760"/>
                </a:lnTo>
                <a:lnTo>
                  <a:pt x="189725" y="692645"/>
                </a:lnTo>
                <a:lnTo>
                  <a:pt x="139433" y="700760"/>
                </a:lnTo>
                <a:lnTo>
                  <a:pt x="95758" y="723366"/>
                </a:lnTo>
                <a:lnTo>
                  <a:pt x="61315" y="757809"/>
                </a:lnTo>
                <a:lnTo>
                  <a:pt x="38709" y="801484"/>
                </a:lnTo>
                <a:lnTo>
                  <a:pt x="30607" y="851763"/>
                </a:lnTo>
                <a:lnTo>
                  <a:pt x="38709" y="902220"/>
                </a:lnTo>
                <a:lnTo>
                  <a:pt x="61315" y="946010"/>
                </a:lnTo>
                <a:lnTo>
                  <a:pt x="95758" y="980516"/>
                </a:lnTo>
                <a:lnTo>
                  <a:pt x="139433" y="1003122"/>
                </a:lnTo>
                <a:lnTo>
                  <a:pt x="189725" y="1011237"/>
                </a:lnTo>
                <a:lnTo>
                  <a:pt x="240169" y="1003122"/>
                </a:lnTo>
                <a:lnTo>
                  <a:pt x="283959" y="980516"/>
                </a:lnTo>
                <a:lnTo>
                  <a:pt x="318465" y="946010"/>
                </a:lnTo>
                <a:lnTo>
                  <a:pt x="325297" y="932764"/>
                </a:lnTo>
                <a:lnTo>
                  <a:pt x="341071" y="902220"/>
                </a:lnTo>
                <a:lnTo>
                  <a:pt x="349199" y="851763"/>
                </a:lnTo>
                <a:close/>
              </a:path>
              <a:path w="16230600" h="4001134">
                <a:moveTo>
                  <a:pt x="8135277" y="40678"/>
                </a:moveTo>
                <a:lnTo>
                  <a:pt x="8092440" y="40678"/>
                </a:lnTo>
                <a:lnTo>
                  <a:pt x="8069402" y="4001046"/>
                </a:lnTo>
                <a:lnTo>
                  <a:pt x="8112239" y="4001046"/>
                </a:lnTo>
                <a:lnTo>
                  <a:pt x="8135277" y="40678"/>
                </a:lnTo>
                <a:close/>
              </a:path>
              <a:path w="16230600" h="4001134">
                <a:moveTo>
                  <a:pt x="9223921" y="851763"/>
                </a:moveTo>
                <a:lnTo>
                  <a:pt x="9215793" y="801484"/>
                </a:lnTo>
                <a:lnTo>
                  <a:pt x="9200083" y="771118"/>
                </a:lnTo>
                <a:lnTo>
                  <a:pt x="9193200" y="757809"/>
                </a:lnTo>
                <a:lnTo>
                  <a:pt x="9158745" y="723366"/>
                </a:lnTo>
                <a:lnTo>
                  <a:pt x="9129598" y="708291"/>
                </a:lnTo>
                <a:lnTo>
                  <a:pt x="9129598" y="851763"/>
                </a:lnTo>
                <a:lnTo>
                  <a:pt x="9048598" y="932764"/>
                </a:lnTo>
                <a:lnTo>
                  <a:pt x="9024836" y="908646"/>
                </a:lnTo>
                <a:lnTo>
                  <a:pt x="9081719" y="851763"/>
                </a:lnTo>
                <a:lnTo>
                  <a:pt x="9024836" y="795235"/>
                </a:lnTo>
                <a:lnTo>
                  <a:pt x="9048598" y="771118"/>
                </a:lnTo>
                <a:lnTo>
                  <a:pt x="9129598" y="851763"/>
                </a:lnTo>
                <a:lnTo>
                  <a:pt x="9129598" y="708291"/>
                </a:lnTo>
                <a:lnTo>
                  <a:pt x="9115069" y="700760"/>
                </a:lnTo>
                <a:lnTo>
                  <a:pt x="9064803" y="692645"/>
                </a:lnTo>
                <a:lnTo>
                  <a:pt x="9014346" y="700760"/>
                </a:lnTo>
                <a:lnTo>
                  <a:pt x="8970556" y="723366"/>
                </a:lnTo>
                <a:lnTo>
                  <a:pt x="8936050" y="757809"/>
                </a:lnTo>
                <a:lnTo>
                  <a:pt x="8913431" y="801484"/>
                </a:lnTo>
                <a:lnTo>
                  <a:pt x="8905316" y="851763"/>
                </a:lnTo>
                <a:lnTo>
                  <a:pt x="8913431" y="902220"/>
                </a:lnTo>
                <a:lnTo>
                  <a:pt x="8936050" y="946010"/>
                </a:lnTo>
                <a:lnTo>
                  <a:pt x="8970556" y="980516"/>
                </a:lnTo>
                <a:lnTo>
                  <a:pt x="9014346" y="1003122"/>
                </a:lnTo>
                <a:lnTo>
                  <a:pt x="9064803" y="1011237"/>
                </a:lnTo>
                <a:lnTo>
                  <a:pt x="9115069" y="1003122"/>
                </a:lnTo>
                <a:lnTo>
                  <a:pt x="9158745" y="980516"/>
                </a:lnTo>
                <a:lnTo>
                  <a:pt x="9193200" y="946010"/>
                </a:lnTo>
                <a:lnTo>
                  <a:pt x="9200032" y="932764"/>
                </a:lnTo>
                <a:lnTo>
                  <a:pt x="9215793" y="902220"/>
                </a:lnTo>
                <a:lnTo>
                  <a:pt x="9223921" y="851763"/>
                </a:lnTo>
                <a:close/>
              </a:path>
              <a:path w="16230600" h="4001134">
                <a:moveTo>
                  <a:pt x="16230600" y="0"/>
                </a:moveTo>
                <a:lnTo>
                  <a:pt x="0" y="0"/>
                </a:lnTo>
                <a:lnTo>
                  <a:pt x="0" y="37807"/>
                </a:lnTo>
                <a:lnTo>
                  <a:pt x="16230600" y="37807"/>
                </a:lnTo>
                <a:lnTo>
                  <a:pt x="162306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8860" y="5391988"/>
            <a:ext cx="6935470" cy="214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333E55"/>
                </a:solidFill>
                <a:latin typeface="Arial Black"/>
                <a:cs typeface="Arial Black"/>
              </a:rPr>
              <a:t>Single</a:t>
            </a:r>
            <a:r>
              <a:rPr sz="3200" spc="-170" dirty="0">
                <a:solidFill>
                  <a:srgbClr val="333E55"/>
                </a:solidFill>
                <a:latin typeface="Arial Black"/>
                <a:cs typeface="Arial Black"/>
              </a:rPr>
              <a:t> </a:t>
            </a:r>
            <a:r>
              <a:rPr sz="3200" spc="-180" dirty="0">
                <a:solidFill>
                  <a:srgbClr val="333E55"/>
                </a:solidFill>
                <a:latin typeface="Arial Black"/>
                <a:cs typeface="Arial Black"/>
              </a:rPr>
              <a:t>Sign-</a:t>
            </a:r>
            <a:r>
              <a:rPr sz="3200" spc="-25" dirty="0">
                <a:solidFill>
                  <a:srgbClr val="333E55"/>
                </a:solidFill>
                <a:latin typeface="Arial Black"/>
                <a:cs typeface="Arial Black"/>
              </a:rPr>
              <a:t>On</a:t>
            </a:r>
            <a:endParaRPr sz="3200" dirty="0">
              <a:latin typeface="Arial Black"/>
              <a:cs typeface="Arial Black"/>
            </a:endParaRPr>
          </a:p>
          <a:p>
            <a:pPr marL="12700" marR="5080">
              <a:lnSpc>
                <a:spcPct val="129200"/>
              </a:lnSpc>
              <a:spcBef>
                <a:spcPts val="1140"/>
              </a:spcBef>
            </a:pPr>
            <a:r>
              <a:rPr sz="2600" spc="-35" dirty="0">
                <a:solidFill>
                  <a:srgbClr val="333E55"/>
                </a:solidFill>
                <a:latin typeface="Arial"/>
                <a:cs typeface="Arial"/>
              </a:rPr>
              <a:t>VaultRAG</a:t>
            </a:r>
            <a:r>
              <a:rPr sz="2600" spc="-2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E55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333E55"/>
                </a:solidFill>
                <a:latin typeface="Arial"/>
                <a:cs typeface="Arial"/>
              </a:rPr>
              <a:t>set</a:t>
            </a:r>
            <a:r>
              <a:rPr sz="2600" spc="-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333E55"/>
                </a:solidFill>
                <a:latin typeface="Arial"/>
                <a:cs typeface="Arial"/>
              </a:rPr>
              <a:t>to</a:t>
            </a:r>
            <a:r>
              <a:rPr sz="2600" spc="-1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333E55"/>
                </a:solidFill>
                <a:latin typeface="Arial"/>
                <a:cs typeface="Arial"/>
              </a:rPr>
              <a:t>integrate</a:t>
            </a:r>
            <a:r>
              <a:rPr sz="2600" spc="-1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E55"/>
                </a:solidFill>
                <a:latin typeface="Arial"/>
                <a:cs typeface="Arial"/>
              </a:rPr>
              <a:t>Single</a:t>
            </a:r>
            <a:r>
              <a:rPr sz="2600" spc="-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E55"/>
                </a:solidFill>
                <a:latin typeface="Arial"/>
                <a:cs typeface="Arial"/>
              </a:rPr>
              <a:t>Sign-</a:t>
            </a:r>
            <a:r>
              <a:rPr sz="2600" spc="80" dirty="0">
                <a:solidFill>
                  <a:srgbClr val="333E55"/>
                </a:solidFill>
                <a:latin typeface="Arial"/>
                <a:cs typeface="Arial"/>
              </a:rPr>
              <a:t>On </a:t>
            </a:r>
            <a:r>
              <a:rPr sz="2600" spc="-165" dirty="0">
                <a:solidFill>
                  <a:srgbClr val="333E55"/>
                </a:solidFill>
                <a:latin typeface="Arial"/>
                <a:cs typeface="Arial"/>
              </a:rPr>
              <a:t>(SSO)</a:t>
            </a:r>
            <a:r>
              <a:rPr sz="26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333E55"/>
                </a:solidFill>
                <a:latin typeface="Arial"/>
                <a:cs typeface="Arial"/>
              </a:rPr>
              <a:t>for</a:t>
            </a:r>
            <a:r>
              <a:rPr sz="2600" spc="-4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333E55"/>
                </a:solidFill>
                <a:latin typeface="Arial"/>
                <a:cs typeface="Arial"/>
              </a:rPr>
              <a:t>streamlined</a:t>
            </a:r>
            <a:r>
              <a:rPr sz="26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333E55"/>
                </a:solidFill>
                <a:latin typeface="Arial"/>
                <a:cs typeface="Arial"/>
              </a:rPr>
              <a:t>access,</a:t>
            </a:r>
            <a:r>
              <a:rPr sz="2600" spc="-4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333E55"/>
                </a:solidFill>
                <a:latin typeface="Arial"/>
                <a:cs typeface="Arial"/>
              </a:rPr>
              <a:t>improving</a:t>
            </a:r>
            <a:r>
              <a:rPr sz="2600" spc="-4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333E55"/>
                </a:solidFill>
                <a:latin typeface="Arial"/>
                <a:cs typeface="Arial"/>
              </a:rPr>
              <a:t>user experience</a:t>
            </a:r>
            <a:r>
              <a:rPr sz="2600" spc="-4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333E55"/>
                </a:solidFill>
                <a:latin typeface="Arial"/>
                <a:cs typeface="Arial"/>
              </a:rPr>
              <a:t>and</a:t>
            </a:r>
            <a:r>
              <a:rPr sz="2600" spc="-4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333E55"/>
                </a:solidFill>
                <a:latin typeface="Arial"/>
                <a:cs typeface="Arial"/>
              </a:rPr>
              <a:t>security.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581" y="5391264"/>
            <a:ext cx="6558915" cy="1625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lang="en-US" sz="3200" spc="-75" dirty="0">
                <a:solidFill>
                  <a:srgbClr val="333E55"/>
                </a:solidFill>
                <a:latin typeface="Arial Black"/>
                <a:cs typeface="Arial Black"/>
              </a:rPr>
              <a:t>Human in Loop</a:t>
            </a:r>
            <a:endParaRPr sz="3200" dirty="0">
              <a:latin typeface="Arial Black"/>
              <a:cs typeface="Arial Black"/>
            </a:endParaRPr>
          </a:p>
          <a:p>
            <a:pPr marL="12700" marR="5080">
              <a:lnSpc>
                <a:spcPct val="129200"/>
              </a:lnSpc>
              <a:spcBef>
                <a:spcPts val="1145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both sources are relevant, the system prompts for user decision.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5228" y="571500"/>
            <a:ext cx="151234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13</a:t>
            </a:r>
            <a:endParaRPr spc="-8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1399" y="8631720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70">
                <a:moveTo>
                  <a:pt x="159486" y="0"/>
                </a:moveTo>
                <a:lnTo>
                  <a:pt x="109030" y="8119"/>
                </a:lnTo>
                <a:lnTo>
                  <a:pt x="65244" y="30736"/>
                </a:lnTo>
                <a:lnTo>
                  <a:pt x="30737" y="65241"/>
                </a:lnTo>
                <a:lnTo>
                  <a:pt x="8119" y="109024"/>
                </a:lnTo>
                <a:lnTo>
                  <a:pt x="0" y="159473"/>
                </a:lnTo>
                <a:lnTo>
                  <a:pt x="8119" y="209756"/>
                </a:lnTo>
                <a:lnTo>
                  <a:pt x="30737" y="253437"/>
                </a:lnTo>
                <a:lnTo>
                  <a:pt x="65244" y="287890"/>
                </a:lnTo>
                <a:lnTo>
                  <a:pt x="109030" y="310488"/>
                </a:lnTo>
                <a:lnTo>
                  <a:pt x="159486" y="318604"/>
                </a:lnTo>
                <a:lnTo>
                  <a:pt x="209762" y="310488"/>
                </a:lnTo>
                <a:lnTo>
                  <a:pt x="253440" y="287890"/>
                </a:lnTo>
                <a:lnTo>
                  <a:pt x="287891" y="253437"/>
                </a:lnTo>
                <a:lnTo>
                  <a:pt x="294781" y="240118"/>
                </a:lnTo>
                <a:lnTo>
                  <a:pt x="143281" y="240118"/>
                </a:lnTo>
                <a:lnTo>
                  <a:pt x="119519" y="216001"/>
                </a:lnTo>
                <a:lnTo>
                  <a:pt x="176403" y="159473"/>
                </a:lnTo>
                <a:lnTo>
                  <a:pt x="119519" y="102603"/>
                </a:lnTo>
                <a:lnTo>
                  <a:pt x="143281" y="78485"/>
                </a:lnTo>
                <a:lnTo>
                  <a:pt x="294727" y="78485"/>
                </a:lnTo>
                <a:lnTo>
                  <a:pt x="287891" y="65241"/>
                </a:lnTo>
                <a:lnTo>
                  <a:pt x="253440" y="30736"/>
                </a:lnTo>
                <a:lnTo>
                  <a:pt x="209762" y="8119"/>
                </a:lnTo>
                <a:lnTo>
                  <a:pt x="159486" y="0"/>
                </a:lnTo>
                <a:close/>
              </a:path>
              <a:path w="318769" h="318770">
                <a:moveTo>
                  <a:pt x="294727" y="78485"/>
                </a:moveTo>
                <a:lnTo>
                  <a:pt x="143281" y="78485"/>
                </a:lnTo>
                <a:lnTo>
                  <a:pt x="224281" y="159473"/>
                </a:lnTo>
                <a:lnTo>
                  <a:pt x="143281" y="240118"/>
                </a:lnTo>
                <a:lnTo>
                  <a:pt x="294781" y="240118"/>
                </a:lnTo>
                <a:lnTo>
                  <a:pt x="310488" y="209756"/>
                </a:lnTo>
                <a:lnTo>
                  <a:pt x="318604" y="159473"/>
                </a:lnTo>
                <a:lnTo>
                  <a:pt x="310488" y="109024"/>
                </a:lnTo>
                <a:lnTo>
                  <a:pt x="294727" y="78485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839" y="565558"/>
            <a:ext cx="138311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14</a:t>
            </a:r>
            <a:endParaRPr spc="-855" dirty="0"/>
          </a:p>
        </p:txBody>
      </p:sp>
      <p:sp>
        <p:nvSpPr>
          <p:cNvPr id="5" name="object 5"/>
          <p:cNvSpPr txBox="1"/>
          <p:nvPr/>
        </p:nvSpPr>
        <p:spPr>
          <a:xfrm>
            <a:off x="7003694" y="1248016"/>
            <a:ext cx="529844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500" dirty="0">
                <a:solidFill>
                  <a:srgbClr val="333E55"/>
                </a:solidFill>
                <a:latin typeface="Arial Black"/>
                <a:cs typeface="Arial Black"/>
              </a:rPr>
              <a:t>Conclusion</a:t>
            </a:r>
            <a:endParaRPr sz="76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1577" y="3787320"/>
            <a:ext cx="1287970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800" spc="-40" dirty="0">
                <a:solidFill>
                  <a:srgbClr val="333E55"/>
                </a:solidFill>
                <a:latin typeface="Arial"/>
                <a:cs typeface="Arial"/>
              </a:rPr>
              <a:t>VaultRAG</a:t>
            </a:r>
            <a:r>
              <a:rPr sz="2800" spc="-5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revolutionizes</a:t>
            </a:r>
            <a:r>
              <a:rPr sz="2800" spc="-4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33E55"/>
                </a:solidFill>
                <a:latin typeface="Arial"/>
                <a:cs typeface="Arial"/>
              </a:rPr>
              <a:t>knowledge</a:t>
            </a:r>
            <a:r>
              <a:rPr sz="2800" spc="-4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33E55"/>
                </a:solidFill>
                <a:latin typeface="Arial"/>
                <a:cs typeface="Arial"/>
              </a:rPr>
              <a:t>management</a:t>
            </a:r>
            <a:r>
              <a:rPr sz="2800" spc="-4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333E55"/>
                </a:solidFill>
                <a:latin typeface="Arial"/>
                <a:cs typeface="Arial"/>
              </a:rPr>
              <a:t>by</a:t>
            </a:r>
            <a:r>
              <a:rPr sz="2800" spc="-5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33E55"/>
                </a:solidFill>
                <a:latin typeface="Arial"/>
                <a:cs typeface="Arial"/>
              </a:rPr>
              <a:t>integrating</a:t>
            </a:r>
            <a:r>
              <a:rPr sz="2800" spc="-4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security</a:t>
            </a:r>
            <a:r>
              <a:rPr sz="2800" spc="-5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333E55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efficiency,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333E55"/>
                </a:solidFill>
                <a:latin typeface="Arial"/>
                <a:cs typeface="Arial"/>
              </a:rPr>
              <a:t>fostering</a:t>
            </a:r>
            <a:r>
              <a:rPr sz="2800" spc="7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33E55"/>
                </a:solidFill>
                <a:latin typeface="Arial"/>
                <a:cs typeface="Arial"/>
              </a:rPr>
              <a:t>collaboration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333E55"/>
                </a:solidFill>
                <a:latin typeface="Arial"/>
                <a:cs typeface="Arial"/>
              </a:rPr>
              <a:t>among</a:t>
            </a:r>
            <a:r>
              <a:rPr sz="2800" spc="7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33E55"/>
                </a:solidFill>
                <a:latin typeface="Arial"/>
                <a:cs typeface="Arial"/>
              </a:rPr>
              <a:t>teams.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137" y="5877473"/>
            <a:ext cx="14312900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This </a:t>
            </a:r>
            <a:r>
              <a:rPr sz="2800" spc="80" dirty="0">
                <a:solidFill>
                  <a:srgbClr val="333E55"/>
                </a:solidFill>
                <a:latin typeface="Arial"/>
                <a:cs typeface="Arial"/>
              </a:rPr>
              <a:t>innovative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33E55"/>
                </a:solidFill>
                <a:latin typeface="Arial"/>
                <a:cs typeface="Arial"/>
              </a:rPr>
              <a:t>approach</a:t>
            </a:r>
            <a:r>
              <a:rPr sz="2800" spc="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enhances </a:t>
            </a:r>
            <a:r>
              <a:rPr sz="2800" spc="90" dirty="0">
                <a:solidFill>
                  <a:srgbClr val="333E55"/>
                </a:solidFill>
                <a:latin typeface="Arial"/>
                <a:cs typeface="Arial"/>
              </a:rPr>
              <a:t>organizational</a:t>
            </a:r>
            <a:r>
              <a:rPr sz="2800" spc="1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intelligence,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333E55"/>
                </a:solidFill>
                <a:latin typeface="Arial"/>
                <a:cs typeface="Arial"/>
              </a:rPr>
              <a:t>ensuring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33E55"/>
                </a:solidFill>
                <a:latin typeface="Arial"/>
                <a:cs typeface="Arial"/>
              </a:rPr>
              <a:t>that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33E55"/>
                </a:solidFill>
                <a:latin typeface="Arial"/>
                <a:cs typeface="Arial"/>
              </a:rPr>
              <a:t>valuable </a:t>
            </a:r>
            <a:r>
              <a:rPr sz="2800" spc="90" dirty="0">
                <a:solidFill>
                  <a:srgbClr val="333E55"/>
                </a:solidFill>
                <a:latin typeface="Arial"/>
                <a:cs typeface="Arial"/>
              </a:rPr>
              <a:t>insights</a:t>
            </a:r>
            <a:r>
              <a:rPr sz="28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33E55"/>
                </a:solidFill>
                <a:latin typeface="Arial"/>
                <a:cs typeface="Arial"/>
              </a:rPr>
              <a:t>are</a:t>
            </a:r>
            <a:r>
              <a:rPr sz="28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accessible</a:t>
            </a:r>
            <a:r>
              <a:rPr sz="28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33E55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E55"/>
                </a:solidFill>
                <a:latin typeface="Arial"/>
                <a:cs typeface="Arial"/>
              </a:rPr>
              <a:t>secure.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1577" y="7928396"/>
            <a:ext cx="1386776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By</a:t>
            </a:r>
            <a:r>
              <a:rPr sz="2800" spc="-6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33E55"/>
                </a:solidFill>
                <a:latin typeface="Arial"/>
                <a:cs typeface="Arial"/>
              </a:rPr>
              <a:t>empowering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33E55"/>
                </a:solidFill>
                <a:latin typeface="Arial"/>
                <a:cs typeface="Arial"/>
              </a:rPr>
              <a:t>teams,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333E55"/>
                </a:solidFill>
                <a:latin typeface="Arial"/>
                <a:cs typeface="Arial"/>
              </a:rPr>
              <a:t>VaultRAG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333E55"/>
                </a:solidFill>
                <a:latin typeface="Arial"/>
                <a:cs typeface="Arial"/>
              </a:rPr>
              <a:t>transforms</a:t>
            </a:r>
            <a:r>
              <a:rPr sz="2800" spc="-5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33E55"/>
                </a:solidFill>
                <a:latin typeface="Arial"/>
                <a:cs typeface="Arial"/>
              </a:rPr>
              <a:t>how</a:t>
            </a:r>
            <a:r>
              <a:rPr sz="2800" spc="-5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333E55"/>
                </a:solidFill>
                <a:latin typeface="Arial"/>
                <a:cs typeface="Arial"/>
              </a:rPr>
              <a:t>organizations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33E55"/>
                </a:solidFill>
                <a:latin typeface="Arial"/>
                <a:cs typeface="Arial"/>
              </a:rPr>
              <a:t>manage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33E55"/>
                </a:solidFill>
                <a:latin typeface="Arial"/>
                <a:cs typeface="Arial"/>
              </a:rPr>
              <a:t>and</a:t>
            </a:r>
            <a:r>
              <a:rPr sz="2800" spc="-6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utilize </a:t>
            </a:r>
            <a:r>
              <a:rPr sz="2800" spc="135" dirty="0">
                <a:solidFill>
                  <a:srgbClr val="333E55"/>
                </a:solidFill>
                <a:latin typeface="Arial"/>
                <a:cs typeface="Arial"/>
              </a:rPr>
              <a:t>their</a:t>
            </a:r>
            <a:r>
              <a:rPr sz="2800" spc="-4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333E55"/>
                </a:solidFill>
                <a:latin typeface="Arial"/>
                <a:cs typeface="Arial"/>
              </a:rPr>
              <a:t>internal</a:t>
            </a:r>
            <a:r>
              <a:rPr sz="2800" spc="-5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33E55"/>
                </a:solidFill>
                <a:latin typeface="Arial"/>
                <a:cs typeface="Arial"/>
              </a:rPr>
              <a:t>knowledge.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60" y="3990149"/>
            <a:ext cx="8972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25" dirty="0">
                <a:solidFill>
                  <a:srgbClr val="333E55"/>
                </a:solidFill>
                <a:latin typeface="Arial Black"/>
                <a:cs typeface="Arial Black"/>
              </a:rPr>
              <a:t>01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101" y="6080302"/>
            <a:ext cx="8972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25" dirty="0">
                <a:solidFill>
                  <a:srgbClr val="333E55"/>
                </a:solidFill>
                <a:latin typeface="Arial Black"/>
                <a:cs typeface="Arial Black"/>
              </a:rPr>
              <a:t>02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01" y="8131226"/>
            <a:ext cx="8972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25" dirty="0">
                <a:solidFill>
                  <a:srgbClr val="333E55"/>
                </a:solidFill>
                <a:latin typeface="Arial Black"/>
                <a:cs typeface="Arial Black"/>
              </a:rPr>
              <a:t>03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586" y="3509174"/>
            <a:ext cx="75844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-625" dirty="0">
                <a:solidFill>
                  <a:srgbClr val="333E55"/>
                </a:solidFill>
              </a:rPr>
              <a:t>Thank</a:t>
            </a:r>
            <a:r>
              <a:rPr sz="10800" spc="-785" dirty="0">
                <a:solidFill>
                  <a:srgbClr val="333E55"/>
                </a:solidFill>
              </a:rPr>
              <a:t> </a:t>
            </a:r>
            <a:r>
              <a:rPr sz="10800" spc="-1415" dirty="0">
                <a:solidFill>
                  <a:srgbClr val="333E55"/>
                </a:solidFill>
              </a:rPr>
              <a:t>Y</a:t>
            </a:r>
            <a:r>
              <a:rPr sz="10800" spc="-720" dirty="0">
                <a:solidFill>
                  <a:srgbClr val="333E55"/>
                </a:solidFill>
              </a:rPr>
              <a:t>ou!</a:t>
            </a:r>
            <a:endParaRPr sz="10800" dirty="0"/>
          </a:p>
        </p:txBody>
      </p:sp>
      <p:sp>
        <p:nvSpPr>
          <p:cNvPr id="3" name="object 3"/>
          <p:cNvSpPr txBox="1"/>
          <p:nvPr/>
        </p:nvSpPr>
        <p:spPr>
          <a:xfrm>
            <a:off x="6438506" y="5819305"/>
            <a:ext cx="5408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333E55"/>
                </a:solidFill>
                <a:latin typeface="Arial"/>
                <a:cs typeface="Arial"/>
              </a:rPr>
              <a:t>We</a:t>
            </a:r>
            <a:r>
              <a:rPr sz="5400" spc="-18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5400" spc="140" dirty="0">
                <a:solidFill>
                  <a:srgbClr val="333E55"/>
                </a:solidFill>
                <a:latin typeface="Arial"/>
                <a:cs typeface="Arial"/>
              </a:rPr>
              <a:t>appreciate</a:t>
            </a:r>
            <a:r>
              <a:rPr sz="5400" spc="-175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sz="5400" spc="170" dirty="0">
                <a:solidFill>
                  <a:srgbClr val="333E55"/>
                </a:solidFill>
                <a:latin typeface="Arial"/>
                <a:cs typeface="Arial"/>
              </a:rPr>
              <a:t>it!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7597" y="8345525"/>
            <a:ext cx="16195040" cy="913130"/>
            <a:chOff x="1047597" y="8345525"/>
            <a:chExt cx="16195040" cy="913130"/>
          </a:xfrm>
        </p:grpSpPr>
        <p:sp>
          <p:nvSpPr>
            <p:cNvPr id="5" name="object 5"/>
            <p:cNvSpPr/>
            <p:nvPr/>
          </p:nvSpPr>
          <p:spPr>
            <a:xfrm>
              <a:off x="1047597" y="8345525"/>
              <a:ext cx="16195040" cy="913130"/>
            </a:xfrm>
            <a:custGeom>
              <a:avLst/>
              <a:gdLst/>
              <a:ahLst/>
              <a:cxnLst/>
              <a:rect l="l" t="t" r="r" b="b"/>
              <a:pathLst>
                <a:path w="16195040" h="913129">
                  <a:moveTo>
                    <a:pt x="16194608" y="0"/>
                  </a:moveTo>
                  <a:lnTo>
                    <a:pt x="0" y="0"/>
                  </a:lnTo>
                  <a:lnTo>
                    <a:pt x="0" y="912596"/>
                  </a:lnTo>
                  <a:lnTo>
                    <a:pt x="16194608" y="912596"/>
                  </a:lnTo>
                  <a:lnTo>
                    <a:pt x="16194608" y="0"/>
                  </a:lnTo>
                  <a:close/>
                </a:path>
              </a:pathLst>
            </a:custGeom>
            <a:solidFill>
              <a:srgbClr val="333E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9286" y="8651874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70">
                  <a:moveTo>
                    <a:pt x="159473" y="0"/>
                  </a:moveTo>
                  <a:lnTo>
                    <a:pt x="109019" y="8116"/>
                  </a:lnTo>
                  <a:lnTo>
                    <a:pt x="65236" y="30714"/>
                  </a:lnTo>
                  <a:lnTo>
                    <a:pt x="30732" y="65167"/>
                  </a:lnTo>
                  <a:lnTo>
                    <a:pt x="8117" y="108848"/>
                  </a:lnTo>
                  <a:lnTo>
                    <a:pt x="0" y="159131"/>
                  </a:lnTo>
                  <a:lnTo>
                    <a:pt x="8117" y="209580"/>
                  </a:lnTo>
                  <a:lnTo>
                    <a:pt x="30732" y="253363"/>
                  </a:lnTo>
                  <a:lnTo>
                    <a:pt x="65236" y="287868"/>
                  </a:lnTo>
                  <a:lnTo>
                    <a:pt x="109019" y="310485"/>
                  </a:lnTo>
                  <a:lnTo>
                    <a:pt x="159473" y="318604"/>
                  </a:lnTo>
                  <a:lnTo>
                    <a:pt x="209755" y="310485"/>
                  </a:lnTo>
                  <a:lnTo>
                    <a:pt x="253432" y="287868"/>
                  </a:lnTo>
                  <a:lnTo>
                    <a:pt x="287882" y="253363"/>
                  </a:lnTo>
                  <a:lnTo>
                    <a:pt x="294717" y="240118"/>
                  </a:lnTo>
                  <a:lnTo>
                    <a:pt x="143268" y="240118"/>
                  </a:lnTo>
                  <a:lnTo>
                    <a:pt x="119519" y="216001"/>
                  </a:lnTo>
                  <a:lnTo>
                    <a:pt x="176390" y="159131"/>
                  </a:lnTo>
                  <a:lnTo>
                    <a:pt x="119519" y="102603"/>
                  </a:lnTo>
                  <a:lnTo>
                    <a:pt x="143268" y="78486"/>
                  </a:lnTo>
                  <a:lnTo>
                    <a:pt x="294771" y="78486"/>
                  </a:lnTo>
                  <a:lnTo>
                    <a:pt x="287882" y="65167"/>
                  </a:lnTo>
                  <a:lnTo>
                    <a:pt x="253432" y="30714"/>
                  </a:lnTo>
                  <a:lnTo>
                    <a:pt x="209755" y="8116"/>
                  </a:lnTo>
                  <a:lnTo>
                    <a:pt x="159473" y="0"/>
                  </a:lnTo>
                  <a:close/>
                </a:path>
                <a:path w="318769" h="318770">
                  <a:moveTo>
                    <a:pt x="294771" y="78486"/>
                  </a:moveTo>
                  <a:lnTo>
                    <a:pt x="143268" y="78486"/>
                  </a:lnTo>
                  <a:lnTo>
                    <a:pt x="224269" y="159131"/>
                  </a:lnTo>
                  <a:lnTo>
                    <a:pt x="143268" y="240118"/>
                  </a:lnTo>
                  <a:lnTo>
                    <a:pt x="294717" y="240118"/>
                  </a:lnTo>
                  <a:lnTo>
                    <a:pt x="310477" y="209580"/>
                  </a:lnTo>
                  <a:lnTo>
                    <a:pt x="318592" y="159131"/>
                  </a:lnTo>
                  <a:lnTo>
                    <a:pt x="310477" y="108848"/>
                  </a:lnTo>
                  <a:lnTo>
                    <a:pt x="294771" y="78486"/>
                  </a:lnTo>
                  <a:close/>
                </a:path>
              </a:pathLst>
            </a:custGeom>
            <a:solidFill>
              <a:srgbClr val="F4E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7597" y="8345525"/>
            <a:ext cx="16195040" cy="647613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2410"/>
              </a:spcBef>
              <a:tabLst>
                <a:tab pos="13926819" algn="l"/>
              </a:tabLst>
            </a:pPr>
            <a:r>
              <a:rPr lang="en-US" sz="2200" dirty="0">
                <a:solidFill>
                  <a:schemeClr val="bg2"/>
                </a:solidFill>
                <a:latin typeface="Arial Black"/>
                <a:cs typeface="Arial Black"/>
              </a:rPr>
              <a:t>Shashank Nallabothu</a:t>
            </a:r>
            <a:endParaRPr sz="2200" dirty="0">
              <a:solidFill>
                <a:schemeClr val="bg2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0510" y="4381500"/>
            <a:ext cx="7859110" cy="2678297"/>
          </a:xfrm>
          <a:prstGeom prst="rect">
            <a:avLst/>
          </a:prstGeom>
          <a:solidFill>
            <a:srgbClr val="333E55"/>
          </a:solidFill>
        </p:spPr>
        <p:txBody>
          <a:bodyPr vert="horz" wrap="square" lIns="0" tIns="742315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5845"/>
              </a:spcBef>
            </a:pPr>
            <a:r>
              <a:rPr sz="7600" dirty="0">
                <a:solidFill>
                  <a:srgbClr val="F4E5C9"/>
                </a:solidFill>
                <a:latin typeface="Arial Black"/>
                <a:cs typeface="Arial Black"/>
              </a:rPr>
              <a:t>OVERVIEW</a:t>
            </a:r>
            <a:endParaRPr lang="en-US" sz="7600" dirty="0">
              <a:solidFill>
                <a:srgbClr val="F4E5C9"/>
              </a:solidFill>
              <a:latin typeface="Arial Black"/>
              <a:cs typeface="Arial Black"/>
            </a:endParaRPr>
          </a:p>
          <a:p>
            <a:pPr marL="117475" algn="ctr">
              <a:lnSpc>
                <a:spcPct val="100000"/>
              </a:lnSpc>
              <a:spcBef>
                <a:spcPts val="5845"/>
              </a:spcBef>
            </a:pPr>
            <a:endParaRPr sz="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200" y="2116964"/>
            <a:ext cx="9829800" cy="8239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120">
              <a:lnSpc>
                <a:spcPct val="150000"/>
              </a:lnSpc>
              <a:spcBef>
                <a:spcPts val="100"/>
              </a:spcBef>
              <a:buFontTx/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Why we Build This ?</a:t>
            </a:r>
          </a:p>
          <a:p>
            <a:pPr marL="464820" indent="-45212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4820" algn="l"/>
              </a:tabLst>
            </a:pPr>
            <a:r>
              <a:rPr sz="4000" dirty="0">
                <a:solidFill>
                  <a:srgbClr val="333E55"/>
                </a:solidFill>
                <a:latin typeface="Arial Black"/>
                <a:cs typeface="Arial Black"/>
              </a:rPr>
              <a:t>Introduction</a:t>
            </a:r>
            <a:endParaRPr lang="en-US" sz="4000" dirty="0">
              <a:solidFill>
                <a:srgbClr val="333E55"/>
              </a:solidFill>
              <a:latin typeface="Arial Black"/>
              <a:cs typeface="Arial Black"/>
            </a:endParaRPr>
          </a:p>
          <a:p>
            <a:pPr marL="464820" indent="-452120">
              <a:lnSpc>
                <a:spcPct val="150000"/>
              </a:lnSpc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VaultRAG Architecture </a:t>
            </a:r>
          </a:p>
          <a:p>
            <a:pPr marL="464820" indent="-452120">
              <a:lnSpc>
                <a:spcPct val="150000"/>
              </a:lnSpc>
              <a:buFontTx/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Tech Stack at Glance</a:t>
            </a:r>
          </a:p>
          <a:p>
            <a:pPr marL="464820" indent="-452120">
              <a:lnSpc>
                <a:spcPct val="150000"/>
              </a:lnSpc>
              <a:buFontTx/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Build in Security</a:t>
            </a:r>
          </a:p>
          <a:p>
            <a:pPr marL="464820" indent="-452120">
              <a:lnSpc>
                <a:spcPct val="150000"/>
              </a:lnSpc>
              <a:buFontTx/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Intelligent Routing </a:t>
            </a:r>
          </a:p>
          <a:p>
            <a:pPr marL="464820" indent="-452120">
              <a:lnSpc>
                <a:spcPct val="150000"/>
              </a:lnSpc>
              <a:buFontTx/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Live Demo</a:t>
            </a:r>
            <a:endParaRPr lang="en-US" sz="4000" dirty="0">
              <a:latin typeface="Arial Black"/>
              <a:cs typeface="Arial Black"/>
            </a:endParaRPr>
          </a:p>
          <a:p>
            <a:pPr marL="464820" indent="-452120">
              <a:lnSpc>
                <a:spcPct val="150000"/>
              </a:lnSpc>
              <a:buAutoNum type="arabicPeriod"/>
              <a:tabLst>
                <a:tab pos="464820" algn="l"/>
              </a:tabLst>
            </a:pPr>
            <a:r>
              <a:rPr sz="4000" dirty="0">
                <a:solidFill>
                  <a:srgbClr val="333E55"/>
                </a:solidFill>
                <a:latin typeface="Arial Black"/>
                <a:cs typeface="Arial Black"/>
              </a:rPr>
              <a:t>Future Enhancements</a:t>
            </a:r>
            <a:endParaRPr sz="4000" dirty="0">
              <a:latin typeface="Arial Black"/>
              <a:cs typeface="Arial Black"/>
            </a:endParaRPr>
          </a:p>
          <a:p>
            <a:pPr marL="464820" indent="-452120">
              <a:lnSpc>
                <a:spcPct val="150000"/>
              </a:lnSpc>
              <a:buAutoNum type="arabicPeriod"/>
              <a:tabLst>
                <a:tab pos="464820" algn="l"/>
              </a:tabLst>
            </a:pPr>
            <a:r>
              <a:rPr lang="en-US" sz="4000" dirty="0">
                <a:solidFill>
                  <a:srgbClr val="333E55"/>
                </a:solidFill>
                <a:latin typeface="Arial Black"/>
                <a:cs typeface="Arial Black"/>
              </a:rPr>
              <a:t>Final Words</a:t>
            </a:r>
            <a:endParaRPr sz="4000" dirty="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0"/>
    </mc:Choice>
    <mc:Fallback>
      <p:transition spd="slow" advTm="3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837" y="1333500"/>
            <a:ext cx="11085525" cy="9482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US" sz="5600" spc="-200" dirty="0">
                <a:solidFill>
                  <a:srgbClr val="333E55"/>
                </a:solidFill>
                <a:latin typeface="Arial Black"/>
                <a:cs typeface="Arial Black"/>
              </a:rPr>
              <a:t>Why We Build This ?</a:t>
            </a:r>
            <a:endParaRPr lang="en-US" sz="5600" dirty="0">
              <a:latin typeface="Arial Black"/>
              <a:cs typeface="Arial" panose="020B0604020202020204" pitchFamily="34" charset="0"/>
            </a:endParaRPr>
          </a:p>
          <a:p>
            <a:pPr marL="12700" marR="292100">
              <a:lnSpc>
                <a:spcPct val="145800"/>
              </a:lnSpc>
              <a:spcBef>
                <a:spcPts val="3629"/>
              </a:spcBef>
            </a:pPr>
            <a:r>
              <a:rPr lang="en-US" sz="3000" dirty="0"/>
              <a:t>Imagine a curious engineer poking around finance numbers, or a new hire trying to decode your company policies buried in files. We built this to fix that.</a:t>
            </a:r>
          </a:p>
          <a:p>
            <a:pPr marL="12700" marR="292100">
              <a:lnSpc>
                <a:spcPct val="145800"/>
              </a:lnSpc>
              <a:spcBef>
                <a:spcPts val="3629"/>
              </a:spcBef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Think of it like: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digital librarian who whispers only the right answers.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RAG-powered search engine aware of job roles.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security guard that says: 'You shall not pass!'</a:t>
            </a:r>
          </a:p>
          <a:p>
            <a:pPr lvl="1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92100" lvl="1">
              <a:lnSpc>
                <a:spcPct val="145800"/>
              </a:lnSpc>
              <a:spcBef>
                <a:spcPts val="3629"/>
              </a:spcBef>
            </a:pPr>
            <a:endParaRPr lang="en-US" sz="2800" dirty="0"/>
          </a:p>
          <a:p>
            <a:pPr marL="12700" marR="292100">
              <a:lnSpc>
                <a:spcPct val="145800"/>
              </a:lnSpc>
              <a:spcBef>
                <a:spcPts val="3629"/>
              </a:spcBef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3</a:t>
            </a:r>
            <a:endParaRPr spc="-855" dirty="0"/>
          </a:p>
        </p:txBody>
      </p:sp>
      <p:pic>
        <p:nvPicPr>
          <p:cNvPr id="9" name="Picture 8" descr="A hand holding a sign out of papers">
            <a:extLst>
              <a:ext uri="{FF2B5EF4-FFF2-40B4-BE49-F238E27FC236}">
                <a16:creationId xmlns:a16="http://schemas.microsoft.com/office/drawing/2014/main" id="{89E09D36-AED5-DABF-BA68-CED6444A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5" y="33147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6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49"/>
    </mc:Choice>
    <mc:Fallback>
      <p:transition spd="slow" advTm="89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3564" y="2299677"/>
            <a:ext cx="16221075" cy="5131085"/>
          </a:xfrm>
          <a:prstGeom prst="rect">
            <a:avLst/>
          </a:prstGeom>
          <a:solidFill>
            <a:srgbClr val="F4E5C9"/>
          </a:solidFill>
        </p:spPr>
        <p:txBody>
          <a:bodyPr vert="horz" wrap="square" lIns="0" tIns="967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15"/>
              </a:spcBef>
            </a:pPr>
            <a:r>
              <a:rPr lang="en-US" sz="7600" dirty="0">
                <a:solidFill>
                  <a:srgbClr val="333E55"/>
                </a:solidFill>
                <a:latin typeface="Arial Black"/>
                <a:cs typeface="Arial Black"/>
              </a:rPr>
              <a:t>INTRODUCTION</a:t>
            </a:r>
            <a:endParaRPr sz="7600" dirty="0">
              <a:latin typeface="Arial Black"/>
              <a:cs typeface="Arial Black"/>
            </a:endParaRPr>
          </a:p>
          <a:p>
            <a:pPr marL="2155825" marR="2152650" indent="1905" algn="ctr">
              <a:lnSpc>
                <a:spcPct val="113300"/>
              </a:lnSpc>
              <a:spcBef>
                <a:spcPts val="4155"/>
              </a:spcBef>
            </a:pP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The</a:t>
            </a:r>
            <a:r>
              <a:rPr lang="en-US" sz="2800" dirty="0">
                <a:solidFill>
                  <a:srgbClr val="333E55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rgbClr val="333E55"/>
                </a:solidFill>
                <a:latin typeface="Arial"/>
                <a:cs typeface="Arial"/>
              </a:rPr>
              <a:t>FinSolve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 VaultRAG Assistant streamlines document management</a:t>
            </a:r>
            <a:r>
              <a:rPr lang="en-US" sz="2800" dirty="0">
                <a:solidFill>
                  <a:srgbClr val="333E55"/>
                </a:solidFill>
                <a:latin typeface="Arial"/>
                <a:cs typeface="Arial"/>
              </a:rPr>
              <a:t> of </a:t>
            </a:r>
            <a:r>
              <a:rPr lang="en-US" sz="2800" dirty="0" err="1">
                <a:solidFill>
                  <a:srgbClr val="333E55"/>
                </a:solidFill>
                <a:latin typeface="Arial"/>
                <a:cs typeface="Arial"/>
              </a:rPr>
              <a:t>FinSolve</a:t>
            </a:r>
            <a:r>
              <a:rPr sz="2800" dirty="0">
                <a:solidFill>
                  <a:srgbClr val="333E55"/>
                </a:solidFill>
                <a:latin typeface="Arial"/>
                <a:cs typeface="Arial"/>
              </a:rPr>
              <a:t>, ensuring secure access and efficient retrieval of information across departments, boosting organizational intelligence.</a:t>
            </a:r>
            <a:endParaRPr lang="en-US" sz="2800" dirty="0">
              <a:solidFill>
                <a:srgbClr val="333E55"/>
              </a:solidFill>
              <a:latin typeface="Arial"/>
              <a:cs typeface="Arial"/>
            </a:endParaRPr>
          </a:p>
          <a:p>
            <a:pPr marL="2155825" marR="2152650" indent="1905" algn="ctr">
              <a:lnSpc>
                <a:spcPct val="113300"/>
              </a:lnSpc>
              <a:spcBef>
                <a:spcPts val="4155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4</a:t>
            </a:r>
            <a:endParaRPr spc="-85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26"/>
    </mc:Choice>
    <mc:Fallback>
      <p:transition spd="slow" advTm="14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819900"/>
            <a:ext cx="6286196" cy="2395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66600"/>
              </a:lnSpc>
              <a:spcBef>
                <a:spcPts val="5495"/>
              </a:spcBef>
            </a:pPr>
            <a:r>
              <a:rPr sz="2400" dirty="0">
                <a:solidFill>
                  <a:srgbClr val="333E55"/>
                </a:solidFill>
                <a:latin typeface="Arial"/>
                <a:cs typeface="Arial"/>
              </a:rPr>
              <a:t>VaultRAG utilizes Retrieval-Augmented Generation (RAG) with role-aware filters, ensuring enhanced data retrieval and generation capabilities.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0" y="0"/>
            <a:ext cx="11658905" cy="10287000"/>
          </a:xfrm>
          <a:custGeom>
            <a:avLst/>
            <a:gdLst/>
            <a:ahLst/>
            <a:cxnLst/>
            <a:rect l="l" t="t" r="r" b="b"/>
            <a:pathLst>
              <a:path w="10725785" h="10287000">
                <a:moveTo>
                  <a:pt x="0" y="10287000"/>
                </a:moveTo>
                <a:lnTo>
                  <a:pt x="0" y="0"/>
                </a:lnTo>
                <a:lnTo>
                  <a:pt x="10725480" y="0"/>
                </a:lnTo>
                <a:lnTo>
                  <a:pt x="1072548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5" dirty="0"/>
              <a:t>5</a:t>
            </a:r>
          </a:p>
        </p:txBody>
      </p:sp>
      <p:pic>
        <p:nvPicPr>
          <p:cNvPr id="11" name="Picture 10" descr="A diagram of a structure">
            <a:extLst>
              <a:ext uri="{FF2B5EF4-FFF2-40B4-BE49-F238E27FC236}">
                <a16:creationId xmlns:a16="http://schemas.microsoft.com/office/drawing/2014/main" id="{122E1134-F5B0-AEDD-BF6E-88E32DDD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18128"/>
          <a:stretch/>
        </p:blipFill>
        <p:spPr>
          <a:xfrm>
            <a:off x="6858000" y="1552716"/>
            <a:ext cx="11430001" cy="5648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77A14-1158-52B2-DFE7-797D2C075EFD}"/>
              </a:ext>
            </a:extLst>
          </p:cNvPr>
          <p:cNvSpPr txBox="1"/>
          <p:nvPr/>
        </p:nvSpPr>
        <p:spPr>
          <a:xfrm>
            <a:off x="228600" y="3529291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996315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solidFill>
                  <a:srgbClr val="333E55"/>
                </a:solidFill>
                <a:latin typeface="Arial Black"/>
                <a:cs typeface="Arial Black"/>
              </a:rPr>
              <a:t>VaultRAG Architecture</a:t>
            </a:r>
            <a:endParaRPr lang="en-US" sz="7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3179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0"/>
            <a:ext cx="11658905" cy="10287000"/>
          </a:xfrm>
          <a:custGeom>
            <a:avLst/>
            <a:gdLst/>
            <a:ahLst/>
            <a:cxnLst/>
            <a:rect l="l" t="t" r="r" b="b"/>
            <a:pathLst>
              <a:path w="10725785" h="10287000">
                <a:moveTo>
                  <a:pt x="0" y="10287000"/>
                </a:moveTo>
                <a:lnTo>
                  <a:pt x="0" y="0"/>
                </a:lnTo>
                <a:lnTo>
                  <a:pt x="10725480" y="0"/>
                </a:lnTo>
                <a:lnTo>
                  <a:pt x="1072548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998470" cy="2962910"/>
          </a:xfrm>
          <a:custGeom>
            <a:avLst/>
            <a:gdLst/>
            <a:ahLst/>
            <a:cxnLst/>
            <a:rect l="l" t="t" r="r" b="b"/>
            <a:pathLst>
              <a:path w="2998470" h="2962910">
                <a:moveTo>
                  <a:pt x="2958360" y="0"/>
                </a:moveTo>
                <a:lnTo>
                  <a:pt x="0" y="0"/>
                </a:lnTo>
                <a:lnTo>
                  <a:pt x="0" y="2916527"/>
                </a:lnTo>
                <a:lnTo>
                  <a:pt x="55763" y="2926775"/>
                </a:lnTo>
                <a:lnTo>
                  <a:pt x="102129" y="2934248"/>
                </a:lnTo>
                <a:lnTo>
                  <a:pt x="148772" y="2940872"/>
                </a:lnTo>
                <a:lnTo>
                  <a:pt x="195687" y="2946640"/>
                </a:lnTo>
                <a:lnTo>
                  <a:pt x="242863" y="2951542"/>
                </a:lnTo>
                <a:lnTo>
                  <a:pt x="290294" y="2955572"/>
                </a:lnTo>
                <a:lnTo>
                  <a:pt x="337971" y="2958720"/>
                </a:lnTo>
                <a:lnTo>
                  <a:pt x="385886" y="2960978"/>
                </a:lnTo>
                <a:lnTo>
                  <a:pt x="434030" y="2962340"/>
                </a:lnTo>
                <a:lnTo>
                  <a:pt x="482396" y="2962795"/>
                </a:lnTo>
                <a:lnTo>
                  <a:pt x="530750" y="2962340"/>
                </a:lnTo>
                <a:lnTo>
                  <a:pt x="578883" y="2960978"/>
                </a:lnTo>
                <a:lnTo>
                  <a:pt x="626786" y="2958720"/>
                </a:lnTo>
                <a:lnTo>
                  <a:pt x="674451" y="2955572"/>
                </a:lnTo>
                <a:lnTo>
                  <a:pt x="721871" y="2951542"/>
                </a:lnTo>
                <a:lnTo>
                  <a:pt x="769037" y="2946640"/>
                </a:lnTo>
                <a:lnTo>
                  <a:pt x="815940" y="2940872"/>
                </a:lnTo>
                <a:lnTo>
                  <a:pt x="862574" y="2934248"/>
                </a:lnTo>
                <a:lnTo>
                  <a:pt x="908929" y="2926775"/>
                </a:lnTo>
                <a:lnTo>
                  <a:pt x="954997" y="2918462"/>
                </a:lnTo>
                <a:lnTo>
                  <a:pt x="1000771" y="2909316"/>
                </a:lnTo>
                <a:lnTo>
                  <a:pt x="1046242" y="2899346"/>
                </a:lnTo>
                <a:lnTo>
                  <a:pt x="1091402" y="2888560"/>
                </a:lnTo>
                <a:lnTo>
                  <a:pt x="1136243" y="2876966"/>
                </a:lnTo>
                <a:lnTo>
                  <a:pt x="1180757" y="2864573"/>
                </a:lnTo>
                <a:lnTo>
                  <a:pt x="1224935" y="2851387"/>
                </a:lnTo>
                <a:lnTo>
                  <a:pt x="1268770" y="2837419"/>
                </a:lnTo>
                <a:lnTo>
                  <a:pt x="1312253" y="2822675"/>
                </a:lnTo>
                <a:lnTo>
                  <a:pt x="1355377" y="2807163"/>
                </a:lnTo>
                <a:lnTo>
                  <a:pt x="1398132" y="2790893"/>
                </a:lnTo>
                <a:lnTo>
                  <a:pt x="1440511" y="2773872"/>
                </a:lnTo>
                <a:lnTo>
                  <a:pt x="1482506" y="2756108"/>
                </a:lnTo>
                <a:lnTo>
                  <a:pt x="1524108" y="2737609"/>
                </a:lnTo>
                <a:lnTo>
                  <a:pt x="1565310" y="2718384"/>
                </a:lnTo>
                <a:lnTo>
                  <a:pt x="1606103" y="2698441"/>
                </a:lnTo>
                <a:lnTo>
                  <a:pt x="1646480" y="2677788"/>
                </a:lnTo>
                <a:lnTo>
                  <a:pt x="1686431" y="2656432"/>
                </a:lnTo>
                <a:lnTo>
                  <a:pt x="1725949" y="2634383"/>
                </a:lnTo>
                <a:lnTo>
                  <a:pt x="1765026" y="2611648"/>
                </a:lnTo>
                <a:lnTo>
                  <a:pt x="1803653" y="2588235"/>
                </a:lnTo>
                <a:lnTo>
                  <a:pt x="1841823" y="2564154"/>
                </a:lnTo>
                <a:lnTo>
                  <a:pt x="1879527" y="2539410"/>
                </a:lnTo>
                <a:lnTo>
                  <a:pt x="1916757" y="2514014"/>
                </a:lnTo>
                <a:lnTo>
                  <a:pt x="1953505" y="2487973"/>
                </a:lnTo>
                <a:lnTo>
                  <a:pt x="1989763" y="2461294"/>
                </a:lnTo>
                <a:lnTo>
                  <a:pt x="2025522" y="2433987"/>
                </a:lnTo>
                <a:lnTo>
                  <a:pt x="2060775" y="2406060"/>
                </a:lnTo>
                <a:lnTo>
                  <a:pt x="2095514" y="2377520"/>
                </a:lnTo>
                <a:lnTo>
                  <a:pt x="2129729" y="2348376"/>
                </a:lnTo>
                <a:lnTo>
                  <a:pt x="2163414" y="2318636"/>
                </a:lnTo>
                <a:lnTo>
                  <a:pt x="2196560" y="2288308"/>
                </a:lnTo>
                <a:lnTo>
                  <a:pt x="2229158" y="2257400"/>
                </a:lnTo>
                <a:lnTo>
                  <a:pt x="2261201" y="2225921"/>
                </a:lnTo>
                <a:lnTo>
                  <a:pt x="2292681" y="2193878"/>
                </a:lnTo>
                <a:lnTo>
                  <a:pt x="2323589" y="2161279"/>
                </a:lnTo>
                <a:lnTo>
                  <a:pt x="2353917" y="2128133"/>
                </a:lnTo>
                <a:lnTo>
                  <a:pt x="2383657" y="2094449"/>
                </a:lnTo>
                <a:lnTo>
                  <a:pt x="2412801" y="2060233"/>
                </a:lnTo>
                <a:lnTo>
                  <a:pt x="2441341" y="2025495"/>
                </a:lnTo>
                <a:lnTo>
                  <a:pt x="2469268" y="1990242"/>
                </a:lnTo>
                <a:lnTo>
                  <a:pt x="2496575" y="1954482"/>
                </a:lnTo>
                <a:lnTo>
                  <a:pt x="2523253" y="1918224"/>
                </a:lnTo>
                <a:lnTo>
                  <a:pt x="2549294" y="1881476"/>
                </a:lnTo>
                <a:lnTo>
                  <a:pt x="2574691" y="1844246"/>
                </a:lnTo>
                <a:lnTo>
                  <a:pt x="2599434" y="1806542"/>
                </a:lnTo>
                <a:lnTo>
                  <a:pt x="2623516" y="1768372"/>
                </a:lnTo>
                <a:lnTo>
                  <a:pt x="2646929" y="1729745"/>
                </a:lnTo>
                <a:lnTo>
                  <a:pt x="2669664" y="1690668"/>
                </a:lnTo>
                <a:lnTo>
                  <a:pt x="2691713" y="1651150"/>
                </a:lnTo>
                <a:lnTo>
                  <a:pt x="2713068" y="1611199"/>
                </a:lnTo>
                <a:lnTo>
                  <a:pt x="2733722" y="1570823"/>
                </a:lnTo>
                <a:lnTo>
                  <a:pt x="2753665" y="1530030"/>
                </a:lnTo>
                <a:lnTo>
                  <a:pt x="2772890" y="1488828"/>
                </a:lnTo>
                <a:lnTo>
                  <a:pt x="2791388" y="1447225"/>
                </a:lnTo>
                <a:lnTo>
                  <a:pt x="2809152" y="1405230"/>
                </a:lnTo>
                <a:lnTo>
                  <a:pt x="2826174" y="1362851"/>
                </a:lnTo>
                <a:lnTo>
                  <a:pt x="2842444" y="1320096"/>
                </a:lnTo>
                <a:lnTo>
                  <a:pt x="2857955" y="1276973"/>
                </a:lnTo>
                <a:lnTo>
                  <a:pt x="2872699" y="1233490"/>
                </a:lnTo>
                <a:lnTo>
                  <a:pt x="2886668" y="1189655"/>
                </a:lnTo>
                <a:lnTo>
                  <a:pt x="2899853" y="1145476"/>
                </a:lnTo>
                <a:lnTo>
                  <a:pt x="2912247" y="1100963"/>
                </a:lnTo>
                <a:lnTo>
                  <a:pt x="2923841" y="1056122"/>
                </a:lnTo>
                <a:lnTo>
                  <a:pt x="2934627" y="1010962"/>
                </a:lnTo>
                <a:lnTo>
                  <a:pt x="2944597" y="965491"/>
                </a:lnTo>
                <a:lnTo>
                  <a:pt x="2953742" y="919717"/>
                </a:lnTo>
                <a:lnTo>
                  <a:pt x="2962056" y="873648"/>
                </a:lnTo>
                <a:lnTo>
                  <a:pt x="2969529" y="827293"/>
                </a:lnTo>
                <a:lnTo>
                  <a:pt x="2976153" y="780660"/>
                </a:lnTo>
                <a:lnTo>
                  <a:pt x="2981920" y="733756"/>
                </a:lnTo>
                <a:lnTo>
                  <a:pt x="2986823" y="686590"/>
                </a:lnTo>
                <a:lnTo>
                  <a:pt x="2990852" y="639171"/>
                </a:lnTo>
                <a:lnTo>
                  <a:pt x="2994000" y="591505"/>
                </a:lnTo>
                <a:lnTo>
                  <a:pt x="2996259" y="543602"/>
                </a:lnTo>
                <a:lnTo>
                  <a:pt x="2997620" y="495470"/>
                </a:lnTo>
                <a:lnTo>
                  <a:pt x="2998076" y="447116"/>
                </a:lnTo>
                <a:lnTo>
                  <a:pt x="2997620" y="398750"/>
                </a:lnTo>
                <a:lnTo>
                  <a:pt x="2996259" y="350605"/>
                </a:lnTo>
                <a:lnTo>
                  <a:pt x="2994000" y="302690"/>
                </a:lnTo>
                <a:lnTo>
                  <a:pt x="2990852" y="255013"/>
                </a:lnTo>
                <a:lnTo>
                  <a:pt x="2986823" y="207583"/>
                </a:lnTo>
                <a:lnTo>
                  <a:pt x="2981920" y="160406"/>
                </a:lnTo>
                <a:lnTo>
                  <a:pt x="2976153" y="113492"/>
                </a:lnTo>
                <a:lnTo>
                  <a:pt x="2969529" y="66848"/>
                </a:lnTo>
                <a:lnTo>
                  <a:pt x="2962056" y="20483"/>
                </a:lnTo>
                <a:lnTo>
                  <a:pt x="295836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6</a:t>
            </a:r>
            <a:endParaRPr spc="-85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77A14-1158-52B2-DFE7-797D2C075EFD}"/>
              </a:ext>
            </a:extLst>
          </p:cNvPr>
          <p:cNvSpPr txBox="1"/>
          <p:nvPr/>
        </p:nvSpPr>
        <p:spPr>
          <a:xfrm>
            <a:off x="381000" y="4073468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996315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solidFill>
                  <a:srgbClr val="333E55"/>
                </a:solidFill>
                <a:latin typeface="Arial Black"/>
                <a:cs typeface="Arial Black"/>
              </a:rPr>
              <a:t>Tech Stack at Glance</a:t>
            </a:r>
            <a:endParaRPr lang="en-US" sz="7000" dirty="0">
              <a:latin typeface="Arial Black"/>
              <a:cs typeface="Arial Blac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E07A6-2D5F-D5B8-2094-93AEE7A76AC1}"/>
              </a:ext>
            </a:extLst>
          </p:cNvPr>
          <p:cNvSpPr txBox="1"/>
          <p:nvPr/>
        </p:nvSpPr>
        <p:spPr>
          <a:xfrm>
            <a:off x="7289875" y="1042511"/>
            <a:ext cx="10337953" cy="830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Backend: </a:t>
            </a:r>
            <a:r>
              <a:rPr lang="en-US" sz="5000" i="1" dirty="0" err="1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FastAPI</a:t>
            </a: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 + RAG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Frontend: </a:t>
            </a:r>
            <a:r>
              <a:rPr lang="en-US" sz="5000" i="1" dirty="0" err="1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Streamlit</a:t>
            </a:r>
            <a:endParaRPr lang="en-US" sz="5000" i="1" dirty="0">
              <a:solidFill>
                <a:srgbClr val="F4E5C9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LLM: </a:t>
            </a:r>
            <a:r>
              <a:rPr lang="en-US" sz="5000" i="1" dirty="0" err="1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HuggingFace</a:t>
            </a: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 + </a:t>
            </a:r>
            <a:r>
              <a:rPr lang="en-US" sz="5000" i="1" dirty="0" err="1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Ollama</a:t>
            </a:r>
            <a:endParaRPr lang="en-US" sz="5000" i="1" dirty="0">
              <a:solidFill>
                <a:srgbClr val="F4E5C9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Vector DB: </a:t>
            </a:r>
            <a:r>
              <a:rPr lang="en-US" sz="5000" i="1" dirty="0" err="1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ChromaDB</a:t>
            </a:r>
            <a:endParaRPr lang="en-US" sz="5000" i="1" dirty="0">
              <a:solidFill>
                <a:srgbClr val="F4E5C9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Auth: Role-based (RBAC)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5000" i="1" dirty="0">
                <a:solidFill>
                  <a:srgbClr val="F4E5C9"/>
                </a:solidFill>
                <a:latin typeface="+mn-lt"/>
                <a:cs typeface="Arial" panose="020B0604020202020204" pitchFamily="34" charset="0"/>
              </a:rPr>
              <a:t>Storage: Markdown &amp; CSV (hierarchically chunked)</a:t>
            </a:r>
          </a:p>
        </p:txBody>
      </p:sp>
    </p:spTree>
    <p:extLst>
      <p:ext uri="{BB962C8B-B14F-4D97-AF65-F5344CB8AC3E}">
        <p14:creationId xmlns:p14="http://schemas.microsoft.com/office/powerpoint/2010/main" val="32346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0805" y="5258523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45"/>
                </a:lnTo>
                <a:lnTo>
                  <a:pt x="51387" y="51387"/>
                </a:lnTo>
                <a:lnTo>
                  <a:pt x="23945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45" y="264168"/>
                </a:lnTo>
                <a:lnTo>
                  <a:pt x="51387" y="299648"/>
                </a:lnTo>
                <a:lnTo>
                  <a:pt x="86930" y="327058"/>
                </a:lnTo>
                <a:lnTo>
                  <a:pt x="128913" y="344728"/>
                </a:lnTo>
                <a:lnTo>
                  <a:pt x="175679" y="350989"/>
                </a:lnTo>
                <a:lnTo>
                  <a:pt x="222289" y="344728"/>
                </a:lnTo>
                <a:lnTo>
                  <a:pt x="264168" y="327058"/>
                </a:lnTo>
                <a:lnTo>
                  <a:pt x="299648" y="299648"/>
                </a:lnTo>
                <a:lnTo>
                  <a:pt x="326731" y="264591"/>
                </a:lnTo>
                <a:lnTo>
                  <a:pt x="158038" y="264591"/>
                </a:lnTo>
                <a:lnTo>
                  <a:pt x="131749" y="237959"/>
                </a:lnTo>
                <a:lnTo>
                  <a:pt x="194398" y="175679"/>
                </a:lnTo>
                <a:lnTo>
                  <a:pt x="131749" y="113029"/>
                </a:lnTo>
                <a:lnTo>
                  <a:pt x="158038" y="86398"/>
                </a:lnTo>
                <a:lnTo>
                  <a:pt x="326648" y="86398"/>
                </a:lnTo>
                <a:lnTo>
                  <a:pt x="299648" y="51387"/>
                </a:lnTo>
                <a:lnTo>
                  <a:pt x="264168" y="23945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648" y="86398"/>
                </a:moveTo>
                <a:lnTo>
                  <a:pt x="158038" y="86398"/>
                </a:lnTo>
                <a:lnTo>
                  <a:pt x="246951" y="175679"/>
                </a:lnTo>
                <a:lnTo>
                  <a:pt x="158038" y="264591"/>
                </a:lnTo>
                <a:lnTo>
                  <a:pt x="326731" y="264591"/>
                </a:lnTo>
                <a:lnTo>
                  <a:pt x="327058" y="264168"/>
                </a:lnTo>
                <a:lnTo>
                  <a:pt x="344728" y="222289"/>
                </a:lnTo>
                <a:lnTo>
                  <a:pt x="350989" y="175679"/>
                </a:lnTo>
                <a:lnTo>
                  <a:pt x="344728" y="128913"/>
                </a:lnTo>
                <a:lnTo>
                  <a:pt x="327058" y="86930"/>
                </a:lnTo>
                <a:lnTo>
                  <a:pt x="326648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0805" y="7727035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34"/>
                </a:lnTo>
                <a:lnTo>
                  <a:pt x="51387" y="51347"/>
                </a:lnTo>
                <a:lnTo>
                  <a:pt x="23945" y="86830"/>
                </a:lnTo>
                <a:lnTo>
                  <a:pt x="6262" y="128712"/>
                </a:lnTo>
                <a:lnTo>
                  <a:pt x="0" y="175323"/>
                </a:lnTo>
                <a:lnTo>
                  <a:pt x="6262" y="222088"/>
                </a:lnTo>
                <a:lnTo>
                  <a:pt x="23945" y="264072"/>
                </a:lnTo>
                <a:lnTo>
                  <a:pt x="51387" y="299615"/>
                </a:lnTo>
                <a:lnTo>
                  <a:pt x="86930" y="327057"/>
                </a:lnTo>
                <a:lnTo>
                  <a:pt x="128913" y="344739"/>
                </a:lnTo>
                <a:lnTo>
                  <a:pt x="175679" y="351002"/>
                </a:lnTo>
                <a:lnTo>
                  <a:pt x="222289" y="344739"/>
                </a:lnTo>
                <a:lnTo>
                  <a:pt x="264168" y="327057"/>
                </a:lnTo>
                <a:lnTo>
                  <a:pt x="299648" y="299615"/>
                </a:lnTo>
                <a:lnTo>
                  <a:pt x="326648" y="264604"/>
                </a:lnTo>
                <a:lnTo>
                  <a:pt x="158038" y="264604"/>
                </a:lnTo>
                <a:lnTo>
                  <a:pt x="131749" y="237959"/>
                </a:lnTo>
                <a:lnTo>
                  <a:pt x="194398" y="175323"/>
                </a:lnTo>
                <a:lnTo>
                  <a:pt x="131749" y="113042"/>
                </a:lnTo>
                <a:lnTo>
                  <a:pt x="158038" y="86398"/>
                </a:lnTo>
                <a:lnTo>
                  <a:pt x="326724" y="86398"/>
                </a:lnTo>
                <a:lnTo>
                  <a:pt x="299648" y="51347"/>
                </a:lnTo>
                <a:lnTo>
                  <a:pt x="264168" y="23934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724" y="86398"/>
                </a:moveTo>
                <a:lnTo>
                  <a:pt x="158038" y="86398"/>
                </a:lnTo>
                <a:lnTo>
                  <a:pt x="246951" y="175323"/>
                </a:lnTo>
                <a:lnTo>
                  <a:pt x="158038" y="264604"/>
                </a:lnTo>
                <a:lnTo>
                  <a:pt x="326648" y="264604"/>
                </a:lnTo>
                <a:lnTo>
                  <a:pt x="327058" y="264072"/>
                </a:lnTo>
                <a:lnTo>
                  <a:pt x="344728" y="222088"/>
                </a:lnTo>
                <a:lnTo>
                  <a:pt x="350989" y="175323"/>
                </a:lnTo>
                <a:lnTo>
                  <a:pt x="344728" y="128712"/>
                </a:lnTo>
                <a:lnTo>
                  <a:pt x="327058" y="86830"/>
                </a:lnTo>
                <a:lnTo>
                  <a:pt x="326724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2678" y="5258523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45"/>
                </a:lnTo>
                <a:lnTo>
                  <a:pt x="51347" y="51387"/>
                </a:lnTo>
                <a:lnTo>
                  <a:pt x="23934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34" y="264168"/>
                </a:lnTo>
                <a:lnTo>
                  <a:pt x="51347" y="299648"/>
                </a:lnTo>
                <a:lnTo>
                  <a:pt x="86830" y="327058"/>
                </a:lnTo>
                <a:lnTo>
                  <a:pt x="128712" y="344728"/>
                </a:lnTo>
                <a:lnTo>
                  <a:pt x="175323" y="350989"/>
                </a:lnTo>
                <a:lnTo>
                  <a:pt x="222084" y="344728"/>
                </a:lnTo>
                <a:lnTo>
                  <a:pt x="264066" y="327058"/>
                </a:lnTo>
                <a:lnTo>
                  <a:pt x="299610" y="299648"/>
                </a:lnTo>
                <a:lnTo>
                  <a:pt x="326727" y="264591"/>
                </a:lnTo>
                <a:lnTo>
                  <a:pt x="158038" y="264591"/>
                </a:lnTo>
                <a:lnTo>
                  <a:pt x="131762" y="237959"/>
                </a:lnTo>
                <a:lnTo>
                  <a:pt x="194398" y="175679"/>
                </a:lnTo>
                <a:lnTo>
                  <a:pt x="131762" y="113029"/>
                </a:lnTo>
                <a:lnTo>
                  <a:pt x="158038" y="86398"/>
                </a:lnTo>
                <a:lnTo>
                  <a:pt x="326643" y="86398"/>
                </a:lnTo>
                <a:lnTo>
                  <a:pt x="299610" y="51387"/>
                </a:lnTo>
                <a:lnTo>
                  <a:pt x="264066" y="23945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643" y="86398"/>
                </a:moveTo>
                <a:lnTo>
                  <a:pt x="158038" y="86398"/>
                </a:lnTo>
                <a:lnTo>
                  <a:pt x="246964" y="175679"/>
                </a:lnTo>
                <a:lnTo>
                  <a:pt x="158038" y="264591"/>
                </a:lnTo>
                <a:lnTo>
                  <a:pt x="326727" y="264591"/>
                </a:lnTo>
                <a:lnTo>
                  <a:pt x="327054" y="264168"/>
                </a:lnTo>
                <a:lnTo>
                  <a:pt x="344738" y="222289"/>
                </a:lnTo>
                <a:lnTo>
                  <a:pt x="351002" y="175679"/>
                </a:lnTo>
                <a:lnTo>
                  <a:pt x="344738" y="128913"/>
                </a:lnTo>
                <a:lnTo>
                  <a:pt x="327054" y="86930"/>
                </a:lnTo>
                <a:lnTo>
                  <a:pt x="326643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42678" y="7727035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34"/>
                </a:lnTo>
                <a:lnTo>
                  <a:pt x="51347" y="51347"/>
                </a:lnTo>
                <a:lnTo>
                  <a:pt x="23934" y="86830"/>
                </a:lnTo>
                <a:lnTo>
                  <a:pt x="6262" y="128712"/>
                </a:lnTo>
                <a:lnTo>
                  <a:pt x="0" y="175323"/>
                </a:lnTo>
                <a:lnTo>
                  <a:pt x="6262" y="222088"/>
                </a:lnTo>
                <a:lnTo>
                  <a:pt x="23934" y="264072"/>
                </a:lnTo>
                <a:lnTo>
                  <a:pt x="51347" y="299615"/>
                </a:lnTo>
                <a:lnTo>
                  <a:pt x="86830" y="327057"/>
                </a:lnTo>
                <a:lnTo>
                  <a:pt x="128712" y="344739"/>
                </a:lnTo>
                <a:lnTo>
                  <a:pt x="175323" y="351002"/>
                </a:lnTo>
                <a:lnTo>
                  <a:pt x="222084" y="344739"/>
                </a:lnTo>
                <a:lnTo>
                  <a:pt x="264066" y="327057"/>
                </a:lnTo>
                <a:lnTo>
                  <a:pt x="299610" y="299615"/>
                </a:lnTo>
                <a:lnTo>
                  <a:pt x="326643" y="264604"/>
                </a:lnTo>
                <a:lnTo>
                  <a:pt x="158038" y="264604"/>
                </a:lnTo>
                <a:lnTo>
                  <a:pt x="131762" y="237959"/>
                </a:lnTo>
                <a:lnTo>
                  <a:pt x="194398" y="175323"/>
                </a:lnTo>
                <a:lnTo>
                  <a:pt x="131762" y="113042"/>
                </a:lnTo>
                <a:lnTo>
                  <a:pt x="158038" y="86398"/>
                </a:lnTo>
                <a:lnTo>
                  <a:pt x="326720" y="86398"/>
                </a:lnTo>
                <a:lnTo>
                  <a:pt x="299610" y="51347"/>
                </a:lnTo>
                <a:lnTo>
                  <a:pt x="264066" y="23934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720" y="86398"/>
                </a:moveTo>
                <a:lnTo>
                  <a:pt x="158038" y="86398"/>
                </a:lnTo>
                <a:lnTo>
                  <a:pt x="246964" y="175323"/>
                </a:lnTo>
                <a:lnTo>
                  <a:pt x="158038" y="264604"/>
                </a:lnTo>
                <a:lnTo>
                  <a:pt x="326643" y="264604"/>
                </a:lnTo>
                <a:lnTo>
                  <a:pt x="327054" y="264072"/>
                </a:lnTo>
                <a:lnTo>
                  <a:pt x="344738" y="222088"/>
                </a:lnTo>
                <a:lnTo>
                  <a:pt x="351002" y="175323"/>
                </a:lnTo>
                <a:lnTo>
                  <a:pt x="344738" y="128712"/>
                </a:lnTo>
                <a:lnTo>
                  <a:pt x="327054" y="86830"/>
                </a:lnTo>
                <a:lnTo>
                  <a:pt x="326720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8458" y="3649884"/>
            <a:ext cx="8686800" cy="310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spcBef>
                <a:spcPts val="100"/>
              </a:spcBef>
            </a:pPr>
            <a:r>
              <a:rPr lang="en-US" sz="10000" dirty="0">
                <a:solidFill>
                  <a:srgbClr val="F4E5C9"/>
                </a:solidFill>
                <a:latin typeface="Arial Black"/>
                <a:cs typeface="Arial Black"/>
              </a:rPr>
              <a:t>Build-In</a:t>
            </a:r>
          </a:p>
          <a:p>
            <a:pPr marL="12700" lvl="1">
              <a:spcBef>
                <a:spcPts val="100"/>
              </a:spcBef>
            </a:pPr>
            <a:r>
              <a:rPr lang="en-US" sz="10000" dirty="0">
                <a:solidFill>
                  <a:srgbClr val="F4E5C9"/>
                </a:solidFill>
                <a:latin typeface="Arial Black"/>
                <a:cs typeface="Arial Black"/>
              </a:rPr>
              <a:t>Security</a:t>
            </a:r>
            <a:endParaRPr lang="en-US" sz="100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564" y="7325639"/>
            <a:ext cx="7839075" cy="1067152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243330">
              <a:lnSpc>
                <a:spcPct val="116599"/>
              </a:lnSpc>
              <a:spcBef>
                <a:spcPts val="241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Chunking and tagging enhance document organization.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15436" y="4857115"/>
            <a:ext cx="7839075" cy="7181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Sensitive information is protected effectively.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5436" y="7325639"/>
            <a:ext cx="7839075" cy="1067152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8070" marR="1016000">
              <a:lnSpc>
                <a:spcPct val="116599"/>
              </a:lnSpc>
              <a:spcBef>
                <a:spcPts val="241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Accessibility is improved through structured handling.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7</a:t>
            </a:r>
            <a:endParaRPr spc="-85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0BE582-02E3-67BE-2EFA-BB334793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181" y="1638842"/>
            <a:ext cx="9866282" cy="75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3564" y="4857115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564" y="7325639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5436" y="4857115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5436" y="7325639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0805" y="5258523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45"/>
                </a:lnTo>
                <a:lnTo>
                  <a:pt x="51387" y="51387"/>
                </a:lnTo>
                <a:lnTo>
                  <a:pt x="23945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45" y="264168"/>
                </a:lnTo>
                <a:lnTo>
                  <a:pt x="51387" y="299648"/>
                </a:lnTo>
                <a:lnTo>
                  <a:pt x="86930" y="327058"/>
                </a:lnTo>
                <a:lnTo>
                  <a:pt x="128913" y="344728"/>
                </a:lnTo>
                <a:lnTo>
                  <a:pt x="175679" y="350989"/>
                </a:lnTo>
                <a:lnTo>
                  <a:pt x="222289" y="344728"/>
                </a:lnTo>
                <a:lnTo>
                  <a:pt x="264168" y="327058"/>
                </a:lnTo>
                <a:lnTo>
                  <a:pt x="299648" y="299648"/>
                </a:lnTo>
                <a:lnTo>
                  <a:pt x="326731" y="264591"/>
                </a:lnTo>
                <a:lnTo>
                  <a:pt x="158038" y="264591"/>
                </a:lnTo>
                <a:lnTo>
                  <a:pt x="131749" y="237959"/>
                </a:lnTo>
                <a:lnTo>
                  <a:pt x="194398" y="175679"/>
                </a:lnTo>
                <a:lnTo>
                  <a:pt x="131749" y="113029"/>
                </a:lnTo>
                <a:lnTo>
                  <a:pt x="158038" y="86398"/>
                </a:lnTo>
                <a:lnTo>
                  <a:pt x="326648" y="86398"/>
                </a:lnTo>
                <a:lnTo>
                  <a:pt x="299648" y="51387"/>
                </a:lnTo>
                <a:lnTo>
                  <a:pt x="264168" y="23945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648" y="86398"/>
                </a:moveTo>
                <a:lnTo>
                  <a:pt x="158038" y="86398"/>
                </a:lnTo>
                <a:lnTo>
                  <a:pt x="246951" y="175679"/>
                </a:lnTo>
                <a:lnTo>
                  <a:pt x="158038" y="264591"/>
                </a:lnTo>
                <a:lnTo>
                  <a:pt x="326731" y="264591"/>
                </a:lnTo>
                <a:lnTo>
                  <a:pt x="327058" y="264168"/>
                </a:lnTo>
                <a:lnTo>
                  <a:pt x="344728" y="222289"/>
                </a:lnTo>
                <a:lnTo>
                  <a:pt x="350989" y="175679"/>
                </a:lnTo>
                <a:lnTo>
                  <a:pt x="344728" y="128913"/>
                </a:lnTo>
                <a:lnTo>
                  <a:pt x="327058" y="86930"/>
                </a:lnTo>
                <a:lnTo>
                  <a:pt x="326648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0805" y="7727035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34"/>
                </a:lnTo>
                <a:lnTo>
                  <a:pt x="51387" y="51347"/>
                </a:lnTo>
                <a:lnTo>
                  <a:pt x="23945" y="86830"/>
                </a:lnTo>
                <a:lnTo>
                  <a:pt x="6262" y="128712"/>
                </a:lnTo>
                <a:lnTo>
                  <a:pt x="0" y="175323"/>
                </a:lnTo>
                <a:lnTo>
                  <a:pt x="6262" y="222088"/>
                </a:lnTo>
                <a:lnTo>
                  <a:pt x="23945" y="264072"/>
                </a:lnTo>
                <a:lnTo>
                  <a:pt x="51387" y="299615"/>
                </a:lnTo>
                <a:lnTo>
                  <a:pt x="86930" y="327057"/>
                </a:lnTo>
                <a:lnTo>
                  <a:pt x="128913" y="344739"/>
                </a:lnTo>
                <a:lnTo>
                  <a:pt x="175679" y="351002"/>
                </a:lnTo>
                <a:lnTo>
                  <a:pt x="222289" y="344739"/>
                </a:lnTo>
                <a:lnTo>
                  <a:pt x="264168" y="327057"/>
                </a:lnTo>
                <a:lnTo>
                  <a:pt x="299648" y="299615"/>
                </a:lnTo>
                <a:lnTo>
                  <a:pt x="326648" y="264604"/>
                </a:lnTo>
                <a:lnTo>
                  <a:pt x="158038" y="264604"/>
                </a:lnTo>
                <a:lnTo>
                  <a:pt x="131749" y="237959"/>
                </a:lnTo>
                <a:lnTo>
                  <a:pt x="194398" y="175323"/>
                </a:lnTo>
                <a:lnTo>
                  <a:pt x="131749" y="113042"/>
                </a:lnTo>
                <a:lnTo>
                  <a:pt x="158038" y="86398"/>
                </a:lnTo>
                <a:lnTo>
                  <a:pt x="326724" y="86398"/>
                </a:lnTo>
                <a:lnTo>
                  <a:pt x="299648" y="51347"/>
                </a:lnTo>
                <a:lnTo>
                  <a:pt x="264168" y="23934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724" y="86398"/>
                </a:moveTo>
                <a:lnTo>
                  <a:pt x="158038" y="86398"/>
                </a:lnTo>
                <a:lnTo>
                  <a:pt x="246951" y="175323"/>
                </a:lnTo>
                <a:lnTo>
                  <a:pt x="158038" y="264604"/>
                </a:lnTo>
                <a:lnTo>
                  <a:pt x="326648" y="264604"/>
                </a:lnTo>
                <a:lnTo>
                  <a:pt x="327058" y="264072"/>
                </a:lnTo>
                <a:lnTo>
                  <a:pt x="344728" y="222088"/>
                </a:lnTo>
                <a:lnTo>
                  <a:pt x="350989" y="175323"/>
                </a:lnTo>
                <a:lnTo>
                  <a:pt x="344728" y="128712"/>
                </a:lnTo>
                <a:lnTo>
                  <a:pt x="327058" y="86830"/>
                </a:lnTo>
                <a:lnTo>
                  <a:pt x="326724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2678" y="5258523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45"/>
                </a:lnTo>
                <a:lnTo>
                  <a:pt x="51347" y="51387"/>
                </a:lnTo>
                <a:lnTo>
                  <a:pt x="23934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34" y="264168"/>
                </a:lnTo>
                <a:lnTo>
                  <a:pt x="51347" y="299648"/>
                </a:lnTo>
                <a:lnTo>
                  <a:pt x="86830" y="327058"/>
                </a:lnTo>
                <a:lnTo>
                  <a:pt x="128712" y="344728"/>
                </a:lnTo>
                <a:lnTo>
                  <a:pt x="175323" y="350989"/>
                </a:lnTo>
                <a:lnTo>
                  <a:pt x="222084" y="344728"/>
                </a:lnTo>
                <a:lnTo>
                  <a:pt x="264066" y="327058"/>
                </a:lnTo>
                <a:lnTo>
                  <a:pt x="299610" y="299648"/>
                </a:lnTo>
                <a:lnTo>
                  <a:pt x="326727" y="264591"/>
                </a:lnTo>
                <a:lnTo>
                  <a:pt x="158038" y="264591"/>
                </a:lnTo>
                <a:lnTo>
                  <a:pt x="131762" y="237959"/>
                </a:lnTo>
                <a:lnTo>
                  <a:pt x="194398" y="175679"/>
                </a:lnTo>
                <a:lnTo>
                  <a:pt x="131762" y="113029"/>
                </a:lnTo>
                <a:lnTo>
                  <a:pt x="158038" y="86398"/>
                </a:lnTo>
                <a:lnTo>
                  <a:pt x="326643" y="86398"/>
                </a:lnTo>
                <a:lnTo>
                  <a:pt x="299610" y="51387"/>
                </a:lnTo>
                <a:lnTo>
                  <a:pt x="264066" y="23945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643" y="86398"/>
                </a:moveTo>
                <a:lnTo>
                  <a:pt x="158038" y="86398"/>
                </a:lnTo>
                <a:lnTo>
                  <a:pt x="246964" y="175679"/>
                </a:lnTo>
                <a:lnTo>
                  <a:pt x="158038" y="264591"/>
                </a:lnTo>
                <a:lnTo>
                  <a:pt x="326727" y="264591"/>
                </a:lnTo>
                <a:lnTo>
                  <a:pt x="327054" y="264168"/>
                </a:lnTo>
                <a:lnTo>
                  <a:pt x="344738" y="222289"/>
                </a:lnTo>
                <a:lnTo>
                  <a:pt x="351002" y="175679"/>
                </a:lnTo>
                <a:lnTo>
                  <a:pt x="344738" y="128913"/>
                </a:lnTo>
                <a:lnTo>
                  <a:pt x="327054" y="86930"/>
                </a:lnTo>
                <a:lnTo>
                  <a:pt x="326643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42678" y="7727035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34"/>
                </a:lnTo>
                <a:lnTo>
                  <a:pt x="51347" y="51347"/>
                </a:lnTo>
                <a:lnTo>
                  <a:pt x="23934" y="86830"/>
                </a:lnTo>
                <a:lnTo>
                  <a:pt x="6262" y="128712"/>
                </a:lnTo>
                <a:lnTo>
                  <a:pt x="0" y="175323"/>
                </a:lnTo>
                <a:lnTo>
                  <a:pt x="6262" y="222088"/>
                </a:lnTo>
                <a:lnTo>
                  <a:pt x="23934" y="264072"/>
                </a:lnTo>
                <a:lnTo>
                  <a:pt x="51347" y="299615"/>
                </a:lnTo>
                <a:lnTo>
                  <a:pt x="86830" y="327057"/>
                </a:lnTo>
                <a:lnTo>
                  <a:pt x="128712" y="344739"/>
                </a:lnTo>
                <a:lnTo>
                  <a:pt x="175323" y="351002"/>
                </a:lnTo>
                <a:lnTo>
                  <a:pt x="222084" y="344739"/>
                </a:lnTo>
                <a:lnTo>
                  <a:pt x="264066" y="327057"/>
                </a:lnTo>
                <a:lnTo>
                  <a:pt x="299610" y="299615"/>
                </a:lnTo>
                <a:lnTo>
                  <a:pt x="326643" y="264604"/>
                </a:lnTo>
                <a:lnTo>
                  <a:pt x="158038" y="264604"/>
                </a:lnTo>
                <a:lnTo>
                  <a:pt x="131762" y="237959"/>
                </a:lnTo>
                <a:lnTo>
                  <a:pt x="194398" y="175323"/>
                </a:lnTo>
                <a:lnTo>
                  <a:pt x="131762" y="113042"/>
                </a:lnTo>
                <a:lnTo>
                  <a:pt x="158038" y="86398"/>
                </a:lnTo>
                <a:lnTo>
                  <a:pt x="326720" y="86398"/>
                </a:lnTo>
                <a:lnTo>
                  <a:pt x="299610" y="51347"/>
                </a:lnTo>
                <a:lnTo>
                  <a:pt x="264066" y="23934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720" y="86398"/>
                </a:moveTo>
                <a:lnTo>
                  <a:pt x="158038" y="86398"/>
                </a:lnTo>
                <a:lnTo>
                  <a:pt x="246964" y="175323"/>
                </a:lnTo>
                <a:lnTo>
                  <a:pt x="158038" y="264604"/>
                </a:lnTo>
                <a:lnTo>
                  <a:pt x="326643" y="264604"/>
                </a:lnTo>
                <a:lnTo>
                  <a:pt x="327054" y="264072"/>
                </a:lnTo>
                <a:lnTo>
                  <a:pt x="344738" y="222088"/>
                </a:lnTo>
                <a:lnTo>
                  <a:pt x="351002" y="175323"/>
                </a:lnTo>
                <a:lnTo>
                  <a:pt x="344738" y="128712"/>
                </a:lnTo>
                <a:lnTo>
                  <a:pt x="327054" y="86830"/>
                </a:lnTo>
                <a:lnTo>
                  <a:pt x="326720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0582" y="2400300"/>
            <a:ext cx="16046501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spcBef>
                <a:spcPts val="100"/>
              </a:spcBef>
            </a:pPr>
            <a:r>
              <a:rPr sz="7600" dirty="0">
                <a:solidFill>
                  <a:srgbClr val="F4E5C9"/>
                </a:solidFill>
                <a:latin typeface="Arial Black"/>
                <a:cs typeface="Arial Black"/>
              </a:rPr>
              <a:t>Role-Based Access Control</a:t>
            </a:r>
            <a:endParaRPr sz="76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564" y="4857115"/>
            <a:ext cx="7839075" cy="1067152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169670">
              <a:lnSpc>
                <a:spcPct val="116599"/>
              </a:lnSpc>
              <a:spcBef>
                <a:spcPts val="241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RBAC ensures secure access based on user roles.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564" y="7325639"/>
            <a:ext cx="7839075" cy="1067152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243330">
              <a:lnSpc>
                <a:spcPct val="116599"/>
              </a:lnSpc>
              <a:spcBef>
                <a:spcPts val="241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Chunking and tagging enhance document organization.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15436" y="4857115"/>
            <a:ext cx="7839075" cy="7181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Sensitive information is protected effectively.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5436" y="7325639"/>
            <a:ext cx="7839075" cy="1067152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8070" marR="1016000">
              <a:lnSpc>
                <a:spcPct val="116599"/>
              </a:lnSpc>
              <a:spcBef>
                <a:spcPts val="2415"/>
              </a:spcBef>
            </a:pPr>
            <a:r>
              <a:rPr sz="2200" dirty="0">
                <a:solidFill>
                  <a:srgbClr val="333E55"/>
                </a:solidFill>
                <a:latin typeface="Arial"/>
                <a:cs typeface="Arial"/>
              </a:rPr>
              <a:t>Accessibility is improved through structured handling.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78458" y="540981"/>
            <a:ext cx="6070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8</a:t>
            </a:r>
            <a:endParaRPr spc="-8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158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3030" y="5893268"/>
            <a:ext cx="7839075" cy="1926589"/>
          </a:xfrm>
          <a:custGeom>
            <a:avLst/>
            <a:gdLst/>
            <a:ahLst/>
            <a:cxnLst/>
            <a:rect l="l" t="t" r="r" b="b"/>
            <a:pathLst>
              <a:path w="7839075" h="1926590">
                <a:moveTo>
                  <a:pt x="7838998" y="0"/>
                </a:moveTo>
                <a:lnTo>
                  <a:pt x="0" y="0"/>
                </a:lnTo>
                <a:lnTo>
                  <a:pt x="0" y="1926361"/>
                </a:lnTo>
                <a:lnTo>
                  <a:pt x="7838998" y="1926361"/>
                </a:lnTo>
                <a:lnTo>
                  <a:pt x="7838998" y="0"/>
                </a:lnTo>
                <a:close/>
              </a:path>
            </a:pathLst>
          </a:custGeom>
          <a:solidFill>
            <a:srgbClr val="F4E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8399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175679" y="0"/>
                </a:moveTo>
                <a:lnTo>
                  <a:pt x="128913" y="6262"/>
                </a:lnTo>
                <a:lnTo>
                  <a:pt x="86930" y="23945"/>
                </a:lnTo>
                <a:lnTo>
                  <a:pt x="51387" y="51387"/>
                </a:lnTo>
                <a:lnTo>
                  <a:pt x="23945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45" y="264168"/>
                </a:lnTo>
                <a:lnTo>
                  <a:pt x="51387" y="299648"/>
                </a:lnTo>
                <a:lnTo>
                  <a:pt x="86930" y="327058"/>
                </a:lnTo>
                <a:lnTo>
                  <a:pt x="128913" y="344728"/>
                </a:lnTo>
                <a:lnTo>
                  <a:pt x="175679" y="350989"/>
                </a:lnTo>
                <a:lnTo>
                  <a:pt x="222289" y="344728"/>
                </a:lnTo>
                <a:lnTo>
                  <a:pt x="264168" y="327058"/>
                </a:lnTo>
                <a:lnTo>
                  <a:pt x="299648" y="299648"/>
                </a:lnTo>
                <a:lnTo>
                  <a:pt x="326731" y="264591"/>
                </a:lnTo>
                <a:lnTo>
                  <a:pt x="158038" y="264591"/>
                </a:lnTo>
                <a:lnTo>
                  <a:pt x="131749" y="237959"/>
                </a:lnTo>
                <a:lnTo>
                  <a:pt x="194398" y="175679"/>
                </a:lnTo>
                <a:lnTo>
                  <a:pt x="131749" y="113029"/>
                </a:lnTo>
                <a:lnTo>
                  <a:pt x="158038" y="86398"/>
                </a:lnTo>
                <a:lnTo>
                  <a:pt x="326648" y="86398"/>
                </a:lnTo>
                <a:lnTo>
                  <a:pt x="299648" y="51387"/>
                </a:lnTo>
                <a:lnTo>
                  <a:pt x="264168" y="23945"/>
                </a:lnTo>
                <a:lnTo>
                  <a:pt x="222289" y="6262"/>
                </a:lnTo>
                <a:lnTo>
                  <a:pt x="175679" y="0"/>
                </a:lnTo>
                <a:close/>
              </a:path>
              <a:path w="351155" h="351154">
                <a:moveTo>
                  <a:pt x="326648" y="86398"/>
                </a:moveTo>
                <a:lnTo>
                  <a:pt x="158038" y="86398"/>
                </a:lnTo>
                <a:lnTo>
                  <a:pt x="246951" y="175679"/>
                </a:lnTo>
                <a:lnTo>
                  <a:pt x="158038" y="264591"/>
                </a:lnTo>
                <a:lnTo>
                  <a:pt x="326731" y="264591"/>
                </a:lnTo>
                <a:lnTo>
                  <a:pt x="327058" y="264168"/>
                </a:lnTo>
                <a:lnTo>
                  <a:pt x="344728" y="222289"/>
                </a:lnTo>
                <a:lnTo>
                  <a:pt x="350989" y="175679"/>
                </a:lnTo>
                <a:lnTo>
                  <a:pt x="344728" y="128913"/>
                </a:lnTo>
                <a:lnTo>
                  <a:pt x="327058" y="86930"/>
                </a:lnTo>
                <a:lnTo>
                  <a:pt x="326648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00272" y="6294676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175323" y="0"/>
                </a:moveTo>
                <a:lnTo>
                  <a:pt x="128712" y="6262"/>
                </a:lnTo>
                <a:lnTo>
                  <a:pt x="86830" y="23945"/>
                </a:lnTo>
                <a:lnTo>
                  <a:pt x="51347" y="51387"/>
                </a:lnTo>
                <a:lnTo>
                  <a:pt x="23934" y="86930"/>
                </a:lnTo>
                <a:lnTo>
                  <a:pt x="6262" y="128913"/>
                </a:lnTo>
                <a:lnTo>
                  <a:pt x="0" y="175679"/>
                </a:lnTo>
                <a:lnTo>
                  <a:pt x="6262" y="222289"/>
                </a:lnTo>
                <a:lnTo>
                  <a:pt x="23934" y="264168"/>
                </a:lnTo>
                <a:lnTo>
                  <a:pt x="51347" y="299648"/>
                </a:lnTo>
                <a:lnTo>
                  <a:pt x="86830" y="327058"/>
                </a:lnTo>
                <a:lnTo>
                  <a:pt x="128712" y="344728"/>
                </a:lnTo>
                <a:lnTo>
                  <a:pt x="175323" y="350989"/>
                </a:lnTo>
                <a:lnTo>
                  <a:pt x="222084" y="344728"/>
                </a:lnTo>
                <a:lnTo>
                  <a:pt x="264066" y="327058"/>
                </a:lnTo>
                <a:lnTo>
                  <a:pt x="299610" y="299648"/>
                </a:lnTo>
                <a:lnTo>
                  <a:pt x="326727" y="264591"/>
                </a:lnTo>
                <a:lnTo>
                  <a:pt x="158038" y="264591"/>
                </a:lnTo>
                <a:lnTo>
                  <a:pt x="131762" y="237959"/>
                </a:lnTo>
                <a:lnTo>
                  <a:pt x="194398" y="175679"/>
                </a:lnTo>
                <a:lnTo>
                  <a:pt x="131762" y="113029"/>
                </a:lnTo>
                <a:lnTo>
                  <a:pt x="158038" y="86398"/>
                </a:lnTo>
                <a:lnTo>
                  <a:pt x="326643" y="86398"/>
                </a:lnTo>
                <a:lnTo>
                  <a:pt x="299610" y="51387"/>
                </a:lnTo>
                <a:lnTo>
                  <a:pt x="264066" y="23945"/>
                </a:lnTo>
                <a:lnTo>
                  <a:pt x="222084" y="6262"/>
                </a:lnTo>
                <a:lnTo>
                  <a:pt x="175323" y="0"/>
                </a:lnTo>
                <a:close/>
              </a:path>
              <a:path w="351154" h="351154">
                <a:moveTo>
                  <a:pt x="326643" y="86398"/>
                </a:moveTo>
                <a:lnTo>
                  <a:pt x="158038" y="86398"/>
                </a:lnTo>
                <a:lnTo>
                  <a:pt x="246964" y="175679"/>
                </a:lnTo>
                <a:lnTo>
                  <a:pt x="158038" y="264591"/>
                </a:lnTo>
                <a:lnTo>
                  <a:pt x="326727" y="264591"/>
                </a:lnTo>
                <a:lnTo>
                  <a:pt x="327054" y="264168"/>
                </a:lnTo>
                <a:lnTo>
                  <a:pt x="344738" y="222289"/>
                </a:lnTo>
                <a:lnTo>
                  <a:pt x="351002" y="175679"/>
                </a:lnTo>
                <a:lnTo>
                  <a:pt x="344738" y="128913"/>
                </a:lnTo>
                <a:lnTo>
                  <a:pt x="327054" y="86930"/>
                </a:lnTo>
                <a:lnTo>
                  <a:pt x="326643" y="86398"/>
                </a:lnTo>
                <a:close/>
              </a:path>
            </a:pathLst>
          </a:custGeom>
          <a:solidFill>
            <a:srgbClr val="33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3349" y="2656714"/>
            <a:ext cx="171450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spcBef>
                <a:spcPts val="100"/>
              </a:spcBef>
            </a:pPr>
            <a:r>
              <a:rPr lang="en-US" sz="7600" spc="-300" dirty="0">
                <a:solidFill>
                  <a:srgbClr val="F4E5C9"/>
                </a:solidFill>
                <a:latin typeface="Arial Black"/>
                <a:cs typeface="Arial Black"/>
              </a:rPr>
              <a:t>Metadata Tagging on all chunks</a:t>
            </a:r>
            <a:endParaRPr lang="en-US" sz="7600" spc="-3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158" y="5893268"/>
            <a:ext cx="7839075" cy="1568058"/>
          </a:xfrm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067435" marR="1169670">
              <a:lnSpc>
                <a:spcPct val="116599"/>
              </a:lnSpc>
              <a:spcBef>
                <a:spcPts val="2415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Hierarchical Context Retention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/>
              <a:t> Every chunk carries its parent section’s header as metadata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52810" y="5893268"/>
            <a:ext cx="6281711" cy="139525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560" algn="l">
              <a:lnSpc>
                <a:spcPct val="100000"/>
              </a:lnSpc>
              <a:spcBef>
                <a:spcPts val="5"/>
              </a:spcBef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Traceable Answers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Users can see exactly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answer came from – complete transparency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78458" y="540981"/>
            <a:ext cx="6070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5" dirty="0"/>
              <a:t>9</a:t>
            </a:r>
            <a:endParaRPr spc="-855" dirty="0"/>
          </a:p>
        </p:txBody>
      </p:sp>
    </p:spTree>
    <p:extLst>
      <p:ext uri="{BB962C8B-B14F-4D97-AF65-F5344CB8AC3E}">
        <p14:creationId xmlns:p14="http://schemas.microsoft.com/office/powerpoint/2010/main" val="24234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E5C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522</Words>
  <Application>Microsoft Office PowerPoint</Application>
  <PresentationFormat>Custom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Arial Black</vt:lpstr>
      <vt:lpstr>Source Sans</vt:lpstr>
      <vt:lpstr>Times New Roman</vt:lpstr>
      <vt:lpstr>Office Theme</vt:lpstr>
      <vt:lpstr>FinSolve - VaultRAG Assistant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Adan Rotteveel</dc:creator>
  <cp:lastModifiedBy>Nallabothu, Shashank</cp:lastModifiedBy>
  <cp:revision>1</cp:revision>
  <dcterms:created xsi:type="dcterms:W3CDTF">2025-07-01T16:14:15Z</dcterms:created>
  <dcterms:modified xsi:type="dcterms:W3CDTF">2025-07-02T07:35:23Z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2025-07-01T00:00:00Z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24.2</vt:lpwstr>
  </property>
  <property fmtid="{D5CDD505-2E9C-101B-9397-08002B2CF9AE}" pid="5" name="LastSaved">
    <vt:filetime>2025-07-01T00:00:00Z</vt:filetime>
  </property>
</Properties>
</file>