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4" r:id="rId8"/>
    <p:sldId id="265" r:id="rId9"/>
    <p:sldId id="261"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C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A082D7-5F3E-4743-B6BB-57B58BD451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1A082D7-5F3E-4743-B6BB-57B58BD451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1A082D7-5F3E-4743-B6BB-57B58BD451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1A082D7-5F3E-4743-B6BB-57B58BD451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A082D7-5F3E-4743-B6BB-57B58BD451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1A082D7-5F3E-4743-B6BB-57B58BD451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1A082D7-5F3E-4743-B6BB-57B58BD4515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A082D7-5F3E-4743-B6BB-57B58BD4515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082D7-5F3E-4743-B6BB-57B58BD4515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A082D7-5F3E-4743-B6BB-57B58BD451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A082D7-5F3E-4743-B6BB-57B58BD451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074463-E67D-445C-84C7-294831E2E87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082D7-5F3E-4743-B6BB-57B58BD4515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74463-E67D-445C-84C7-294831E2E87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5.png"/><Relationship Id="rId7" Type="http://schemas.openxmlformats.org/officeDocument/2006/relationships/image" Target="../media/image3.svg"/><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view of earth from spac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2938145" y="1285240"/>
            <a:ext cx="6704965" cy="922020"/>
          </a:xfrm>
          <a:prstGeom prst="rect">
            <a:avLst/>
          </a:prstGeom>
          <a:noFill/>
          <a:effectLst>
            <a:outerShdw blurRad="228600" dist="254000" dir="3720000" algn="ctr" rotWithShape="0">
              <a:srgbClr val="000000"/>
            </a:outerShdw>
          </a:effectLst>
        </p:spPr>
        <p:txBody>
          <a:bodyPr wrap="square" lIns="91440" tIns="45720" rIns="91440" bIns="45720" anchor="ctr" anchorCtr="0">
            <a:spAutoFit/>
          </a:bodyPr>
          <a:lstStyle/>
          <a:p>
            <a:pPr algn="ctr"/>
            <a:r>
              <a:rPr lang="en-US" sz="5400" b="1" cap="none" spc="0" dirty="0">
                <a:ln w="9525">
                  <a:solidFill>
                    <a:schemeClr val="bg1"/>
                  </a:solidFill>
                  <a:prstDash val="solid"/>
                </a:ln>
                <a:solidFill>
                  <a:schemeClr val="bg2">
                    <a:lumMod val="90000"/>
                  </a:schemeClr>
                </a:solidFill>
                <a:effectLst>
                  <a:outerShdw blurRad="12700" dist="38100" dir="2700000" algn="tl" rotWithShape="0">
                    <a:schemeClr val="bg1">
                      <a:lumMod val="50000"/>
                    </a:schemeClr>
                  </a:outerShdw>
                </a:effectLst>
              </a:rPr>
              <a:t>Weather App</a:t>
            </a:r>
            <a:endParaRPr lang="en-US" sz="5400" b="1" cap="none" spc="0" dirty="0">
              <a:ln w="9525">
                <a:solidFill>
                  <a:schemeClr val="bg1"/>
                </a:solidFill>
                <a:prstDash val="solid"/>
              </a:ln>
              <a:solidFill>
                <a:schemeClr val="bg2">
                  <a:lumMod val="90000"/>
                </a:schemeClr>
              </a:solidFill>
              <a:effectLst>
                <a:outerShdw blurRad="12700" dist="38100" dir="2700000" algn="tl" rotWithShape="0">
                  <a:schemeClr val="bg1">
                    <a:lumMod val="50000"/>
                  </a:schemeClr>
                </a:outerShdw>
              </a:effectLst>
            </a:endParaRPr>
          </a:p>
        </p:txBody>
      </p:sp>
      <p:sp>
        <p:nvSpPr>
          <p:cNvPr id="8" name="TextBox 7"/>
          <p:cNvSpPr txBox="1"/>
          <p:nvPr/>
        </p:nvSpPr>
        <p:spPr>
          <a:xfrm>
            <a:off x="6785264" y="5087709"/>
            <a:ext cx="5094551" cy="1568450"/>
          </a:xfrm>
          <a:prstGeom prst="rect">
            <a:avLst/>
          </a:prstGeom>
          <a:noFill/>
        </p:spPr>
        <p:txBody>
          <a:bodyPr wrap="square" rtlCol="0">
            <a:spAutoFit/>
          </a:bodyPr>
          <a:lstStyle/>
          <a:p>
            <a:r>
              <a:rPr lang="en-US" sz="2400" dirty="0">
                <a:solidFill>
                  <a:schemeClr val="bg1"/>
                </a:solidFill>
              </a:rPr>
              <a:t>2115000939 - Shashank Mishra</a:t>
            </a:r>
            <a:endParaRPr lang="en-US" sz="2400" dirty="0">
              <a:solidFill>
                <a:schemeClr val="bg1"/>
              </a:solidFill>
            </a:endParaRPr>
          </a:p>
          <a:p>
            <a:r>
              <a:rPr lang="en-IN" sz="2400" dirty="0">
                <a:solidFill>
                  <a:schemeClr val="bg1"/>
                </a:solidFill>
              </a:rPr>
              <a:t>2115000</a:t>
            </a:r>
            <a:r>
              <a:rPr lang="en-US" altLang="en-IN" sz="2400" dirty="0">
                <a:solidFill>
                  <a:schemeClr val="bg1"/>
                </a:solidFill>
              </a:rPr>
              <a:t>905</a:t>
            </a:r>
            <a:r>
              <a:rPr lang="en-IN" sz="2400" dirty="0">
                <a:solidFill>
                  <a:schemeClr val="bg1"/>
                </a:solidFill>
              </a:rPr>
              <a:t> - </a:t>
            </a:r>
            <a:r>
              <a:rPr lang="en-US" altLang="en-IN" sz="2400" dirty="0">
                <a:solidFill>
                  <a:schemeClr val="bg1"/>
                </a:solidFill>
              </a:rPr>
              <a:t>Samridhi Singh</a:t>
            </a:r>
            <a:endParaRPr lang="en-IN" sz="2400" dirty="0">
              <a:solidFill>
                <a:schemeClr val="bg1"/>
              </a:solidFill>
            </a:endParaRPr>
          </a:p>
          <a:p>
            <a:r>
              <a:rPr lang="en-US" sz="2400" dirty="0">
                <a:solidFill>
                  <a:schemeClr val="bg1"/>
                </a:solidFill>
                <a:effectLst/>
                <a:latin typeface="Calibri" panose="020F0502020204030204" pitchFamily="34" charset="0"/>
                <a:ea typeface="SimSun" panose="02010600030101010101" pitchFamily="2" charset="-122"/>
                <a:cs typeface="Calibri" panose="020F0502020204030204" pitchFamily="34" charset="0"/>
              </a:rPr>
              <a:t>2115001005 - Srishty Rai</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r>
              <a:rPr lang="en-US" sz="2400" dirty="0">
                <a:solidFill>
                  <a:schemeClr val="bg1"/>
                </a:solidFill>
                <a:effectLst/>
                <a:latin typeface="Calibri" panose="020F0502020204030204" pitchFamily="34" charset="0"/>
                <a:ea typeface="SimSun" panose="02010600030101010101" pitchFamily="2" charset="-122"/>
              </a:rPr>
              <a:t>2115000586 - Lakshya Vashishtha</a:t>
            </a:r>
            <a:endParaRPr lang="en-IN" sz="2400" dirty="0">
              <a:solidFill>
                <a:schemeClr val="bg1"/>
              </a:solidFill>
            </a:endParaRPr>
          </a:p>
        </p:txBody>
      </p:sp>
      <p:sp>
        <p:nvSpPr>
          <p:cNvPr id="13" name="TextBox 12"/>
          <p:cNvSpPr txBox="1"/>
          <p:nvPr/>
        </p:nvSpPr>
        <p:spPr>
          <a:xfrm>
            <a:off x="812186" y="6078126"/>
            <a:ext cx="2470150" cy="398780"/>
          </a:xfrm>
          <a:prstGeom prst="rect">
            <a:avLst/>
          </a:prstGeom>
          <a:noFill/>
        </p:spPr>
        <p:txBody>
          <a:bodyPr wrap="none" rtlCol="0">
            <a:spAutoFit/>
          </a:bodyPr>
          <a:lstStyle/>
          <a:p>
            <a:r>
              <a:rPr lang="en-IN" sz="2000" dirty="0">
                <a:solidFill>
                  <a:schemeClr val="bg1"/>
                </a:solidFill>
              </a:rPr>
              <a:t>Guided By: Mr. </a:t>
            </a:r>
            <a:r>
              <a:rPr lang="en-US" altLang="en-IN" sz="2000" dirty="0">
                <a:solidFill>
                  <a:schemeClr val="bg1"/>
                </a:solidFill>
              </a:rPr>
              <a:t>Farhan</a:t>
            </a:r>
            <a:endParaRPr lang="en-US" altLang="en-IN" sz="2000" dirty="0">
              <a:solidFill>
                <a:schemeClr val="bg1"/>
              </a:solidFill>
            </a:endParaRPr>
          </a:p>
        </p:txBody>
      </p:sp>
      <p:pic>
        <p:nvPicPr>
          <p:cNvPr id="15" name="Graphic 14" descr="Dim (Medium Sun)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7343" y="3288439"/>
            <a:ext cx="914400" cy="914400"/>
          </a:xfrm>
          <a:prstGeom prst="rect">
            <a:avLst/>
          </a:prstGeom>
        </p:spPr>
      </p:pic>
      <p:pic>
        <p:nvPicPr>
          <p:cNvPr id="21" name="Graphic 20" descr="Rain with solid fill"/>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1008" y="4173410"/>
            <a:ext cx="914400" cy="914400"/>
          </a:xfrm>
          <a:prstGeom prst="rect">
            <a:avLst/>
          </a:prstGeom>
        </p:spPr>
      </p:pic>
      <p:pic>
        <p:nvPicPr>
          <p:cNvPr id="25" name="Graphic 24" descr="Lightning with solid fill"/>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452" y="4254657"/>
            <a:ext cx="914400" cy="914400"/>
          </a:xfrm>
          <a:prstGeom prst="rect">
            <a:avLst/>
          </a:prstGeom>
        </p:spPr>
      </p:pic>
      <p:pic>
        <p:nvPicPr>
          <p:cNvPr id="26" name="Graphic 25" descr="Dim (Medium Sun)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1569" y="3231289"/>
            <a:ext cx="914400" cy="914400"/>
          </a:xfrm>
          <a:prstGeom prst="rect">
            <a:avLst/>
          </a:prstGeom>
        </p:spPr>
      </p:pic>
      <p:pic>
        <p:nvPicPr>
          <p:cNvPr id="19" name="Graphic 18" descr="Cloud with solid fill"/>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24618" y="3340257"/>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9682"/>
            <a:ext cx="12352255"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endParaRPr lang="en-IN" dirty="0">
              <a:solidFill>
                <a:schemeClr val="bg1"/>
              </a:solidFill>
            </a:endParaRPr>
          </a:p>
        </p:txBody>
      </p:sp>
      <p:sp>
        <p:nvSpPr>
          <p:cNvPr id="5" name="Rectangle 4"/>
          <p:cNvSpPr/>
          <p:nvPr/>
        </p:nvSpPr>
        <p:spPr>
          <a:xfrm>
            <a:off x="423390" y="169682"/>
            <a:ext cx="393575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Future Scope</a:t>
            </a:r>
            <a:endParaRPr lang="en-US" sz="5400" b="1" cap="none" spc="0" dirty="0">
              <a:solidFill>
                <a:schemeClr val="accent4"/>
              </a:solidFill>
              <a:effectLst/>
            </a:endParaRPr>
          </a:p>
        </p:txBody>
      </p:sp>
      <p:pic>
        <p:nvPicPr>
          <p:cNvPr id="7" name="Picture 6" descr="A map and a map of the world&#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03252"/>
            <a:ext cx="12192000" cy="4051496"/>
          </a:xfrm>
          <a:prstGeom prst="rect">
            <a:avLst/>
          </a:prstGeom>
        </p:spPr>
      </p:pic>
      <p:sp>
        <p:nvSpPr>
          <p:cNvPr id="8" name="Rectangle 7"/>
          <p:cNvSpPr/>
          <p:nvPr/>
        </p:nvSpPr>
        <p:spPr>
          <a:xfrm>
            <a:off x="4359147" y="5567870"/>
            <a:ext cx="4185927" cy="707886"/>
          </a:xfrm>
          <a:prstGeom prst="rect">
            <a:avLst/>
          </a:prstGeom>
          <a:noFill/>
        </p:spPr>
        <p:txBody>
          <a:bodyPr wrap="square" lIns="91440" tIns="45720" rIns="91440" bIns="45720">
            <a:spAutoFit/>
          </a:bodyPr>
          <a:lstStyle/>
          <a:p>
            <a:pPr algn="ctr"/>
            <a:r>
              <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&amp;Many More</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9682"/>
            <a:ext cx="12352255"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endParaRPr lang="en-IN" dirty="0">
              <a:solidFill>
                <a:schemeClr val="bg1"/>
              </a:solidFill>
            </a:endParaRPr>
          </a:p>
        </p:txBody>
      </p:sp>
      <p:pic>
        <p:nvPicPr>
          <p:cNvPr id="6" name="Picture 5" descr="A black board with white letters on i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8430" y="307353"/>
            <a:ext cx="8667750" cy="5753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6858000"/>
          </a:xfrm>
          <a:prstGeom prst="rect">
            <a:avLst/>
          </a:prstGeom>
          <a:solidFill>
            <a:schemeClr val="tx1">
              <a:lumMod val="85000"/>
              <a:lumOff val="1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descr="A yellow agenda with black 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1487" y="2388141"/>
            <a:ext cx="2762522" cy="3429000"/>
          </a:xfrm>
          <a:prstGeom prst="rect">
            <a:avLst/>
          </a:prstGeom>
        </p:spPr>
      </p:pic>
      <p:sp>
        <p:nvSpPr>
          <p:cNvPr id="8" name="TextBox 7"/>
          <p:cNvSpPr txBox="1"/>
          <p:nvPr/>
        </p:nvSpPr>
        <p:spPr>
          <a:xfrm>
            <a:off x="7363838" y="607979"/>
            <a:ext cx="3916457" cy="547720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3600" dirty="0"/>
              <a:t>Motivation</a:t>
            </a:r>
            <a:endParaRPr lang="en-US" sz="3600" dirty="0"/>
          </a:p>
          <a:p>
            <a:pPr marL="285750" indent="-285750">
              <a:lnSpc>
                <a:spcPct val="200000"/>
              </a:lnSpc>
              <a:buFont typeface="Arial" panose="020B0604020202020204" pitchFamily="34" charset="0"/>
              <a:buChar char="•"/>
            </a:pPr>
            <a:r>
              <a:rPr lang="en-US" sz="3600" dirty="0"/>
              <a:t>Functionality</a:t>
            </a:r>
            <a:endParaRPr lang="en-US" sz="3600" dirty="0"/>
          </a:p>
          <a:p>
            <a:pPr marL="285750" indent="-285750">
              <a:lnSpc>
                <a:spcPct val="200000"/>
              </a:lnSpc>
              <a:buFont typeface="Arial" panose="020B0604020202020204" pitchFamily="34" charset="0"/>
              <a:buChar char="•"/>
            </a:pPr>
            <a:r>
              <a:rPr lang="en-US" sz="3600" dirty="0"/>
              <a:t>Tools &amp; Languages</a:t>
            </a:r>
            <a:endParaRPr lang="en-US" sz="3600" dirty="0"/>
          </a:p>
          <a:p>
            <a:pPr marL="285750" indent="-285750">
              <a:lnSpc>
                <a:spcPct val="200000"/>
              </a:lnSpc>
              <a:buFont typeface="Arial" panose="020B0604020202020204" pitchFamily="34" charset="0"/>
              <a:buChar char="•"/>
            </a:pPr>
            <a:r>
              <a:rPr lang="en-US" sz="3600" dirty="0"/>
              <a:t>Modules</a:t>
            </a:r>
            <a:endParaRPr lang="en-US" sz="3600" dirty="0"/>
          </a:p>
          <a:p>
            <a:pPr marL="285750" indent="-285750">
              <a:lnSpc>
                <a:spcPct val="200000"/>
              </a:lnSpc>
              <a:buFont typeface="Arial" panose="020B0604020202020204" pitchFamily="34" charset="0"/>
              <a:buChar char="•"/>
            </a:pPr>
            <a:r>
              <a:rPr lang="en-US" sz="3600" dirty="0"/>
              <a:t>Future Scope</a:t>
            </a:r>
            <a:endParaRPr lang="en-IN" sz="3600" dirty="0"/>
          </a:p>
        </p:txBody>
      </p:sp>
      <p:sp>
        <p:nvSpPr>
          <p:cNvPr id="9" name="Rectangle 8"/>
          <p:cNvSpPr/>
          <p:nvPr/>
        </p:nvSpPr>
        <p:spPr>
          <a:xfrm>
            <a:off x="1261487" y="607979"/>
            <a:ext cx="23589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Agenda</a:t>
            </a:r>
            <a:endParaRPr lang="en-US" sz="5400" b="1" cap="none" spc="0" dirty="0">
              <a:solidFill>
                <a:schemeClr val="accent4"/>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85000"/>
              <a:lumOff val="15000"/>
            </a:schemeClr>
          </a:solidFill>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No one can imagine how the weather is going to be on a subsequent day.</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Weather forecast is a big thing that enabled many of us to stay notified about the changes in climatic conditions      beforehand. It can be said that it is one of the greatest advancements of all time, mothered by innovative technologies and creative thoughts.                </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Having an up-to-date information about the weather helps us to take well-read decisions. These weather apps constantly update the forecasts for a day or hour or sometimes for even a minute.</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These can be simply termed as the compact weather devices, as they do not only tell about the temperature of that specific region; instead, they can describe the accurate time of the sunrise and sunset, the time of the rainfall, humidity levels, etc.</a:t>
            </a:r>
            <a:endParaRPr lang="en-IN" dirty="0">
              <a:solidFill>
                <a:schemeClr val="bg1"/>
              </a:solidFill>
            </a:endParaRPr>
          </a:p>
        </p:txBody>
      </p:sp>
      <p:sp>
        <p:nvSpPr>
          <p:cNvPr id="5" name="Rectangle 4"/>
          <p:cNvSpPr/>
          <p:nvPr/>
        </p:nvSpPr>
        <p:spPr>
          <a:xfrm>
            <a:off x="618990" y="545148"/>
            <a:ext cx="3541546"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cap="none" spc="0" dirty="0">
                <a:solidFill>
                  <a:schemeClr val="accent4"/>
                </a:solidFill>
                <a:effectLst/>
              </a:rPr>
              <a:t>MOTIVATION</a:t>
            </a:r>
            <a:endParaRPr lang="en-US" sz="4800" b="1" cap="none" spc="0" dirty="0">
              <a:solidFill>
                <a:schemeClr val="accent4"/>
              </a:solidFill>
              <a:effectLst/>
            </a:endParaRPr>
          </a:p>
        </p:txBody>
      </p:sp>
      <p:cxnSp>
        <p:nvCxnSpPr>
          <p:cNvPr id="7" name="Straight Connector 6"/>
          <p:cNvCxnSpPr/>
          <p:nvPr/>
        </p:nvCxnSpPr>
        <p:spPr>
          <a:xfrm>
            <a:off x="618990" y="1468877"/>
            <a:ext cx="3690363" cy="0"/>
          </a:xfrm>
          <a:prstGeom prst="line">
            <a:avLst/>
          </a:prstGeom>
          <a:ln w="19050"/>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255" y="0"/>
            <a:ext cx="12192000"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pic>
        <p:nvPicPr>
          <p:cNvPr id="6" name="Picture 5" descr="A set of weather icon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9628" y="1963186"/>
            <a:ext cx="2752426" cy="2730923"/>
          </a:xfrm>
          <a:prstGeom prst="rect">
            <a:avLst/>
          </a:prstGeom>
        </p:spPr>
      </p:pic>
      <p:pic>
        <p:nvPicPr>
          <p:cNvPr id="8" name="Picture 7" descr="A blue sign with a thermome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824" y="1898469"/>
            <a:ext cx="2789162" cy="2751058"/>
          </a:xfrm>
          <a:prstGeom prst="rect">
            <a:avLst/>
          </a:prstGeom>
        </p:spPr>
      </p:pic>
      <p:pic>
        <p:nvPicPr>
          <p:cNvPr id="10" name="Picture 9" descr="A screenshot of a weather forecas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6512" y="1809305"/>
            <a:ext cx="2789162" cy="2840222"/>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82" y="4997463"/>
            <a:ext cx="10756046" cy="734009"/>
          </a:xfrm>
          <a:prstGeom prst="rect">
            <a:avLst/>
          </a:prstGeom>
        </p:spPr>
      </p:pic>
      <p:sp>
        <p:nvSpPr>
          <p:cNvPr id="21" name="Rectangle 20"/>
          <p:cNvSpPr/>
          <p:nvPr/>
        </p:nvSpPr>
        <p:spPr>
          <a:xfrm>
            <a:off x="422322" y="519928"/>
            <a:ext cx="3940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Functionality</a:t>
            </a:r>
            <a:endParaRPr lang="en-US" sz="5400" b="1" cap="none" spc="0" dirty="0">
              <a:solidFill>
                <a:schemeClr val="accent4"/>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255" y="0"/>
            <a:ext cx="12192000"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6" name="Rectangle 5"/>
          <p:cNvSpPr/>
          <p:nvPr/>
        </p:nvSpPr>
        <p:spPr>
          <a:xfrm>
            <a:off x="467751" y="393116"/>
            <a:ext cx="545219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Tools &amp; Languages</a:t>
            </a:r>
            <a:endParaRPr lang="en-US" sz="5400" b="1" cap="none" spc="0" dirty="0">
              <a:solidFill>
                <a:schemeClr val="accent4"/>
              </a:solidFill>
              <a:effectLst/>
            </a:endParaRPr>
          </a:p>
        </p:txBody>
      </p:sp>
      <p:pic>
        <p:nvPicPr>
          <p:cNvPr id="14" name="Picture 13" descr="A group of logos with letters and number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0450" y="1876474"/>
            <a:ext cx="3788869" cy="2101638"/>
          </a:xfrm>
          <a:prstGeom prst="rect">
            <a:avLst/>
          </a:prstGeom>
        </p:spPr>
      </p:pic>
      <p:pic>
        <p:nvPicPr>
          <p:cNvPr id="16" name="Picture 15" descr="A black cat in a circ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689" y="3966781"/>
            <a:ext cx="2498103" cy="2498103"/>
          </a:xfrm>
          <a:prstGeom prst="rect">
            <a:avLst/>
          </a:prstGeom>
        </p:spPr>
      </p:pic>
      <p:pic>
        <p:nvPicPr>
          <p:cNvPr id="18" name="Picture 17" descr="A blue triangle with a x&#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163" y="1876474"/>
            <a:ext cx="3769642" cy="18848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Rectangle 3"/>
          <p:cNvSpPr/>
          <p:nvPr/>
        </p:nvSpPr>
        <p:spPr>
          <a:xfrm>
            <a:off x="0" y="-169682"/>
            <a:ext cx="12352255"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endParaRPr lang="en-IN" dirty="0">
              <a:solidFill>
                <a:schemeClr val="bg1"/>
              </a:solidFill>
            </a:endParaRPr>
          </a:p>
        </p:txBody>
      </p:sp>
      <p:pic>
        <p:nvPicPr>
          <p:cNvPr id="2" name="Content Placeholder 1" descr="WhatsApp Image 2023-12-01 at 12.44.31 PM"/>
          <p:cNvPicPr>
            <a:picLocks noChangeAspect="1"/>
          </p:cNvPicPr>
          <p:nvPr>
            <p:ph idx="1"/>
          </p:nvPr>
        </p:nvPicPr>
        <p:blipFill>
          <a:blip r:embed="rId1"/>
          <a:stretch>
            <a:fillRect/>
          </a:stretch>
        </p:blipFill>
        <p:spPr>
          <a:xfrm>
            <a:off x="635" y="-170180"/>
            <a:ext cx="12351385" cy="6858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pic>
        <p:nvPicPr>
          <p:cNvPr id="6" name="Content Placeholder 5" descr="WhatsApp Image 2023-12-01 at 12.46.43 PM"/>
          <p:cNvPicPr>
            <a:picLocks noChangeAspect="1"/>
          </p:cNvPicPr>
          <p:nvPr>
            <p:ph idx="1"/>
          </p:nvPr>
        </p:nvPicPr>
        <p:blipFill>
          <a:blip r:embed="rId1"/>
          <a:stretch>
            <a:fillRect/>
          </a:stretch>
        </p:blipFill>
        <p:spPr>
          <a:xfrm>
            <a:off x="-1270" y="0"/>
            <a:ext cx="12193270" cy="6857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9682"/>
            <a:ext cx="12352255"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5" name="Rectangle 4"/>
          <p:cNvSpPr/>
          <p:nvPr/>
        </p:nvSpPr>
        <p:spPr>
          <a:xfrm>
            <a:off x="313738" y="450378"/>
            <a:ext cx="406079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Methodology</a:t>
            </a:r>
            <a:endParaRPr lang="en-US" sz="5400" b="1" cap="none" spc="0" dirty="0">
              <a:solidFill>
                <a:schemeClr val="accent4"/>
              </a:solidFill>
              <a:effectLst/>
            </a:endParaRPr>
          </a:p>
        </p:txBody>
      </p:sp>
      <p:sp>
        <p:nvSpPr>
          <p:cNvPr id="6" name="Content Placeholder 2"/>
          <p:cNvSpPr>
            <a:spLocks noGrp="1"/>
          </p:cNvSpPr>
          <p:nvPr>
            <p:ph idx="1"/>
          </p:nvPr>
        </p:nvSpPr>
        <p:spPr>
          <a:xfrm>
            <a:off x="395140" y="2272628"/>
            <a:ext cx="10515600" cy="2657591"/>
          </a:xfrm>
        </p:spPr>
        <p:txBody>
          <a:bodyPr>
            <a:normAutofit fontScale="92500" lnSpcReduction="10000"/>
          </a:bodyPr>
          <a:lstStyle/>
          <a:p>
            <a:r>
              <a:rPr lang="en-US" dirty="0">
                <a:solidFill>
                  <a:schemeClr val="bg1"/>
                </a:solidFill>
              </a:rPr>
              <a:t>Our project is organized using HTML as main frontend language.</a:t>
            </a:r>
            <a:endParaRPr lang="en-US" dirty="0">
              <a:solidFill>
                <a:schemeClr val="bg1"/>
              </a:solidFill>
            </a:endParaRPr>
          </a:p>
          <a:p>
            <a:endParaRPr lang="en-US" dirty="0">
              <a:solidFill>
                <a:schemeClr val="bg1"/>
              </a:solidFill>
            </a:endParaRPr>
          </a:p>
          <a:p>
            <a:r>
              <a:rPr lang="en-US" dirty="0">
                <a:solidFill>
                  <a:schemeClr val="bg1"/>
                </a:solidFill>
              </a:rPr>
              <a:t>User interface is made simple to understand and user-friendly using CSS. </a:t>
            </a:r>
            <a:endParaRPr lang="en-US" dirty="0">
              <a:solidFill>
                <a:schemeClr val="bg1"/>
              </a:solidFill>
            </a:endParaRPr>
          </a:p>
          <a:p>
            <a:endParaRPr lang="en-US" dirty="0">
              <a:solidFill>
                <a:schemeClr val="bg1"/>
              </a:solidFill>
            </a:endParaRPr>
          </a:p>
          <a:p>
            <a:r>
              <a:rPr lang="en-US" dirty="0">
                <a:solidFill>
                  <a:schemeClr val="bg1"/>
                </a:solidFill>
              </a:rPr>
              <a:t>JavaScript is as the backend language to react to the user’s command. The software uses fetch API to retrieve weather data in real time.</a:t>
            </a:r>
            <a:endParaRPr lang="en-IN"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9682"/>
            <a:ext cx="12352255" cy="6858000"/>
          </a:xfrm>
          <a:prstGeom prst="rect">
            <a:avLst/>
          </a:prstGeom>
          <a:solidFill>
            <a:srgbClr val="1D1C1E"/>
          </a:solidFill>
        </p:spPr>
        <p:style>
          <a:lnRef idx="1">
            <a:schemeClr val="dk1"/>
          </a:lnRef>
          <a:fillRef idx="2">
            <a:schemeClr val="dk1"/>
          </a:fillRef>
          <a:effectRef idx="1">
            <a:schemeClr val="dk1"/>
          </a:effectRef>
          <a:fontRef idx="minor">
            <a:schemeClr val="dk1"/>
          </a:fontRef>
        </p:style>
        <p:txBody>
          <a:bodyPr rtlCol="0" anchor="ctr"/>
          <a:lstStyle/>
          <a:p>
            <a:endParaRPr lang="en-IN" dirty="0">
              <a:solidFill>
                <a:schemeClr val="bg1"/>
              </a:solidFill>
            </a:endParaRPr>
          </a:p>
        </p:txBody>
      </p:sp>
      <p:sp>
        <p:nvSpPr>
          <p:cNvPr id="6" name="Rectangle 5"/>
          <p:cNvSpPr/>
          <p:nvPr/>
        </p:nvSpPr>
        <p:spPr>
          <a:xfrm>
            <a:off x="664305" y="292230"/>
            <a:ext cx="269977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Modules</a:t>
            </a:r>
            <a:endParaRPr lang="en-US" sz="5400" b="1" cap="none" spc="0" dirty="0">
              <a:solidFill>
                <a:schemeClr val="accent4"/>
              </a:solidFill>
              <a:effectLst/>
            </a:endParaRPr>
          </a:p>
        </p:txBody>
      </p:sp>
      <p:sp>
        <p:nvSpPr>
          <p:cNvPr id="7" name="Content Placeholder 2"/>
          <p:cNvSpPr>
            <a:spLocks noGrp="1"/>
          </p:cNvSpPr>
          <p:nvPr>
            <p:ph idx="1"/>
          </p:nvPr>
        </p:nvSpPr>
        <p:spPr>
          <a:xfrm>
            <a:off x="838200" y="1825625"/>
            <a:ext cx="10515600" cy="4351338"/>
          </a:xfrm>
        </p:spPr>
        <p:txBody>
          <a:bodyPr/>
          <a:lstStyle/>
          <a:p>
            <a:pPr>
              <a:lnSpc>
                <a:spcPct val="200000"/>
              </a:lnSpc>
              <a:buFont typeface="Wingdings" panose="05000000000000000000" pitchFamily="2" charset="2"/>
              <a:buChar char="v"/>
            </a:pPr>
            <a:r>
              <a:rPr lang="en-US" dirty="0">
                <a:solidFill>
                  <a:schemeClr val="bg1"/>
                </a:solidFill>
              </a:rPr>
              <a:t> HTML and CSS Design Layout.</a:t>
            </a:r>
            <a:endParaRPr lang="en-US" dirty="0">
              <a:solidFill>
                <a:schemeClr val="bg1"/>
              </a:solidFill>
            </a:endParaRPr>
          </a:p>
          <a:p>
            <a:pPr>
              <a:lnSpc>
                <a:spcPct val="200000"/>
              </a:lnSpc>
              <a:buFont typeface="Wingdings" panose="05000000000000000000" pitchFamily="2" charset="2"/>
              <a:buChar char="v"/>
            </a:pPr>
            <a:r>
              <a:rPr lang="en-US" dirty="0">
                <a:solidFill>
                  <a:schemeClr val="bg1"/>
                </a:solidFill>
              </a:rPr>
              <a:t> User Input Control (Text Field) and User Location Search.</a:t>
            </a:r>
            <a:endParaRPr lang="en-US" dirty="0">
              <a:solidFill>
                <a:schemeClr val="bg1"/>
              </a:solidFill>
            </a:endParaRPr>
          </a:p>
          <a:p>
            <a:pPr>
              <a:lnSpc>
                <a:spcPct val="200000"/>
              </a:lnSpc>
              <a:buFont typeface="Wingdings" panose="05000000000000000000" pitchFamily="2" charset="2"/>
              <a:buChar char="v"/>
            </a:pPr>
            <a:r>
              <a:rPr lang="en-US" dirty="0">
                <a:solidFill>
                  <a:schemeClr val="bg1"/>
                </a:solidFill>
              </a:rPr>
              <a:t> API Development (Weather API)</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1465</Words>
  <Application>WPS Presentation</Application>
  <PresentationFormat>Widescreen</PresentationFormat>
  <Paragraphs>51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vt:lpstr>
      <vt:lpstr>Mangal</vt:lpstr>
      <vt:lpstr>Segoe Print</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Sudhanshu Agrawal</dc:creator>
  <cp:lastModifiedBy>shash</cp:lastModifiedBy>
  <cp:revision>4</cp:revision>
  <dcterms:created xsi:type="dcterms:W3CDTF">2023-11-27T07:57:00Z</dcterms:created>
  <dcterms:modified xsi:type="dcterms:W3CDTF">2023-12-01T09:21:03Z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2023-11-27T17:08:16Z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05643a8f-fa3b-4105-90d2-f75dfe1b2d4f</vt:lpwstr>
  </property>
  <property fmtid="{D5CDD505-2E9C-101B-9397-08002B2CF9AE}" pid="7" name="MSIP_Label_defa4170-0d19-0005-0004-bc88714345d2_ActionId">
    <vt:lpwstr>bc37d492-de38-4906-b9a6-b1539a37282b</vt:lpwstr>
  </property>
  <property fmtid="{D5CDD505-2E9C-101B-9397-08002B2CF9AE}" pid="8" name="MSIP_Label_defa4170-0d19-0005-0004-bc88714345d2_ContentBits">
    <vt:lpwstr>0</vt:lpwstr>
  </property>
  <property fmtid="{D5CDD505-2E9C-101B-9397-08002B2CF9AE}" pid="9" name="ICV">
    <vt:lpwstr>F7934C1BBD234511A6FFB5EFA8228E1A</vt:lpwstr>
  </property>
  <property fmtid="{D5CDD505-2E9C-101B-9397-08002B2CF9AE}" pid="10" name="KSOProductBuildVer">
    <vt:lpwstr>1033-11.2.0.11225</vt:lpwstr>
  </property>
</Properties>
</file>