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83" r:id="rId4"/>
    <p:sldMasterId id="2147483822" r:id="rId5"/>
  </p:sldMasterIdLst>
  <p:notesMasterIdLst>
    <p:notesMasterId r:id="rId22"/>
  </p:notesMasterIdLst>
  <p:handoutMasterIdLst>
    <p:handoutMasterId r:id="rId23"/>
  </p:handoutMasterIdLst>
  <p:sldIdLst>
    <p:sldId id="293" r:id="rId6"/>
    <p:sldId id="377" r:id="rId7"/>
    <p:sldId id="442" r:id="rId8"/>
    <p:sldId id="443" r:id="rId9"/>
    <p:sldId id="444" r:id="rId10"/>
    <p:sldId id="445" r:id="rId11"/>
    <p:sldId id="446" r:id="rId12"/>
    <p:sldId id="447" r:id="rId13"/>
    <p:sldId id="448" r:id="rId14"/>
    <p:sldId id="455" r:id="rId15"/>
    <p:sldId id="450" r:id="rId16"/>
    <p:sldId id="456" r:id="rId17"/>
    <p:sldId id="452" r:id="rId18"/>
    <p:sldId id="453" r:id="rId19"/>
    <p:sldId id="454" r:id="rId20"/>
    <p:sldId id="437" r:id="rId21"/>
  </p:sldIdLst>
  <p:sldSz cx="12188825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644D"/>
    <a:srgbClr val="4188BA"/>
    <a:srgbClr val="5C5C5C"/>
    <a:srgbClr val="112C61"/>
    <a:srgbClr val="0D65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752" y="-104"/>
      </p:cViewPr>
      <p:guideLst>
        <p:guide orient="horz" pos="715"/>
        <p:guide pos="37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2BE98C2-563B-E04F-A6C4-D4A4D6A49242}" type="datetimeFigureOut">
              <a:rPr lang="en-US"/>
              <a:pPr>
                <a:defRPr/>
              </a:pPr>
              <a:t>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A1BDBDB-50D3-5442-9A40-AE4677828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385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47D91FA-7F82-C744-AECB-3915A2926D0E}" type="datetimeFigureOut">
              <a:rPr lang="en-US"/>
              <a:pPr>
                <a:defRPr/>
              </a:pPr>
              <a:t>2/10/15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BF346C4-89B5-8D47-ACA4-A7FDD4E31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081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07B81EC6-2D21-174B-B19D-A4D1B4830DDD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Stephanie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8E757913-8E15-8F4B-8386-1C380C10AB9A}" type="slidenum">
              <a:rPr lang="en-US" sz="1200"/>
              <a:pPr eaLnBrk="1" hangingPunct="1"/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97D69AB-16EB-944D-BF95-1BDB85A2520B}" type="slidenum">
              <a:rPr lang="en-US" sz="1200"/>
              <a:pPr eaLnBrk="1" hangingPunct="1"/>
              <a:t>16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Blue ">
    <p:bg>
      <p:bgPr>
        <a:solidFill>
          <a:srgbClr val="0D6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structure_v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3609">
            <a:off x="4448175" y="866775"/>
            <a:ext cx="9556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603250" y="4110038"/>
            <a:ext cx="46355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5" descr="SapientGM_Logo_onblu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5961063"/>
            <a:ext cx="2679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03108" y="2651938"/>
            <a:ext cx="9128267" cy="553998"/>
          </a:xfrm>
        </p:spPr>
        <p:txBody>
          <a:bodyPr anchor="b">
            <a:noAutofit/>
          </a:bodyPr>
          <a:lstStyle>
            <a:lvl1pPr>
              <a:defRPr sz="28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03108" y="3206318"/>
            <a:ext cx="9128267" cy="292388"/>
          </a:xfrm>
        </p:spPr>
        <p:txBody>
          <a:bodyPr>
            <a:noAutofit/>
          </a:bodyPr>
          <a:lstStyle>
            <a:lvl1pPr marL="0" indent="0" algn="l">
              <a:buNone/>
              <a:defRPr sz="1800" b="0" i="1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03108" y="3505200"/>
            <a:ext cx="7069519" cy="592667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3E80">
                    <a:alpha val="25000"/>
                  </a:srgbClr>
                </a:solidFill>
                <a:latin typeface="Arial"/>
                <a:cs typeface="Arial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05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F74F5FC0-0538-584A-97E9-CF7249F60FEF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pic>
        <p:nvPicPr>
          <p:cNvPr id="5" name="Picture 4" descr="structure_v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069">
            <a:off x="-1382713" y="-1135063"/>
            <a:ext cx="5880101" cy="4219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3725" y="3546475"/>
            <a:ext cx="463550" cy="1588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6115303" y="469900"/>
            <a:ext cx="5471860" cy="5702300"/>
          </a:xfrm>
        </p:spPr>
        <p:txBody>
          <a:bodyPr anchor="ctr">
            <a:no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Tx/>
              <a:buFont typeface="+mj-lt"/>
              <a:buAutoNum type="arabicPeriod"/>
              <a:tabLst/>
              <a:defRPr sz="1800" i="1">
                <a:latin typeface="Arial"/>
                <a:cs typeface="Arial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charset="2"/>
              <a:buNone/>
              <a:tabLst/>
              <a:defRPr i="1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3152" y="2393422"/>
            <a:ext cx="4022312" cy="1034386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2400">
                <a:solidFill>
                  <a:srgbClr val="2E2E2E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2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398675\AppData\Local\Microsoft\Windows\Temporary Internet Files\Content.Outlook\14L24J18\AgileTransformation_illo_web_201105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600" y="317500"/>
            <a:ext cx="1697038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Font typeface="Wingdings" pitchFamily="2" charset="2"/>
              <a:buChar char="§"/>
              <a:defRPr/>
            </a:lvl2pPr>
            <a:lvl3pPr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10"/>
          </p:nvPr>
        </p:nvSpPr>
        <p:spPr>
          <a:xfrm>
            <a:off x="5865813" y="6418263"/>
            <a:ext cx="990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E316D-6579-2D4E-8C07-EB04EA3083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69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tructure_v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069">
            <a:off x="-1382713" y="-1135063"/>
            <a:ext cx="5880101" cy="4219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E257ACC9-322F-7A4C-A7AD-F6D45A849AA1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7" name="Straight Connector 3"/>
          <p:cNvCxnSpPr>
            <a:cxnSpLocks noChangeShapeType="1"/>
          </p:cNvCxnSpPr>
          <p:nvPr userDrawn="1"/>
        </p:nvCxnSpPr>
        <p:spPr bwMode="auto">
          <a:xfrm>
            <a:off x="593725" y="3933825"/>
            <a:ext cx="463550" cy="0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6115303" y="546100"/>
            <a:ext cx="5471860" cy="5715000"/>
          </a:xfrm>
        </p:spPr>
        <p:txBody>
          <a:bodyPr anchor="ctr">
            <a:no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charset="2"/>
              <a:buChar char="§"/>
              <a:tabLst/>
              <a:defRPr sz="2100" i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6858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charset="2"/>
              <a:buChar char="§"/>
              <a:tabLst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2pPr>
            <a:lvl4pPr marL="603504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3153" y="2899563"/>
            <a:ext cx="4022312" cy="1034386"/>
          </a:xfrm>
        </p:spPr>
        <p:txBody>
          <a:bodyPr tIns="0" bIns="0">
            <a:noAutofit/>
          </a:bodyPr>
          <a:lstStyle>
            <a:lvl1pPr>
              <a:lnSpc>
                <a:spcPct val="90000"/>
              </a:lnSpc>
              <a:defRPr sz="2800">
                <a:solidFill>
                  <a:srgbClr val="2E2E2E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93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F6BE0499-6C44-3A4C-B0DD-287123FFD321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3725" y="849313"/>
            <a:ext cx="463550" cy="1587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94887" y="271239"/>
            <a:ext cx="10969625" cy="56693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2495" y="1136755"/>
            <a:ext cx="10976889" cy="5008457"/>
          </a:xfrm>
        </p:spPr>
        <p:txBody>
          <a:bodyPr>
            <a:no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SzTx/>
              <a:buFont typeface="Wingdings" charset="2"/>
              <a:buChar char="§"/>
              <a:tabLst/>
              <a:defRPr>
                <a:latin typeface="Arial"/>
                <a:cs typeface="Arial"/>
              </a:defRPr>
            </a:lvl1pPr>
            <a:lvl2pPr marL="17145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34290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51435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68580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5923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E4F0B350-89DB-C243-9292-35C71F46B066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3725" y="849313"/>
            <a:ext cx="463550" cy="1587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2496" y="1136755"/>
            <a:ext cx="5486400" cy="5008457"/>
          </a:xfrm>
        </p:spPr>
        <p:txBody>
          <a:bodyPr>
            <a:no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SzTx/>
              <a:buFont typeface="Wingdings" charset="2"/>
              <a:buChar char="§"/>
              <a:tabLst/>
              <a:defRPr>
                <a:latin typeface="Arial"/>
                <a:cs typeface="Arial"/>
              </a:defRPr>
            </a:lvl1pPr>
            <a:lvl2pPr marL="17145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34290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51435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68580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94887" y="271239"/>
            <a:ext cx="10969625" cy="56693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150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62C95DCF-FEA7-FF41-9514-359C7F2A85AC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3725" y="849313"/>
            <a:ext cx="463550" cy="1587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44596" y="1172971"/>
            <a:ext cx="5486400" cy="4972241"/>
          </a:xfrm>
        </p:spPr>
        <p:txBody>
          <a:bodyPr>
            <a:no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SzTx/>
              <a:buFont typeface="Wingdings" charset="2"/>
              <a:buChar char="§"/>
              <a:tabLst/>
              <a:defRPr>
                <a:latin typeface="Arial"/>
                <a:cs typeface="Arial"/>
              </a:defRPr>
            </a:lvl1pPr>
            <a:lvl2pPr marL="17145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34290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51435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68580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94887" y="271239"/>
            <a:ext cx="10969625" cy="56693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21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CFA35F60-AAAB-4D41-8E3E-644EB49625B2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4" name="Straight Connector 8"/>
          <p:cNvCxnSpPr>
            <a:cxnSpLocks noChangeShapeType="1"/>
          </p:cNvCxnSpPr>
          <p:nvPr userDrawn="1"/>
        </p:nvCxnSpPr>
        <p:spPr bwMode="auto">
          <a:xfrm>
            <a:off x="593725" y="849313"/>
            <a:ext cx="463550" cy="1587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94887" y="271239"/>
            <a:ext cx="10969625" cy="56693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29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613F1E56-7564-9A40-8048-05A6C0ECE8C3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3639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F8E2FFA1-85A4-844E-B232-DA2F1693E2F7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3725" y="849313"/>
            <a:ext cx="463550" cy="1587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95313" y="1158875"/>
            <a:ext cx="10983912" cy="493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15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D07F6139-33E9-DB4E-9A60-CDF180D23150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8" name="Straight Connector 3"/>
          <p:cNvCxnSpPr>
            <a:cxnSpLocks noChangeShapeType="1"/>
          </p:cNvCxnSpPr>
          <p:nvPr userDrawn="1"/>
        </p:nvCxnSpPr>
        <p:spPr bwMode="auto">
          <a:xfrm>
            <a:off x="593725" y="849313"/>
            <a:ext cx="463550" cy="1587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95312" y="1158875"/>
            <a:ext cx="5218739" cy="51334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396620" y="1158875"/>
            <a:ext cx="5167891" cy="51339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8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White (print friend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structure_v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3609">
            <a:off x="4448175" y="866775"/>
            <a:ext cx="9556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603250" y="4110038"/>
            <a:ext cx="46355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5" descr="SapientGM_Logo_on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5961063"/>
            <a:ext cx="2679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03108" y="2651938"/>
            <a:ext cx="9128267" cy="553998"/>
          </a:xfrm>
        </p:spPr>
        <p:txBody>
          <a:bodyPr anchor="b">
            <a:noAutofit/>
          </a:bodyPr>
          <a:lstStyle>
            <a:lvl1pPr>
              <a:defRPr sz="2800" b="1" i="0">
                <a:solidFill>
                  <a:srgbClr val="0D65AE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03108" y="3206318"/>
            <a:ext cx="9128267" cy="292388"/>
          </a:xfrm>
        </p:spPr>
        <p:txBody>
          <a:bodyPr>
            <a:noAutofit/>
          </a:bodyPr>
          <a:lstStyle>
            <a:lvl1pPr marL="0" indent="0" algn="l">
              <a:buNone/>
              <a:defRPr sz="1800" b="0" i="1">
                <a:solidFill>
                  <a:srgbClr val="37AD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03108" y="3505200"/>
            <a:ext cx="7069519" cy="524933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3E80">
                    <a:alpha val="25000"/>
                  </a:srgbClr>
                </a:solidFill>
                <a:latin typeface="Arial"/>
                <a:cs typeface="Arial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7848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ue Cover Option 2">
    <p:bg>
      <p:bgPr>
        <a:solidFill>
          <a:srgbClr val="0D6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tructure_v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3609">
            <a:off x="4448175" y="866775"/>
            <a:ext cx="9556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SapientGM_Logo_onblu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5961063"/>
            <a:ext cx="35718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3"/>
          <p:cNvCxnSpPr>
            <a:cxnSpLocks noChangeShapeType="1"/>
          </p:cNvCxnSpPr>
          <p:nvPr userDrawn="1"/>
        </p:nvCxnSpPr>
        <p:spPr bwMode="auto">
          <a:xfrm>
            <a:off x="614363" y="3960813"/>
            <a:ext cx="46355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03108" y="2651938"/>
            <a:ext cx="9186042" cy="553998"/>
          </a:xfrm>
        </p:spPr>
        <p:txBody>
          <a:bodyPr tIns="0" bIns="0">
            <a:noAutofit/>
          </a:bodyPr>
          <a:lstStyle>
            <a:lvl1pPr>
              <a:defRPr sz="24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03108" y="3206318"/>
            <a:ext cx="9186042" cy="292388"/>
          </a:xfrm>
        </p:spPr>
        <p:txBody>
          <a:bodyPr>
            <a:noAutofit/>
          </a:bodyPr>
          <a:lstStyle>
            <a:lvl1pPr marL="0" indent="0" algn="l">
              <a:buNone/>
              <a:defRPr sz="1600" b="0" i="1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03108" y="3505201"/>
            <a:ext cx="7069519" cy="415085"/>
          </a:xfrm>
        </p:spPr>
        <p:txBody>
          <a:bodyPr>
            <a:noAutofit/>
          </a:bodyPr>
          <a:lstStyle>
            <a:lvl1pPr marL="0" indent="0">
              <a:buNone/>
              <a:defRPr sz="240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3E80">
                    <a:alpha val="25000"/>
                  </a:srgbClr>
                </a:solidFill>
                <a:latin typeface="Arial"/>
                <a:cs typeface="Arial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5736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553200"/>
            <a:ext cx="12188825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774700"/>
            <a:ext cx="1930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8" name="Picture 2" descr="Divid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" r="27135"/>
          <a:stretch>
            <a:fillRect/>
          </a:stretch>
        </p:blipFill>
        <p:spPr bwMode="auto">
          <a:xfrm>
            <a:off x="0" y="4397375"/>
            <a:ext cx="12188825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02495" y="2349501"/>
            <a:ext cx="7069519" cy="88045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-60">
                <a:solidFill>
                  <a:srgbClr val="003E8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02495" y="3230239"/>
            <a:ext cx="7069519" cy="465461"/>
          </a:xfrm>
        </p:spPr>
        <p:txBody>
          <a:bodyPr>
            <a:noAutofit/>
          </a:bodyPr>
          <a:lstStyle>
            <a:lvl1pPr marL="0" indent="0" algn="l">
              <a:buNone/>
              <a:defRPr sz="1300" b="0" i="1">
                <a:solidFill>
                  <a:srgbClr val="37ADFF"/>
                </a:solidFill>
                <a:latin typeface="Arial"/>
                <a:cs typeface="Arial"/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83982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56280" y="241306"/>
            <a:ext cx="11297233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14" tIns="45709" rIns="45714" bIns="45709" anchor="ctr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756442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2 col content_16px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 noChangeArrowheads="1"/>
          </p:cNvSpPr>
          <p:nvPr>
            <p:ph type="title"/>
          </p:nvPr>
        </p:nvSpPr>
        <p:spPr bwMode="auto">
          <a:xfrm>
            <a:off x="456280" y="241306"/>
            <a:ext cx="11297233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14" tIns="45709" rIns="45714" bIns="45709" anchor="ctr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9502" y="987552"/>
            <a:ext cx="5344704" cy="5330952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396719" y="987552"/>
            <a:ext cx="5344704" cy="5330952"/>
          </a:xfrm>
        </p:spPr>
        <p:txBody>
          <a:bodyPr/>
          <a:lstStyle>
            <a:lvl2pPr>
              <a:buClr>
                <a:schemeClr val="bg1">
                  <a:lumMod val="50000"/>
                </a:schemeClr>
              </a:buClr>
              <a:defRPr/>
            </a:lvl2pPr>
            <a:lvl3pPr>
              <a:buClr>
                <a:schemeClr val="bg1">
                  <a:lumMod val="50000"/>
                </a:schemeClr>
              </a:buClr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>
              <a:buClr>
                <a:schemeClr val="bg1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95400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Content_16pt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 noChangeArrowheads="1"/>
          </p:cNvSpPr>
          <p:nvPr>
            <p:ph type="title"/>
          </p:nvPr>
        </p:nvSpPr>
        <p:spPr bwMode="auto">
          <a:xfrm>
            <a:off x="456280" y="241306"/>
            <a:ext cx="11297233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14" tIns="45709" rIns="45714" bIns="45709" anchor="ctr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9505" y="987552"/>
            <a:ext cx="11294011" cy="5330952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>
                <a:solidFill>
                  <a:srgbClr val="7F7F7F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Clr>
                <a:schemeClr val="bg1">
                  <a:lumMod val="50000"/>
                </a:schemeClr>
              </a:buClr>
              <a:defRPr>
                <a:solidFill>
                  <a:srgbClr val="7F7F7F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buClr>
                <a:schemeClr val="bg1">
                  <a:lumMod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00000"/>
              </a:lnSpc>
              <a:spcAft>
                <a:spcPts val="600"/>
              </a:spcAft>
              <a:buClr>
                <a:schemeClr val="bg1">
                  <a:lumMod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00000"/>
              </a:lnSpc>
              <a:spcAft>
                <a:spcPts val="600"/>
              </a:spcAft>
              <a:buClr>
                <a:schemeClr val="bg1">
                  <a:lumMod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121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hite Divider -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GM_structure_transition copy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263" y="5019675"/>
            <a:ext cx="12649201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3"/>
          <p:cNvCxnSpPr>
            <a:cxnSpLocks noChangeShapeType="1"/>
          </p:cNvCxnSpPr>
          <p:nvPr userDrawn="1"/>
        </p:nvCxnSpPr>
        <p:spPr bwMode="auto">
          <a:xfrm>
            <a:off x="603250" y="3906838"/>
            <a:ext cx="463550" cy="0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03108" y="2956738"/>
            <a:ext cx="9186042" cy="553998"/>
          </a:xfrm>
        </p:spPr>
        <p:txBody>
          <a:bodyPr tIns="0" bIns="0">
            <a:noAutofit/>
          </a:bodyPr>
          <a:lstStyle>
            <a:lvl1pPr>
              <a:defRPr sz="2400" spc="-80">
                <a:solidFill>
                  <a:srgbClr val="0D65AE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3108" y="3511118"/>
            <a:ext cx="9186042" cy="292388"/>
          </a:xfrm>
        </p:spPr>
        <p:txBody>
          <a:bodyPr>
            <a:noAutofit/>
          </a:bodyPr>
          <a:lstStyle>
            <a:lvl1pPr marL="0" indent="0" algn="l">
              <a:buNone/>
              <a:defRPr sz="1600" b="0" i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634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ck Cover - BLUE">
    <p:bg>
      <p:bgPr>
        <a:solidFill>
          <a:srgbClr val="0D6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structure_v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50453">
            <a:off x="5699125" y="-944562"/>
            <a:ext cx="7138988" cy="512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0994" y="3098140"/>
            <a:ext cx="5332611" cy="66172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00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04838" y="1352550"/>
            <a:ext cx="2849562" cy="279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2E2E2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4838" y="1631950"/>
            <a:ext cx="2849562" cy="43688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2E2E2E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715963" y="1335088"/>
            <a:ext cx="2249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/>
          <a:p>
            <a:r>
              <a:rPr lang="en-US" sz="1200" b="1">
                <a:solidFill>
                  <a:srgbClr val="FFFFFF"/>
                </a:solidFill>
                <a:latin typeface="Arial" charset="0"/>
                <a:cs typeface="Arial" charset="0"/>
              </a:rPr>
              <a:t>RESULTS</a:t>
            </a:r>
          </a:p>
        </p:txBody>
      </p:sp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3679825" y="2597150"/>
            <a:ext cx="2251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/>
          <a:p>
            <a:r>
              <a:rPr lang="en-US" sz="1200" b="1">
                <a:solidFill>
                  <a:srgbClr val="0D65AF"/>
                </a:solidFill>
                <a:latin typeface="Arial" charset="0"/>
                <a:cs typeface="Arial" charset="0"/>
              </a:rPr>
              <a:t>CONTEXT</a:t>
            </a:r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6397625" y="2619375"/>
            <a:ext cx="2251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/>
          <a:p>
            <a:r>
              <a:rPr lang="en-US" sz="1200" b="1">
                <a:solidFill>
                  <a:srgbClr val="0D65AF"/>
                </a:solidFill>
                <a:latin typeface="Arial" charset="0"/>
                <a:cs typeface="Arial" charset="0"/>
              </a:rPr>
              <a:t>OBJECTIVES</a:t>
            </a:r>
          </a:p>
        </p:txBody>
      </p:sp>
      <p:sp>
        <p:nvSpPr>
          <p:cNvPr id="15" name="Rectangle 2"/>
          <p:cNvSpPr>
            <a:spLocks noChangeArrowheads="1"/>
          </p:cNvSpPr>
          <p:nvPr userDrawn="1"/>
        </p:nvSpPr>
        <p:spPr bwMode="auto">
          <a:xfrm>
            <a:off x="9091613" y="2625725"/>
            <a:ext cx="2249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/>
          <a:p>
            <a:r>
              <a:rPr lang="en-US" sz="1200" b="1">
                <a:solidFill>
                  <a:srgbClr val="0D65AF"/>
                </a:solidFill>
                <a:latin typeface="Arial" charset="0"/>
                <a:cs typeface="Arial" charset="0"/>
              </a:rPr>
              <a:t>SOLUTION</a:t>
            </a:r>
          </a:p>
        </p:txBody>
      </p:sp>
      <p:sp>
        <p:nvSpPr>
          <p:cNvPr id="19" name="TextBox 17"/>
          <p:cNvSpPr txBox="1">
            <a:spLocks noChangeArrowheads="1"/>
          </p:cNvSpPr>
          <p:nvPr userDrawn="1"/>
        </p:nvSpPr>
        <p:spPr bwMode="auto">
          <a:xfrm>
            <a:off x="554038" y="323850"/>
            <a:ext cx="1987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1">
                <a:solidFill>
                  <a:srgbClr val="2E2E2E"/>
                </a:solidFill>
                <a:latin typeface="Arial" charset="0"/>
              </a:rPr>
              <a:t>CASE STUDY</a:t>
            </a:r>
          </a:p>
        </p:txBody>
      </p:sp>
      <p:sp>
        <p:nvSpPr>
          <p:cNvPr id="20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C588EED0-B099-9D42-8659-9BEB5098AD10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679210" y="1017356"/>
            <a:ext cx="8002587" cy="334962"/>
          </a:xfrm>
        </p:spPr>
        <p:txBody>
          <a:bodyPr/>
          <a:lstStyle>
            <a:lvl1pPr>
              <a:defRPr sz="14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680490" y="1352318"/>
            <a:ext cx="7950506" cy="1130300"/>
          </a:xfrm>
        </p:spPr>
        <p:txBody>
          <a:bodyPr/>
          <a:lstStyle>
            <a:lvl1pPr>
              <a:defRPr sz="1200" i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42841" y="1733318"/>
            <a:ext cx="2540000" cy="4114800"/>
          </a:xfrm>
        </p:spPr>
        <p:txBody>
          <a:bodyPr/>
          <a:lstStyle>
            <a:lvl1pPr marL="173736" indent="-171450">
              <a:buClr>
                <a:schemeClr val="accent2"/>
              </a:buClr>
              <a:buSzPct val="125000"/>
              <a:buFont typeface="Wingdings" charset="2"/>
              <a:buChar char="§"/>
              <a:defRPr sz="1000" i="0" baseline="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80489" y="405072"/>
            <a:ext cx="7950508" cy="334962"/>
          </a:xfrm>
        </p:spPr>
        <p:txBody>
          <a:bodyPr/>
          <a:lstStyle>
            <a:lvl1pPr>
              <a:defRPr sz="18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3680489" y="3016020"/>
            <a:ext cx="2540000" cy="2984501"/>
          </a:xfrm>
        </p:spPr>
        <p:txBody>
          <a:bodyPr/>
          <a:lstStyle>
            <a:lvl1pPr marL="265176" indent="-171450">
              <a:buClr>
                <a:schemeClr val="accent2"/>
              </a:buClr>
              <a:buSzPct val="125000"/>
              <a:buFont typeface="Wingdings" charset="2"/>
              <a:buChar char="§"/>
              <a:defRPr sz="1000" i="0">
                <a:solidFill>
                  <a:schemeClr val="accent3">
                    <a:lumMod val="25000"/>
                  </a:schemeClr>
                </a:solidFill>
              </a:defRPr>
            </a:lvl1pPr>
            <a:lvl2pPr marL="356616">
              <a:buClr>
                <a:schemeClr val="accent2"/>
              </a:buClr>
              <a:buSzPct val="125000"/>
              <a:defRPr sz="900" baseline="0"/>
            </a:lvl2pPr>
            <a:lvl3pPr marL="438912">
              <a:buClr>
                <a:schemeClr val="accent2"/>
              </a:buClr>
              <a:buSzPct val="125000"/>
              <a:defRPr sz="800"/>
            </a:lvl3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6386308" y="3016020"/>
            <a:ext cx="2540000" cy="2984501"/>
          </a:xfrm>
        </p:spPr>
        <p:txBody>
          <a:bodyPr/>
          <a:lstStyle>
            <a:lvl1pPr marL="265176" indent="-171450">
              <a:buClr>
                <a:schemeClr val="accent2"/>
              </a:buClr>
              <a:buSzPct val="125000"/>
              <a:buFont typeface="Wingdings" charset="2"/>
              <a:buChar char="§"/>
              <a:defRPr sz="1000" i="0">
                <a:solidFill>
                  <a:schemeClr val="accent3">
                    <a:lumMod val="25000"/>
                  </a:schemeClr>
                </a:solidFill>
              </a:defRPr>
            </a:lvl1pPr>
            <a:lvl2pPr marL="356616">
              <a:buClr>
                <a:schemeClr val="accent2"/>
              </a:buClr>
              <a:buSzPct val="125000"/>
              <a:defRPr sz="900" baseline="0"/>
            </a:lvl2pPr>
            <a:lvl3pPr marL="438912">
              <a:buClr>
                <a:schemeClr val="accent2"/>
              </a:buClr>
              <a:buSzPct val="125000"/>
              <a:defRPr sz="800"/>
            </a:lvl3pPr>
          </a:lstStyle>
          <a:p>
            <a:pPr lvl="0"/>
            <a:endParaRPr lang="en-US" dirty="0" smtClean="0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9090997" y="3016020"/>
            <a:ext cx="2540000" cy="2984501"/>
          </a:xfrm>
        </p:spPr>
        <p:txBody>
          <a:bodyPr/>
          <a:lstStyle>
            <a:lvl1pPr marL="265176" indent="-171450">
              <a:buClr>
                <a:schemeClr val="accent2"/>
              </a:buClr>
              <a:buSzPct val="125000"/>
              <a:buFont typeface="Wingdings" charset="2"/>
              <a:buChar char="§"/>
              <a:defRPr sz="1000" i="0">
                <a:solidFill>
                  <a:schemeClr val="accent3">
                    <a:lumMod val="25000"/>
                  </a:schemeClr>
                </a:solidFill>
              </a:defRPr>
            </a:lvl1pPr>
            <a:lvl2pPr marL="356616">
              <a:buClr>
                <a:schemeClr val="accent2"/>
              </a:buClr>
              <a:buSzPct val="125000"/>
              <a:defRPr sz="900" baseline="0"/>
            </a:lvl2pPr>
            <a:lvl3pPr marL="438912">
              <a:buClr>
                <a:schemeClr val="accent2"/>
              </a:buClr>
              <a:buSzPct val="125000"/>
              <a:defRPr sz="800"/>
            </a:lvl3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2937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999C957F-A6DF-574E-B658-AB15ABFF70BE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3725" y="849313"/>
            <a:ext cx="463550" cy="1587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1356" y="1143005"/>
            <a:ext cx="10972800" cy="5002213"/>
          </a:xfrm>
        </p:spPr>
        <p:txBody>
          <a:bodyPr numCol="2" spcCol="457200">
            <a:no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SzTx/>
              <a:buFont typeface="Wingdings" charset="2"/>
              <a:buChar char="§"/>
              <a:tabLst/>
              <a:defRPr sz="1400">
                <a:latin typeface="Arial"/>
                <a:cs typeface="Arial"/>
              </a:defRPr>
            </a:lvl1pPr>
            <a:lvl2pPr marL="171450" indent="-171450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342900" indent="-171450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514350" indent="-171450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685800" indent="-171450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94889" y="271239"/>
            <a:ext cx="10969625" cy="56693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3326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56279" y="241301"/>
            <a:ext cx="11297233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45714" rIns="45720" bIns="45714" anchor="ctr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440654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Divider - Blue">
    <p:bg>
      <p:bgPr>
        <a:solidFill>
          <a:srgbClr val="0D6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GM_structure_transition copy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263" y="5019675"/>
            <a:ext cx="12649201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3"/>
          <p:cNvCxnSpPr>
            <a:cxnSpLocks noChangeShapeType="1"/>
          </p:cNvCxnSpPr>
          <p:nvPr userDrawn="1"/>
        </p:nvCxnSpPr>
        <p:spPr bwMode="auto">
          <a:xfrm>
            <a:off x="603250" y="3906838"/>
            <a:ext cx="463550" cy="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2138" y="3906838"/>
            <a:ext cx="46355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03011" y="2956738"/>
            <a:ext cx="9128364" cy="553998"/>
          </a:xfrm>
        </p:spPr>
        <p:txBody>
          <a:bodyPr anchor="b">
            <a:noAutofit/>
          </a:bodyPr>
          <a:lstStyle>
            <a:lvl1pPr>
              <a:defRPr sz="2800" spc="-8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3011" y="3511118"/>
            <a:ext cx="9128364" cy="292388"/>
          </a:xfrm>
        </p:spPr>
        <p:txBody>
          <a:bodyPr>
            <a:noAutofit/>
          </a:bodyPr>
          <a:lstStyle>
            <a:lvl1pPr marL="0" indent="0" algn="l">
              <a:buNone/>
              <a:defRPr sz="1700" b="0" i="1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491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- Blue ">
    <p:bg>
      <p:bgPr>
        <a:solidFill>
          <a:srgbClr val="0D6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tructure_v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3609">
            <a:off x="4448175" y="866775"/>
            <a:ext cx="9556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603250" y="4110038"/>
            <a:ext cx="46355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11" descr="SapientGM_Logo_onblu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5961063"/>
            <a:ext cx="2679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03108" y="2651938"/>
            <a:ext cx="9128267" cy="553998"/>
          </a:xfrm>
        </p:spPr>
        <p:txBody>
          <a:bodyPr tIns="0" bIns="0">
            <a:noAutofit/>
          </a:bodyPr>
          <a:lstStyle>
            <a:lvl1pPr>
              <a:defRPr sz="28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03108" y="3206318"/>
            <a:ext cx="9128267" cy="292388"/>
          </a:xfrm>
        </p:spPr>
        <p:txBody>
          <a:bodyPr>
            <a:noAutofit/>
          </a:bodyPr>
          <a:lstStyle>
            <a:lvl1pPr marL="0" indent="0" algn="l">
              <a:buNone/>
              <a:defRPr sz="1800" b="0" i="1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03108" y="3505200"/>
            <a:ext cx="7069519" cy="592667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3E80">
                    <a:alpha val="25000"/>
                  </a:srgbClr>
                </a:solidFill>
                <a:latin typeface="Arial"/>
                <a:cs typeface="Arial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2729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Divider - Blue">
    <p:bg>
      <p:bgPr>
        <a:solidFill>
          <a:srgbClr val="0D6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GM_structure_transition copy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263" y="5019675"/>
            <a:ext cx="12649201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3"/>
          <p:cNvCxnSpPr>
            <a:cxnSpLocks noChangeShapeType="1"/>
          </p:cNvCxnSpPr>
          <p:nvPr userDrawn="1"/>
        </p:nvCxnSpPr>
        <p:spPr bwMode="auto">
          <a:xfrm>
            <a:off x="603250" y="3906838"/>
            <a:ext cx="463550" cy="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2138" y="3906838"/>
            <a:ext cx="46355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03011" y="2956738"/>
            <a:ext cx="9128364" cy="553998"/>
          </a:xfrm>
        </p:spPr>
        <p:txBody>
          <a:bodyPr tIns="0" bIns="0">
            <a:noAutofit/>
          </a:bodyPr>
          <a:lstStyle>
            <a:lvl1pPr>
              <a:defRPr sz="2800" spc="-8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3011" y="3511118"/>
            <a:ext cx="9128364" cy="292388"/>
          </a:xfrm>
        </p:spPr>
        <p:txBody>
          <a:bodyPr>
            <a:noAutofit/>
          </a:bodyPr>
          <a:lstStyle>
            <a:lvl1pPr marL="0" indent="0" algn="l">
              <a:buNone/>
              <a:defRPr sz="1700" b="0" i="1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654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Content_14pt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rrowheads="1"/>
          </p:cNvSpPr>
          <p:nvPr>
            <p:ph type="title"/>
          </p:nvPr>
        </p:nvSpPr>
        <p:spPr bwMode="auto">
          <a:xfrm>
            <a:off x="456279" y="241301"/>
            <a:ext cx="11297233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45714" rIns="45720" bIns="45714" anchor="ctr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0"/>
          </p:nvPr>
        </p:nvSpPr>
        <p:spPr>
          <a:xfrm>
            <a:off x="459500" y="987552"/>
            <a:ext cx="11294011" cy="533095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7F7F7F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defRPr sz="1400">
                <a:solidFill>
                  <a:srgbClr val="7F7F7F"/>
                </a:solidFill>
              </a:defRPr>
            </a:lvl2pPr>
            <a:lvl3pPr>
              <a:buClr>
                <a:schemeClr val="bg1">
                  <a:lumMod val="50000"/>
                </a:schemeClr>
              </a:buClr>
              <a:defRPr sz="1400">
                <a:solidFill>
                  <a:srgbClr val="7F7F7F"/>
                </a:solidFill>
              </a:defRPr>
            </a:lvl3pPr>
            <a:lvl4pPr>
              <a:buClr>
                <a:schemeClr val="bg1">
                  <a:lumMod val="50000"/>
                </a:schemeClr>
              </a:buClr>
              <a:defRPr sz="1400">
                <a:solidFill>
                  <a:srgbClr val="7F7F7F"/>
                </a:solidFill>
              </a:defRPr>
            </a:lvl4pPr>
            <a:lvl5pPr>
              <a:buClr>
                <a:schemeClr val="bg1">
                  <a:lumMod val="50000"/>
                </a:schemeClr>
              </a:buClr>
              <a:defRPr sz="14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7241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Divider - White (print friend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GM_structure_transition copy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263" y="5019675"/>
            <a:ext cx="12649201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3"/>
          <p:cNvCxnSpPr>
            <a:cxnSpLocks noChangeShapeType="1"/>
          </p:cNvCxnSpPr>
          <p:nvPr userDrawn="1"/>
        </p:nvCxnSpPr>
        <p:spPr bwMode="auto">
          <a:xfrm>
            <a:off x="603250" y="3906838"/>
            <a:ext cx="463550" cy="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2138" y="3906838"/>
            <a:ext cx="46355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03011" y="2956738"/>
            <a:ext cx="10969864" cy="553998"/>
          </a:xfrm>
        </p:spPr>
        <p:txBody>
          <a:bodyPr anchor="b">
            <a:noAutofit/>
          </a:bodyPr>
          <a:lstStyle>
            <a:lvl1pPr>
              <a:defRPr sz="2800" spc="-80">
                <a:solidFill>
                  <a:srgbClr val="006BB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3011" y="3511118"/>
            <a:ext cx="10969864" cy="292388"/>
          </a:xfrm>
        </p:spPr>
        <p:txBody>
          <a:bodyPr>
            <a:noAutofit/>
          </a:bodyPr>
          <a:lstStyle>
            <a:lvl1pPr marL="0" indent="0" algn="l">
              <a:buNone/>
              <a:defRPr sz="1700" b="0" i="1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3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- BLUE">
    <p:bg>
      <p:bgPr>
        <a:solidFill>
          <a:srgbClr val="0D6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structure_v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50453">
            <a:off x="5699125" y="-944562"/>
            <a:ext cx="7138988" cy="512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SapientGM_Logo_on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5961063"/>
            <a:ext cx="2679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fld id="{B631EEAF-4C73-524D-8487-6949E51BF7C5}" type="slidenum">
              <a:rPr lang="en-US" sz="1000" b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0992" y="3098140"/>
            <a:ext cx="5332611" cy="66172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3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- White (print friend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structure_v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50453">
            <a:off x="5699125" y="-944562"/>
            <a:ext cx="7138988" cy="512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SapientGM_Logo_on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5961063"/>
            <a:ext cx="2679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9425D8AE-B2A2-774E-8532-4CAFA5953A11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0992" y="3098140"/>
            <a:ext cx="5332611" cy="66172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3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ue Cover Option 2">
    <p:bg>
      <p:bgPr>
        <a:solidFill>
          <a:srgbClr val="0D6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structure_v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3609">
            <a:off x="4448175" y="866775"/>
            <a:ext cx="9556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3"/>
          <p:cNvCxnSpPr>
            <a:cxnSpLocks noChangeShapeType="1"/>
          </p:cNvCxnSpPr>
          <p:nvPr/>
        </p:nvCxnSpPr>
        <p:spPr bwMode="auto">
          <a:xfrm>
            <a:off x="603250" y="4110038"/>
            <a:ext cx="46355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5" descr="SapientGM_Logo_onblu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5961063"/>
            <a:ext cx="2679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03108" y="2651938"/>
            <a:ext cx="9128268" cy="553999"/>
          </a:xfrm>
        </p:spPr>
        <p:txBody>
          <a:bodyPr anchor="b">
            <a:noAutofit/>
          </a:bodyPr>
          <a:lstStyle>
            <a:lvl1pPr>
              <a:defRPr sz="28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03108" y="3206319"/>
            <a:ext cx="9128268" cy="292388"/>
          </a:xfrm>
        </p:spPr>
        <p:txBody>
          <a:bodyPr>
            <a:noAutofit/>
          </a:bodyPr>
          <a:lstStyle>
            <a:lvl1pPr marL="0" indent="0" algn="l">
              <a:buNone/>
              <a:defRPr sz="1900" b="0" i="1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03108" y="3505201"/>
            <a:ext cx="7069519" cy="592667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3E80">
                    <a:alpha val="25000"/>
                  </a:srgbClr>
                </a:solidFill>
                <a:latin typeface="Arial"/>
                <a:cs typeface="Arial"/>
              </a:defRPr>
            </a:lvl1pPr>
            <a:lvl2pPr marL="228591" indent="0">
              <a:buNone/>
              <a:defRPr/>
            </a:lvl2pPr>
            <a:lvl3pPr marL="457181" indent="0">
              <a:buNone/>
              <a:defRPr/>
            </a:lvl3pPr>
            <a:lvl4pPr marL="685772" indent="0">
              <a:buNone/>
              <a:defRPr/>
            </a:lvl4pPr>
            <a:lvl5pPr marL="914361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88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0E5A702C-A59E-1D45-9EC0-54733AD647F2}" type="slidenum">
              <a:rPr lang="en-US" sz="11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3725" y="849313"/>
            <a:ext cx="463550" cy="1587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2497" y="1138554"/>
            <a:ext cx="10972800" cy="5006660"/>
          </a:xfrm>
        </p:spPr>
        <p:txBody>
          <a:bodyPr>
            <a:noAutofit/>
          </a:bodyPr>
          <a:lstStyle>
            <a:lvl1pPr marL="285738" marR="0" indent="-285738" algn="l" defTabSz="457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SzTx/>
              <a:buFont typeface="Wingdings" charset="2"/>
              <a:buChar char="§"/>
              <a:tabLst/>
              <a:defRPr>
                <a:latin typeface="Arial"/>
                <a:cs typeface="Arial"/>
              </a:defRPr>
            </a:lvl1pPr>
            <a:lvl2pPr marL="171443" indent="-171443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342885" indent="-171443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514329" indent="-171443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685772" indent="-171443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94888" y="271239"/>
            <a:ext cx="10969625" cy="566936"/>
          </a:xfrm>
          <a:prstGeom prst="rect">
            <a:avLst/>
          </a:prstGeom>
        </p:spPr>
        <p:txBody>
          <a:bodyPr tIns="45719" bIns="4571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3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E3DD8D49-1649-8648-BEEB-F61BEC69F447}" type="slidenum">
              <a:rPr lang="en-US" sz="11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3725" y="849313"/>
            <a:ext cx="463550" cy="1587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2496" y="1136760"/>
            <a:ext cx="5486400" cy="5008457"/>
          </a:xfrm>
        </p:spPr>
        <p:txBody>
          <a:bodyPr>
            <a:noAutofit/>
          </a:bodyPr>
          <a:lstStyle>
            <a:lvl1pPr marL="285714" marR="0" indent="-285714" algn="l" defTabSz="4571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SzTx/>
              <a:buFont typeface="Wingdings" charset="2"/>
              <a:buChar char="§"/>
              <a:tabLst/>
              <a:defRPr>
                <a:latin typeface="Arial"/>
                <a:cs typeface="Arial"/>
              </a:defRPr>
            </a:lvl1pPr>
            <a:lvl2pPr marL="171427" indent="-171427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342857" indent="-171427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514286" indent="-171427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685716" indent="-171427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94889" y="271239"/>
            <a:ext cx="10969625" cy="566936"/>
          </a:xfrm>
          <a:prstGeom prst="rect">
            <a:avLst/>
          </a:prstGeom>
        </p:spPr>
        <p:txBody>
          <a:bodyPr tIns="45715" bIns="45715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1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theme" Target="../theme/theme2.xml"/><Relationship Id="rId23" Type="http://schemas.openxmlformats.org/officeDocument/2006/relationships/image" Target="../media/image6.emf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365125"/>
            <a:ext cx="109696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130300"/>
            <a:ext cx="109696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9pPr>
    </p:titleStyle>
    <p:bodyStyle>
      <a:lvl1pPr marL="228600" indent="-228600" algn="l" defTabSz="457200" rtl="0" eaLnBrk="0" fontAlgn="base" hangingPunct="0">
        <a:spcBef>
          <a:spcPct val="0"/>
        </a:spcBef>
        <a:spcAft>
          <a:spcPts val="1000"/>
        </a:spcAft>
        <a:buClr>
          <a:srgbClr val="5C5C5C"/>
        </a:buClr>
        <a:buFont typeface="Wingdings" charset="0"/>
        <a:buChar char="§"/>
        <a:defRPr kern="1200">
          <a:solidFill>
            <a:srgbClr val="5C5C5C"/>
          </a:solidFill>
          <a:latin typeface="Arial"/>
          <a:ea typeface="ＭＳ Ｐゴシック" charset="0"/>
          <a:cs typeface="Arial"/>
        </a:defRPr>
      </a:lvl1pPr>
      <a:lvl2pPr marL="457200" indent="-228600" algn="l" defTabSz="457200" rtl="0" eaLnBrk="0" fontAlgn="base" hangingPunct="0">
        <a:spcBef>
          <a:spcPct val="0"/>
        </a:spcBef>
        <a:spcAft>
          <a:spcPts val="1000"/>
        </a:spcAft>
        <a:buClr>
          <a:srgbClr val="5C5C5C"/>
        </a:buClr>
        <a:buFont typeface="Wingdings" charset="0"/>
        <a:buChar char="§"/>
        <a:defRPr sz="1600" kern="1200">
          <a:solidFill>
            <a:srgbClr val="5C5C5C"/>
          </a:solidFill>
          <a:latin typeface="Arial"/>
          <a:ea typeface="ＭＳ Ｐゴシック" charset="0"/>
          <a:cs typeface="Arial"/>
        </a:defRPr>
      </a:lvl2pPr>
      <a:lvl3pPr marL="685800" indent="-228600" algn="l" defTabSz="457200" rtl="0" eaLnBrk="0" fontAlgn="base" hangingPunct="0">
        <a:spcBef>
          <a:spcPct val="0"/>
        </a:spcBef>
        <a:spcAft>
          <a:spcPts val="1000"/>
        </a:spcAft>
        <a:buClr>
          <a:srgbClr val="5C5C5C"/>
        </a:buClr>
        <a:buFont typeface="Wingdings" charset="0"/>
        <a:buChar char="§"/>
        <a:defRPr sz="1500" kern="1200">
          <a:solidFill>
            <a:srgbClr val="5C5C5C"/>
          </a:solidFill>
          <a:latin typeface="Arial"/>
          <a:ea typeface="ＭＳ Ｐゴシック" charset="0"/>
          <a:cs typeface="Arial"/>
        </a:defRPr>
      </a:lvl3pPr>
      <a:lvl4pPr marL="914400" indent="-228600" algn="l" defTabSz="457200" rtl="0" eaLnBrk="0" fontAlgn="base" hangingPunct="0">
        <a:spcBef>
          <a:spcPct val="0"/>
        </a:spcBef>
        <a:spcAft>
          <a:spcPts val="1000"/>
        </a:spcAft>
        <a:buClr>
          <a:srgbClr val="5C5C5C"/>
        </a:buClr>
        <a:buFont typeface="Wingdings" charset="0"/>
        <a:buChar char="§"/>
        <a:defRPr sz="1400" kern="1200">
          <a:solidFill>
            <a:srgbClr val="5C5C5C"/>
          </a:solidFill>
          <a:latin typeface="Arial"/>
          <a:ea typeface="ＭＳ Ｐゴシック" charset="0"/>
          <a:cs typeface="Arial"/>
        </a:defRPr>
      </a:lvl4pPr>
      <a:lvl5pPr marL="1143000" indent="-228600" algn="l" defTabSz="457200" rtl="0" eaLnBrk="0" fontAlgn="base" hangingPunct="0">
        <a:spcBef>
          <a:spcPct val="0"/>
        </a:spcBef>
        <a:spcAft>
          <a:spcPts val="1000"/>
        </a:spcAft>
        <a:buClr>
          <a:srgbClr val="5C5C5C"/>
        </a:buClr>
        <a:buFont typeface="Wingdings" charset="0"/>
        <a:buChar char="§"/>
        <a:defRPr sz="1300" kern="1200">
          <a:solidFill>
            <a:srgbClr val="5C5C5C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587375" y="1130300"/>
            <a:ext cx="109696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Box 37"/>
          <p:cNvSpPr txBox="1">
            <a:spLocks noChangeArrowheads="1"/>
          </p:cNvSpPr>
          <p:nvPr/>
        </p:nvSpPr>
        <p:spPr bwMode="auto">
          <a:xfrm>
            <a:off x="7531100" y="6370638"/>
            <a:ext cx="3592513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SapientSansMedium"/>
                <a:cs typeface="SapientSansMedium"/>
              </a:rPr>
              <a:t>© 2014 SAPIENT CORPORATION   |   CONFIDENTIAL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SapientSansMedium"/>
              <a:cs typeface="SapientSansMedium"/>
            </a:endParaRPr>
          </a:p>
        </p:txBody>
      </p:sp>
      <p:sp>
        <p:nvSpPr>
          <p:cNvPr id="12292" name="Title Placeholder 1"/>
          <p:cNvSpPr>
            <a:spLocks noGrp="1"/>
          </p:cNvSpPr>
          <p:nvPr>
            <p:ph type="title"/>
          </p:nvPr>
        </p:nvSpPr>
        <p:spPr bwMode="auto">
          <a:xfrm>
            <a:off x="595313" y="271463"/>
            <a:ext cx="109696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pic>
        <p:nvPicPr>
          <p:cNvPr id="12293" name="Picture 9" descr="SapientGM_Logo_BugRed.eps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6327775"/>
            <a:ext cx="1397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9CD7AA57-C8A6-E244-8375-C66C06A0635E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  <p:sldLayoutId id="2147484107" r:id="rId12"/>
    <p:sldLayoutId id="2147484108" r:id="rId13"/>
    <p:sldLayoutId id="2147484109" r:id="rId14"/>
    <p:sldLayoutId id="2147484110" r:id="rId15"/>
    <p:sldLayoutId id="2147484111" r:id="rId16"/>
    <p:sldLayoutId id="2147484112" r:id="rId17"/>
    <p:sldLayoutId id="2147484113" r:id="rId18"/>
    <p:sldLayoutId id="2147484114" r:id="rId19"/>
    <p:sldLayoutId id="2147484115" r:id="rId20"/>
    <p:sldLayoutId id="2147484116" r:id="rId2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800"/>
        </a:spcAft>
        <a:buClr>
          <a:schemeClr val="tx1"/>
        </a:buClr>
        <a:buFont typeface="Wingdings" charset="0"/>
        <a:defRPr kern="1200">
          <a:solidFill>
            <a:srgbClr val="5C5C5C"/>
          </a:solidFill>
          <a:latin typeface="Arial"/>
          <a:ea typeface="ＭＳ Ｐゴシック" charset="0"/>
          <a:cs typeface="Arial"/>
        </a:defRPr>
      </a:lvl1pPr>
      <a:lvl2pPr marL="265113" indent="-171450" algn="l" defTabSz="457200" rtl="0" eaLnBrk="0" fontAlgn="base" hangingPunct="0">
        <a:spcBef>
          <a:spcPct val="0"/>
        </a:spcBef>
        <a:spcAft>
          <a:spcPts val="800"/>
        </a:spcAft>
        <a:buClr>
          <a:srgbClr val="5C5C5C"/>
        </a:buClr>
        <a:buFont typeface="Wingdings" charset="0"/>
        <a:buChar char="§"/>
        <a:defRPr sz="1600" kern="1200">
          <a:solidFill>
            <a:srgbClr val="5C5C5C"/>
          </a:solidFill>
          <a:latin typeface="Arial"/>
          <a:ea typeface="ＭＳ Ｐゴシック" charset="0"/>
          <a:cs typeface="Arial"/>
        </a:defRPr>
      </a:lvl2pPr>
      <a:lvl3pPr marL="438150" indent="-171450" algn="l" defTabSz="457200" rtl="0" eaLnBrk="0" fontAlgn="base" hangingPunct="0">
        <a:spcBef>
          <a:spcPct val="0"/>
        </a:spcBef>
        <a:spcAft>
          <a:spcPts val="800"/>
        </a:spcAft>
        <a:buClr>
          <a:srgbClr val="5C5C5C"/>
        </a:buClr>
        <a:buFont typeface="Wingdings" charset="0"/>
        <a:buChar char="§"/>
        <a:defRPr sz="1500" kern="1200">
          <a:solidFill>
            <a:srgbClr val="5C5C5C"/>
          </a:solidFill>
          <a:latin typeface="Arial"/>
          <a:ea typeface="ＭＳ Ｐゴシック" charset="0"/>
          <a:cs typeface="Arial"/>
        </a:defRPr>
      </a:lvl3pPr>
      <a:lvl4pPr marL="603250" indent="-171450" algn="l" defTabSz="457200" rtl="0" eaLnBrk="0" fontAlgn="base" hangingPunct="0">
        <a:spcBef>
          <a:spcPct val="0"/>
        </a:spcBef>
        <a:spcAft>
          <a:spcPts val="800"/>
        </a:spcAft>
        <a:buClr>
          <a:srgbClr val="5C5C5C"/>
        </a:buClr>
        <a:buFont typeface="Wingdings" charset="0"/>
        <a:buChar char="§"/>
        <a:defRPr sz="1400" kern="1200">
          <a:solidFill>
            <a:srgbClr val="5C5C5C"/>
          </a:solidFill>
          <a:latin typeface="Arial"/>
          <a:ea typeface="ＭＳ Ｐゴシック" charset="0"/>
          <a:cs typeface="Arial"/>
        </a:defRPr>
      </a:lvl4pPr>
      <a:lvl5pPr marL="776288" indent="-171450" algn="l" defTabSz="457200" rtl="0" eaLnBrk="0" fontAlgn="base" hangingPunct="0">
        <a:spcBef>
          <a:spcPct val="0"/>
        </a:spcBef>
        <a:spcAft>
          <a:spcPts val="800"/>
        </a:spcAft>
        <a:buClr>
          <a:srgbClr val="5C5C5C"/>
        </a:buClr>
        <a:buFont typeface="Wingdings" charset="0"/>
        <a:buChar char="§"/>
        <a:defRPr sz="1300" kern="1200">
          <a:solidFill>
            <a:srgbClr val="5C5C5C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file://localhost/Users/kloone/Documents/Sapient%20QA%20Automation%20Bootcamp/scrum_01-02.png" TargetMode="External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file://localhost/Users/kloone/Documents/Sapient%20QA%20Automation%20Bootcamp/scrum_01-02.png" TargetMode="External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Relationship Id="rId3" Type="http://schemas.openxmlformats.org/officeDocument/2006/relationships/image" Target="file://localhost/Users/kloone/Documents/Sapient%20QA%20Automation%20Bootcamp/sprint_review-02.pn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kloone/Documents/Sapient%20QA%20Automation%20Bootcamp/scrum_01-02.png" TargetMode="External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kloone/Documents/Sapient%20QA%20Automation%20Bootcamp/scrum_01-02.png" TargetMode="External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ctrTitle"/>
          </p:nvPr>
        </p:nvSpPr>
        <p:spPr>
          <a:xfrm>
            <a:off x="603250" y="2652713"/>
            <a:ext cx="9128125" cy="55245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59 Minute Scrum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250" y="3206750"/>
            <a:ext cx="9128125" cy="292100"/>
          </a:xfrm>
        </p:spPr>
        <p:txBody>
          <a:bodyPr/>
          <a:lstStyle/>
          <a:p>
            <a:pPr eaLnBrk="1" hangingPunct="1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None/>
              <a:defRPr/>
            </a:pP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extLst/>
        </p:spPr>
        <p:txBody>
          <a:bodyPr/>
          <a:lstStyle/>
          <a:p>
            <a:pPr eaLnBrk="1" hangingPunct="1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None/>
              <a:defRPr/>
            </a:pPr>
            <a:r>
              <a:rPr lang="en-US" dirty="0" smtClean="0"/>
              <a:t>2.09.2015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Title 3"/>
          <p:cNvSpPr>
            <a:spLocks noGrp="1"/>
          </p:cNvSpPr>
          <p:nvPr>
            <p:ph type="title"/>
          </p:nvPr>
        </p:nvSpPr>
        <p:spPr>
          <a:xfrm>
            <a:off x="595313" y="271463"/>
            <a:ext cx="10969625" cy="566737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Exercise: Day </a:t>
            </a:r>
            <a:r>
              <a:rPr lang="en-US" dirty="0" smtClean="0">
                <a:latin typeface="Arial" charset="0"/>
              </a:rPr>
              <a:t>1</a:t>
            </a:r>
            <a:r>
              <a:rPr lang="en-US" dirty="0" smtClean="0">
                <a:latin typeface="Arial" charset="0"/>
              </a:rPr>
              <a:t>–</a:t>
            </a:r>
            <a:r>
              <a:rPr lang="en-US" dirty="0" smtClean="0">
                <a:latin typeface="Arial" charset="0"/>
              </a:rPr>
              <a:t>3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37601"/>
              </p:ext>
            </p:extLst>
          </p:nvPr>
        </p:nvGraphicFramePr>
        <p:xfrm>
          <a:off x="595313" y="1266825"/>
          <a:ext cx="10410826" cy="4273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4160"/>
                <a:gridCol w="473744"/>
                <a:gridCol w="3185171"/>
                <a:gridCol w="473744"/>
                <a:gridCol w="3144007"/>
              </a:tblGrid>
              <a:tr h="79240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/>
                          </a:solidFill>
                        </a:rPr>
                        <a:t>Day 1</a:t>
                      </a:r>
                      <a:endParaRPr lang="en-US" sz="18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91436" marR="91436" marT="45716" marB="4571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91436" marR="91436" marT="45716" marB="4571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accent2"/>
                          </a:solidFill>
                        </a:rPr>
                        <a:t>Day 2</a:t>
                      </a:r>
                    </a:p>
                  </a:txBody>
                  <a:tcPr marL="91436" marR="91436" marT="45716" marB="4571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FEB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91436" marR="91436" marT="45716" marB="4571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(Last day – </a:t>
                      </a:r>
                      <a:br>
                        <a:rPr lang="en-US" sz="1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lang="en-US" sz="1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must have completed product)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accent2"/>
                          </a:solidFill>
                        </a:rPr>
                        <a:t>Day 3</a:t>
                      </a:r>
                    </a:p>
                  </a:txBody>
                  <a:tcPr marL="91436" marR="91436" marT="45716" marB="4571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34811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 minute work day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 minute daily scrum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36" marR="91436"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91436" marR="91436"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 minute work day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minute daily scrum</a:t>
                      </a:r>
                    </a:p>
                  </a:txBody>
                  <a:tcPr marL="91436" marR="91436"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FEB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91436" marR="91436"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 minute work day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minute daily scrum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36" marR="91436"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Scrum Meeting</a:t>
            </a:r>
          </a:p>
          <a:p>
            <a:r>
              <a:rPr lang="en-US" dirty="0" smtClean="0"/>
              <a:t>Team stands in a circle facing each other</a:t>
            </a:r>
          </a:p>
          <a:p>
            <a:r>
              <a:rPr lang="en-US" dirty="0" smtClean="0"/>
              <a:t>Each team member answers 3 questions</a:t>
            </a:r>
          </a:p>
        </p:txBody>
      </p:sp>
      <p:sp>
        <p:nvSpPr>
          <p:cNvPr id="16691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</a:t>
            </a:r>
            <a:r>
              <a:rPr lang="en-US" dirty="0" smtClean="0">
                <a:latin typeface="Arial" charset="0"/>
              </a:rPr>
              <a:t>Day 2 </a:t>
            </a:r>
            <a:r>
              <a:rPr lang="en-US" dirty="0" smtClean="0"/>
              <a:t>Daily Scrum</a:t>
            </a:r>
            <a:endParaRPr lang="en-US" dirty="0"/>
          </a:p>
        </p:txBody>
      </p:sp>
      <p:pic>
        <p:nvPicPr>
          <p:cNvPr id="7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138" y="406400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144616" y="359586"/>
            <a:ext cx="9885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800"/>
              </a:spcAft>
              <a:buClr>
                <a:srgbClr val="2E2E2E"/>
              </a:buClr>
              <a:buFont typeface="Wingdings" charset="2"/>
              <a:buNone/>
              <a:defRPr/>
            </a:pPr>
            <a:r>
              <a:rPr lang="en-US" b="1" dirty="0" smtClean="0">
                <a:solidFill>
                  <a:schemeClr val="accent2"/>
                </a:solidFill>
                <a:latin typeface="Arial"/>
                <a:ea typeface="+mn-ea"/>
                <a:cs typeface="Arial"/>
              </a:rPr>
              <a:t>2 </a:t>
            </a:r>
            <a:r>
              <a:rPr lang="en-US" b="1" dirty="0">
                <a:solidFill>
                  <a:schemeClr val="accent2"/>
                </a:solidFill>
                <a:latin typeface="Arial"/>
                <a:ea typeface="+mn-ea"/>
                <a:cs typeface="Arial"/>
              </a:rPr>
              <a:t>min</a:t>
            </a:r>
          </a:p>
        </p:txBody>
      </p:sp>
      <p:pic>
        <p:nvPicPr>
          <p:cNvPr id="9" name="scrum_01-02.png" descr="/Users/kloone/Documents/Sapient QA Automation Bootcamp/scrum_01-02.png"/>
          <p:cNvPicPr>
            <a:picLocks noChangeAspect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688" y="3881438"/>
            <a:ext cx="5494337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595313" y="3265833"/>
            <a:ext cx="3245035" cy="1031529"/>
          </a:xfrm>
          <a:prstGeom prst="wedgeRoundRectCallout">
            <a:avLst>
              <a:gd name="adj1" fmla="val 72300"/>
              <a:gd name="adj2" fmla="val 56866"/>
              <a:gd name="adj3" fmla="val 16667"/>
            </a:avLst>
          </a:prstGeom>
          <a:solidFill>
            <a:schemeClr val="accent2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231775" defTabSz="403225">
              <a:defRPr/>
            </a:pPr>
            <a:r>
              <a:rPr lang="en-US" sz="1800" dirty="0"/>
              <a:t>1. What have I completed since our last meeting?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236942" y="2358658"/>
            <a:ext cx="3425825" cy="1284656"/>
          </a:xfrm>
          <a:prstGeom prst="wedgeRoundRectCallout">
            <a:avLst>
              <a:gd name="adj1" fmla="val -5440"/>
              <a:gd name="adj2" fmla="val 89211"/>
              <a:gd name="adj3" fmla="val 16667"/>
            </a:avLst>
          </a:prstGeom>
          <a:solidFill>
            <a:schemeClr val="accent2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231775" defTabSz="454025">
              <a:defRPr/>
            </a:pPr>
            <a:r>
              <a:rPr lang="en-US" sz="1800" dirty="0"/>
              <a:t>2. What do I intend to complete before our next meeting?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8124204" y="3127549"/>
            <a:ext cx="2563804" cy="1031530"/>
          </a:xfrm>
          <a:prstGeom prst="wedgeRoundRectCallout">
            <a:avLst>
              <a:gd name="adj1" fmla="val -86100"/>
              <a:gd name="adj2" fmla="val 66417"/>
              <a:gd name="adj3" fmla="val 16667"/>
            </a:avLst>
          </a:prstGeom>
          <a:solidFill>
            <a:schemeClr val="accent2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231775">
              <a:defRPr/>
            </a:pPr>
            <a:r>
              <a:rPr lang="en-US" sz="1800" dirty="0"/>
              <a:t>3. What is getting in my way?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Title 3"/>
          <p:cNvSpPr>
            <a:spLocks noGrp="1"/>
          </p:cNvSpPr>
          <p:nvPr>
            <p:ph type="title"/>
          </p:nvPr>
        </p:nvSpPr>
        <p:spPr>
          <a:xfrm>
            <a:off x="595313" y="271463"/>
            <a:ext cx="10969625" cy="566737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Exercise: Day </a:t>
            </a:r>
            <a:r>
              <a:rPr lang="en-US" dirty="0" smtClean="0">
                <a:latin typeface="Arial" charset="0"/>
              </a:rPr>
              <a:t>1</a:t>
            </a:r>
            <a:r>
              <a:rPr lang="en-US" dirty="0" smtClean="0">
                <a:latin typeface="Arial" charset="0"/>
              </a:rPr>
              <a:t>–</a:t>
            </a:r>
            <a:r>
              <a:rPr lang="en-US" dirty="0" smtClean="0">
                <a:latin typeface="Arial" charset="0"/>
              </a:rPr>
              <a:t>3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080703"/>
              </p:ext>
            </p:extLst>
          </p:nvPr>
        </p:nvGraphicFramePr>
        <p:xfrm>
          <a:off x="595313" y="1266825"/>
          <a:ext cx="10410826" cy="4273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4160"/>
                <a:gridCol w="473744"/>
                <a:gridCol w="3185171"/>
                <a:gridCol w="473744"/>
                <a:gridCol w="3144007"/>
              </a:tblGrid>
              <a:tr h="79240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/>
                          </a:solidFill>
                        </a:rPr>
                        <a:t>Day 1</a:t>
                      </a:r>
                      <a:endParaRPr lang="en-US" sz="18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91436" marR="91436" marT="45716" marB="4571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91436" marR="91436" marT="45716" marB="4571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accent2"/>
                          </a:solidFill>
                        </a:rPr>
                        <a:t>Day 2</a:t>
                      </a:r>
                    </a:p>
                  </a:txBody>
                  <a:tcPr marL="91436" marR="91436" marT="45716" marB="4571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91436" marR="91436" marT="45716" marB="4571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(Last day – </a:t>
                      </a:r>
                      <a:br>
                        <a:rPr lang="en-US" sz="1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lang="en-US" sz="1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must have completed product)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accent2"/>
                          </a:solidFill>
                        </a:rPr>
                        <a:t>Day 3</a:t>
                      </a:r>
                    </a:p>
                  </a:txBody>
                  <a:tcPr marL="91436" marR="91436" marT="45716" marB="4571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FEB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4811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 minute work day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 minute daily scrum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36" marR="91436"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91436" marR="91436"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 minute work day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minute daily scrum</a:t>
                      </a:r>
                    </a:p>
                  </a:txBody>
                  <a:tcPr marL="91436" marR="91436"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91436" marR="91436"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 minute work day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minute daily scrum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36" marR="91436"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FEB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E9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Scrum Meeting</a:t>
            </a:r>
          </a:p>
          <a:p>
            <a:r>
              <a:rPr lang="en-US" dirty="0"/>
              <a:t>Team stands in a circle facing each other</a:t>
            </a:r>
          </a:p>
          <a:p>
            <a:r>
              <a:rPr lang="en-US" dirty="0"/>
              <a:t>Each team member answers 3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16896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Exercise: </a:t>
            </a:r>
            <a:r>
              <a:rPr lang="en-US" dirty="0" smtClean="0">
                <a:latin typeface="Arial" charset="0"/>
              </a:rPr>
              <a:t>Day 3 </a:t>
            </a:r>
            <a:r>
              <a:rPr lang="en-US" dirty="0" smtClean="0">
                <a:latin typeface="Arial" charset="0"/>
              </a:rPr>
              <a:t>Daily </a:t>
            </a:r>
            <a:r>
              <a:rPr lang="en-US" dirty="0">
                <a:latin typeface="Arial" charset="0"/>
              </a:rPr>
              <a:t>Scrum</a:t>
            </a:r>
          </a:p>
        </p:txBody>
      </p:sp>
      <p:pic>
        <p:nvPicPr>
          <p:cNvPr id="7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138" y="406400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144616" y="359586"/>
            <a:ext cx="9885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800"/>
              </a:spcAft>
              <a:buClr>
                <a:srgbClr val="2E2E2E"/>
              </a:buClr>
              <a:buFont typeface="Wingdings" charset="2"/>
              <a:buNone/>
              <a:defRPr/>
            </a:pPr>
            <a:r>
              <a:rPr lang="en-US" b="1" dirty="0" smtClean="0">
                <a:solidFill>
                  <a:schemeClr val="accent2"/>
                </a:solidFill>
                <a:latin typeface="Arial"/>
                <a:ea typeface="+mn-ea"/>
                <a:cs typeface="Arial"/>
              </a:rPr>
              <a:t>2 </a:t>
            </a:r>
            <a:r>
              <a:rPr lang="en-US" b="1" dirty="0">
                <a:solidFill>
                  <a:schemeClr val="accent2"/>
                </a:solidFill>
                <a:latin typeface="Arial"/>
                <a:ea typeface="+mn-ea"/>
                <a:cs typeface="Arial"/>
              </a:rPr>
              <a:t>min</a:t>
            </a:r>
          </a:p>
        </p:txBody>
      </p:sp>
      <p:pic>
        <p:nvPicPr>
          <p:cNvPr id="10" name="scrum_01-02.png" descr="/Users/kloone/Documents/Sapient QA Automation Bootcamp/scrum_01-02.png"/>
          <p:cNvPicPr>
            <a:picLocks noChangeAspect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175" y="3881438"/>
            <a:ext cx="5494337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ular Callout 10"/>
          <p:cNvSpPr/>
          <p:nvPr/>
        </p:nvSpPr>
        <p:spPr>
          <a:xfrm>
            <a:off x="2369333" y="4297362"/>
            <a:ext cx="3245035" cy="1031529"/>
          </a:xfrm>
          <a:prstGeom prst="wedgeRoundRectCallout">
            <a:avLst>
              <a:gd name="adj1" fmla="val 80687"/>
              <a:gd name="adj2" fmla="val -5673"/>
              <a:gd name="adj3" fmla="val 16667"/>
            </a:avLst>
          </a:prstGeom>
          <a:solidFill>
            <a:schemeClr val="accent2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231775" defTabSz="403225">
              <a:defRPr/>
            </a:pPr>
            <a:r>
              <a:rPr lang="en-US" sz="1800" dirty="0"/>
              <a:t>1. What have I completed since our last meeting?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4357262" y="2596782"/>
            <a:ext cx="3425825" cy="1284656"/>
          </a:xfrm>
          <a:prstGeom prst="wedgeRoundRectCallout">
            <a:avLst>
              <a:gd name="adj1" fmla="val 53405"/>
              <a:gd name="adj2" fmla="val 82934"/>
              <a:gd name="adj3" fmla="val 16667"/>
            </a:avLst>
          </a:prstGeom>
          <a:solidFill>
            <a:schemeClr val="accent2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231775" defTabSz="454025">
              <a:defRPr/>
            </a:pPr>
            <a:r>
              <a:rPr lang="en-US" sz="1800" dirty="0"/>
              <a:t>2. What do I intend to complete before our next meeting?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8124204" y="2750068"/>
            <a:ext cx="2563804" cy="1031530"/>
          </a:xfrm>
          <a:prstGeom prst="wedgeRoundRectCallout">
            <a:avLst>
              <a:gd name="adj1" fmla="val -23196"/>
              <a:gd name="adj2" fmla="val 87915"/>
              <a:gd name="adj3" fmla="val 16667"/>
            </a:avLst>
          </a:prstGeom>
          <a:solidFill>
            <a:schemeClr val="accent2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231775">
              <a:defRPr/>
            </a:pPr>
            <a:r>
              <a:rPr lang="en-US" sz="1800" dirty="0"/>
              <a:t>3. What is getting in my way?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089650" y="838200"/>
            <a:ext cx="5475288" cy="5457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7" name="Oval 6"/>
          <p:cNvSpPr/>
          <p:nvPr/>
        </p:nvSpPr>
        <p:spPr>
          <a:xfrm>
            <a:off x="6662682" y="1350717"/>
            <a:ext cx="4364464" cy="436446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602496" y="1136755"/>
            <a:ext cx="5042112" cy="5008457"/>
          </a:xfrm>
        </p:spPr>
        <p:txBody>
          <a:bodyPr/>
          <a:lstStyle/>
          <a:p>
            <a:r>
              <a:rPr lang="en-US" dirty="0" smtClean="0"/>
              <a:t>Elect a spokesperson to facilitate the Sprint Review and Demo meeting</a:t>
            </a:r>
          </a:p>
          <a:p>
            <a:r>
              <a:rPr lang="en-US" dirty="0" smtClean="0"/>
              <a:t>Conduct a Sprint Review and a Demo of your brochure</a:t>
            </a:r>
          </a:p>
          <a:p>
            <a:pPr marL="577850"/>
            <a:r>
              <a:rPr lang="en-US" dirty="0" smtClean="0"/>
              <a:t>What is the potentially shippable </a:t>
            </a:r>
            <a:br>
              <a:rPr lang="en-US" dirty="0" smtClean="0"/>
            </a:br>
            <a:r>
              <a:rPr lang="en-US" dirty="0" smtClean="0"/>
              <a:t>product increment?</a:t>
            </a:r>
          </a:p>
          <a:p>
            <a:pPr marL="577850"/>
            <a:r>
              <a:rPr lang="en-US" dirty="0" smtClean="0"/>
              <a:t>What did we complete of our </a:t>
            </a:r>
            <a:br>
              <a:rPr lang="en-US" dirty="0" smtClean="0"/>
            </a:br>
            <a:r>
              <a:rPr lang="en-US" dirty="0" smtClean="0"/>
              <a:t>Sprint Backlog?</a:t>
            </a:r>
          </a:p>
          <a:p>
            <a:pPr marL="577850"/>
            <a:r>
              <a:rPr lang="en-US" dirty="0" smtClean="0"/>
              <a:t>What is the feedback from our </a:t>
            </a:r>
            <a:br>
              <a:rPr lang="en-US" dirty="0" smtClean="0"/>
            </a:br>
            <a:r>
              <a:rPr lang="en-US" dirty="0" smtClean="0"/>
              <a:t>Product Owner?</a:t>
            </a:r>
            <a:endParaRPr lang="en-US" dirty="0" smtClean="0"/>
          </a:p>
        </p:txBody>
      </p:sp>
      <p:sp>
        <p:nvSpPr>
          <p:cNvPr id="1699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Exercise: Sprint Review</a:t>
            </a:r>
            <a:endParaRPr lang="en-US"/>
          </a:p>
        </p:txBody>
      </p:sp>
      <p:pic>
        <p:nvPicPr>
          <p:cNvPr id="11" name="sprint_review-02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79" y="1287980"/>
            <a:ext cx="4898176" cy="4277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Sprint Retrospective</a:t>
            </a:r>
          </a:p>
        </p:txBody>
      </p:sp>
      <p:pic>
        <p:nvPicPr>
          <p:cNvPr id="7" name="scrum_01-02.png" descr="/Users/kloone/Documents/Sapient QA Automation Bootcamp/scrum_01-02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294" y="3656859"/>
            <a:ext cx="5494337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6292046" y="2396151"/>
            <a:ext cx="2449355" cy="1031529"/>
          </a:xfrm>
          <a:prstGeom prst="wedgeRoundRectCallout">
            <a:avLst>
              <a:gd name="adj1" fmla="val 32794"/>
              <a:gd name="adj2" fmla="val 121359"/>
              <a:gd name="adj3" fmla="val 16667"/>
            </a:avLst>
          </a:prstGeom>
          <a:solidFill>
            <a:schemeClr val="accent2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/>
            <a:r>
              <a:rPr lang="en-US" sz="1800" dirty="0" smtClean="0"/>
              <a:t>What went well </a:t>
            </a:r>
            <a:br>
              <a:rPr lang="en-US" sz="1800" dirty="0" smtClean="0"/>
            </a:br>
            <a:r>
              <a:rPr lang="en-US" sz="1800" dirty="0" smtClean="0"/>
              <a:t>during the sprint?</a:t>
            </a:r>
            <a:endParaRPr lang="en-US" sz="1800" dirty="0" smtClean="0"/>
          </a:p>
        </p:txBody>
      </p:sp>
      <p:sp>
        <p:nvSpPr>
          <p:cNvPr id="10" name="Rounded Rectangular Callout 9"/>
          <p:cNvSpPr/>
          <p:nvPr/>
        </p:nvSpPr>
        <p:spPr>
          <a:xfrm>
            <a:off x="9023000" y="1975632"/>
            <a:ext cx="2610631" cy="1297455"/>
          </a:xfrm>
          <a:prstGeom prst="wedgeRoundRectCallout">
            <a:avLst>
              <a:gd name="adj1" fmla="val -39123"/>
              <a:gd name="adj2" fmla="val 104733"/>
              <a:gd name="adj3" fmla="val 16667"/>
            </a:avLst>
          </a:prstGeom>
          <a:solidFill>
            <a:schemeClr val="accent2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/>
            <a:r>
              <a:rPr lang="en-US" sz="1800" dirty="0" smtClean="0"/>
              <a:t>What could be improved for the </a:t>
            </a:r>
            <a:br>
              <a:rPr lang="en-US" sz="1800" dirty="0" smtClean="0"/>
            </a:br>
            <a:r>
              <a:rPr lang="en-US" sz="1800" dirty="0" smtClean="0"/>
              <a:t>next sprint?</a:t>
            </a:r>
            <a:endParaRPr lang="en-US" sz="1800" dirty="0"/>
          </a:p>
        </p:txBody>
      </p:sp>
      <p:sp>
        <p:nvSpPr>
          <p:cNvPr id="17100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Exercise: Sprint Review</a:t>
            </a:r>
            <a:endParaRPr lang="en-US" dirty="0"/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138" y="406400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144616" y="359586"/>
            <a:ext cx="9885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800"/>
              </a:spcAft>
              <a:buClr>
                <a:srgbClr val="2E2E2E"/>
              </a:buClr>
              <a:buFont typeface="Wingdings" charset="2"/>
              <a:buNone/>
              <a:defRPr/>
            </a:pPr>
            <a:r>
              <a:rPr lang="en-US" b="1" dirty="0" smtClean="0">
                <a:solidFill>
                  <a:schemeClr val="accent2"/>
                </a:solidFill>
                <a:latin typeface="Arial"/>
                <a:ea typeface="+mn-ea"/>
                <a:cs typeface="Arial"/>
              </a:rPr>
              <a:t>7 </a:t>
            </a:r>
            <a:r>
              <a:rPr lang="en-US" b="1" dirty="0">
                <a:solidFill>
                  <a:schemeClr val="accent2"/>
                </a:solidFill>
                <a:latin typeface="Arial"/>
                <a:ea typeface="+mn-ea"/>
                <a:cs typeface="Arial"/>
              </a:rPr>
              <a:t>min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959035"/>
              </p:ext>
            </p:extLst>
          </p:nvPr>
        </p:nvGraphicFramePr>
        <p:xfrm>
          <a:off x="602496" y="1610217"/>
          <a:ext cx="4628846" cy="428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423"/>
                <a:gridCol w="2314423"/>
              </a:tblGrid>
              <a:tr h="41580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</a:t>
                      </a:r>
                      <a:endParaRPr lang="en-US" sz="3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b">
                    <a:lnR w="952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8FEB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8FEB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FEB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8FEB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Isosceles Triangle 10"/>
          <p:cNvSpPr>
            <a:spLocks noChangeAspect="1"/>
          </p:cNvSpPr>
          <p:nvPr/>
        </p:nvSpPr>
        <p:spPr>
          <a:xfrm>
            <a:off x="3951239" y="1834512"/>
            <a:ext cx="254382" cy="219294"/>
          </a:xfrm>
          <a:prstGeom prst="triangle">
            <a:avLst/>
          </a:prstGeom>
          <a:noFill/>
          <a:ln w="5397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itle 1"/>
          <p:cNvSpPr>
            <a:spLocks noGrp="1"/>
          </p:cNvSpPr>
          <p:nvPr>
            <p:ph type="ctrTitle"/>
          </p:nvPr>
        </p:nvSpPr>
        <p:spPr>
          <a:xfrm>
            <a:off x="601663" y="3098800"/>
            <a:ext cx="5332412" cy="6604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Thanks!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050" y="469900"/>
            <a:ext cx="5472113" cy="5702300"/>
          </a:xfrm>
        </p:spPr>
        <p:txBody>
          <a:bodyPr/>
          <a:lstStyle/>
          <a:p>
            <a:pPr marL="285750" indent="-285750" fontAlgn="base">
              <a:spcBef>
                <a:spcPct val="0"/>
              </a:spcBef>
              <a:buClr>
                <a:srgbClr val="5C5C5C"/>
              </a:buClr>
              <a:buFont typeface="Wingdings" charset="0"/>
              <a:buChar char="§"/>
            </a:pPr>
            <a:r>
              <a:rPr lang="en-US" i="0">
                <a:latin typeface="Arial" charset="0"/>
              </a:rPr>
              <a:t>59 Minute Scrum</a:t>
            </a:r>
          </a:p>
        </p:txBody>
      </p:sp>
      <p:sp>
        <p:nvSpPr>
          <p:cNvPr id="33794" name="Title 3"/>
          <p:cNvSpPr>
            <a:spLocks noGrp="1"/>
          </p:cNvSpPr>
          <p:nvPr>
            <p:ph type="title"/>
          </p:nvPr>
        </p:nvSpPr>
        <p:spPr>
          <a:xfrm>
            <a:off x="603250" y="2393950"/>
            <a:ext cx="4022725" cy="10334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Agenda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89650" y="838200"/>
            <a:ext cx="5475288" cy="5457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603250" y="1136650"/>
            <a:ext cx="5486400" cy="5008563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Each team MUST </a:t>
            </a:r>
            <a:endParaRPr lang="en-US" b="1" dirty="0" smtClean="0"/>
          </a:p>
          <a:p>
            <a:pPr marL="577850">
              <a:defRPr/>
            </a:pPr>
            <a:r>
              <a:rPr lang="en-US" dirty="0" smtClean="0"/>
              <a:t>work </a:t>
            </a:r>
            <a:r>
              <a:rPr lang="en-US" dirty="0" smtClean="0"/>
              <a:t>together</a:t>
            </a:r>
          </a:p>
          <a:p>
            <a:pPr marL="577850">
              <a:defRPr/>
            </a:pPr>
            <a:r>
              <a:rPr lang="en-US" dirty="0" smtClean="0"/>
              <a:t>demo </a:t>
            </a:r>
            <a:r>
              <a:rPr lang="en-US" dirty="0" smtClean="0"/>
              <a:t>something at the end of the Sprint</a:t>
            </a:r>
          </a:p>
          <a:p>
            <a:pPr marL="577850">
              <a:defRPr/>
            </a:pPr>
            <a:r>
              <a:rPr lang="en-US" dirty="0" smtClean="0"/>
              <a:t>complete </a:t>
            </a:r>
            <a:r>
              <a:rPr lang="en-US" dirty="0" smtClean="0"/>
              <a:t>their Sprint Planning with a Sprint Backlog on the worksheet</a:t>
            </a:r>
          </a:p>
          <a:p>
            <a:pPr marL="577850">
              <a:defRPr/>
            </a:pPr>
            <a:r>
              <a:rPr lang="en-US" dirty="0" smtClean="0"/>
              <a:t>conduct </a:t>
            </a:r>
            <a:r>
              <a:rPr lang="en-US" dirty="0" smtClean="0"/>
              <a:t>their Daily Scrum </a:t>
            </a:r>
            <a:r>
              <a:rPr lang="en-US" dirty="0" smtClean="0"/>
              <a:t>meeting</a:t>
            </a:r>
          </a:p>
          <a:p>
            <a:pPr marL="577850">
              <a:defRPr/>
            </a:pPr>
            <a:endParaRPr lang="en-US" dirty="0"/>
          </a:p>
          <a:p>
            <a:pPr marL="292100" indent="0">
              <a:buNone/>
              <a:defRPr/>
            </a:pPr>
            <a:r>
              <a:rPr lang="en-US" b="1" dirty="0" smtClean="0"/>
              <a:t>AND</a:t>
            </a:r>
          </a:p>
          <a:p>
            <a:pPr>
              <a:defRPr/>
            </a:pPr>
            <a:r>
              <a:rPr lang="en-US" dirty="0"/>
              <a:t>Everyone MUST have work in the </a:t>
            </a:r>
            <a:r>
              <a:rPr lang="en-US" dirty="0" smtClean="0"/>
              <a:t>Sprint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No Scrum Master is used in this exercise</a:t>
            </a:r>
          </a:p>
          <a:p>
            <a:pPr>
              <a:defRPr/>
            </a:pPr>
            <a:r>
              <a:rPr lang="en-US" dirty="0" smtClean="0"/>
              <a:t>Self-organization rules!</a:t>
            </a:r>
          </a:p>
        </p:txBody>
      </p:sp>
      <p:sp>
        <p:nvSpPr>
          <p:cNvPr id="35843" name="Title 3"/>
          <p:cNvSpPr>
            <a:spLocks noGrp="1"/>
          </p:cNvSpPr>
          <p:nvPr>
            <p:ph type="title"/>
          </p:nvPr>
        </p:nvSpPr>
        <p:spPr>
          <a:xfrm>
            <a:off x="595313" y="271463"/>
            <a:ext cx="10969625" cy="566737"/>
          </a:xfrm>
        </p:spPr>
        <p:txBody>
          <a:bodyPr/>
          <a:lstStyle/>
          <a:p>
            <a:r>
              <a:rPr lang="en-US">
                <a:latin typeface="Arial" charset="0"/>
              </a:rPr>
              <a:t>A Few Rules</a:t>
            </a:r>
          </a:p>
        </p:txBody>
      </p:sp>
      <p:pic>
        <p:nvPicPr>
          <p:cNvPr id="35844" name="Picture 7" descr="fusion_workshop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1852311"/>
            <a:ext cx="5133975" cy="296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603250" y="1136650"/>
            <a:ext cx="5486400" cy="50085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Create </a:t>
            </a:r>
            <a:r>
              <a:rPr lang="en-US" dirty="0" smtClean="0"/>
              <a:t>brand concept, </a:t>
            </a:r>
            <a:r>
              <a:rPr lang="en-US" dirty="0"/>
              <a:t>cover art, </a:t>
            </a:r>
            <a:r>
              <a:rPr lang="en-US" dirty="0" smtClean="0"/>
              <a:t>and</a:t>
            </a:r>
            <a:r>
              <a:rPr lang="en-US" dirty="0" smtClean="0"/>
              <a:t>/or logo</a:t>
            </a:r>
          </a:p>
          <a:p>
            <a:pPr>
              <a:defRPr/>
            </a:pPr>
            <a:r>
              <a:rPr lang="en-US" dirty="0" smtClean="0"/>
              <a:t>Define major topics for Martian tourism, e.g. </a:t>
            </a:r>
          </a:p>
          <a:p>
            <a:pPr lvl="3">
              <a:defRPr/>
            </a:pPr>
            <a:r>
              <a:rPr lang="en-US" sz="1600" dirty="0" smtClean="0"/>
              <a:t>Describe </a:t>
            </a:r>
            <a:r>
              <a:rPr lang="en-US" sz="1600" dirty="0" smtClean="0"/>
              <a:t>an “</a:t>
            </a:r>
            <a:r>
              <a:rPr lang="en-US" sz="1600" dirty="0" smtClean="0"/>
              <a:t>Art Interests in Europe” tour</a:t>
            </a:r>
          </a:p>
          <a:p>
            <a:pPr lvl="3">
              <a:defRPr/>
            </a:pPr>
            <a:r>
              <a:rPr lang="en-US" sz="1600" dirty="0" smtClean="0"/>
              <a:t>Describe a tour based on photosynthesis</a:t>
            </a:r>
          </a:p>
          <a:p>
            <a:pPr lvl="3">
              <a:defRPr/>
            </a:pPr>
            <a:r>
              <a:rPr lang="en-US" sz="1600" dirty="0"/>
              <a:t>Describe a “Human Sports” tour</a:t>
            </a:r>
            <a:endParaRPr lang="en-US" sz="1600" dirty="0" smtClean="0"/>
          </a:p>
          <a:p>
            <a:pPr lvl="3">
              <a:defRPr/>
            </a:pPr>
            <a:r>
              <a:rPr lang="en-US" sz="1600" dirty="0" smtClean="0"/>
              <a:t>Outline a “7 </a:t>
            </a:r>
            <a:r>
              <a:rPr lang="en-US" sz="1600" dirty="0" smtClean="0"/>
              <a:t>Wonders </a:t>
            </a:r>
            <a:r>
              <a:rPr lang="en-US" sz="1600" dirty="0" smtClean="0"/>
              <a:t>of the </a:t>
            </a:r>
            <a:r>
              <a:rPr lang="en-US" sz="1600" dirty="0" smtClean="0"/>
              <a:t>Earth” </a:t>
            </a:r>
            <a:r>
              <a:rPr lang="en-US" sz="1600" dirty="0" smtClean="0"/>
              <a:t>expedition</a:t>
            </a:r>
          </a:p>
        </p:txBody>
      </p:sp>
      <p:sp>
        <p:nvSpPr>
          <p:cNvPr id="159746" name="Title 3"/>
          <p:cNvSpPr>
            <a:spLocks noGrp="1"/>
          </p:cNvSpPr>
          <p:nvPr>
            <p:ph type="title"/>
          </p:nvPr>
        </p:nvSpPr>
        <p:spPr>
          <a:xfrm>
            <a:off x="595313" y="271463"/>
            <a:ext cx="10969625" cy="566737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A Martian </a:t>
            </a:r>
            <a:r>
              <a:rPr lang="en-US" dirty="0">
                <a:latin typeface="Arial" charset="0"/>
              </a:rPr>
              <a:t>Visiting Earth – A Tourist Brochure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6089650" y="1136650"/>
            <a:ext cx="5486400" cy="50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0" tIns="0" rIns="0" bIns="0"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SzTx/>
              <a:buFont typeface="Wingdings" charset="2"/>
              <a:buChar char="§"/>
              <a:tabLst/>
              <a:defRPr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1pPr>
            <a:lvl2pPr marL="171450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16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2pPr>
            <a:lvl3pPr marL="342900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15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3pPr>
            <a:lvl4pPr marL="514350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14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4pPr>
            <a:lvl5pPr marL="685800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13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  <a:defRPr/>
            </a:pPr>
            <a:r>
              <a:rPr lang="en-US" sz="1800" dirty="0" smtClean="0">
                <a:solidFill>
                  <a:srgbClr val="008FEB"/>
                </a:solidFill>
              </a:rPr>
              <a:t>Other Inclusion Ideas</a:t>
            </a:r>
          </a:p>
          <a:p>
            <a:pPr>
              <a:defRPr/>
            </a:pPr>
            <a:r>
              <a:rPr lang="en-US" sz="1800" dirty="0" smtClean="0"/>
              <a:t>Set </a:t>
            </a:r>
            <a:r>
              <a:rPr lang="en-US" sz="1800" dirty="0"/>
              <a:t>prices for the tours</a:t>
            </a:r>
          </a:p>
          <a:p>
            <a:pPr>
              <a:defRPr/>
            </a:pPr>
            <a:r>
              <a:rPr lang="en-US" sz="1800" dirty="0"/>
              <a:t>Outline </a:t>
            </a:r>
            <a:r>
              <a:rPr lang="en-US" sz="1800" dirty="0" smtClean="0"/>
              <a:t>hazardous warning </a:t>
            </a:r>
            <a:r>
              <a:rPr lang="en-US" sz="1800" dirty="0"/>
              <a:t>messages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(i.e., </a:t>
            </a:r>
            <a:r>
              <a:rPr lang="en-US" sz="1800" dirty="0" smtClean="0"/>
              <a:t>heavy gravity</a:t>
            </a:r>
            <a:r>
              <a:rPr lang="en-US" sz="1800" dirty="0"/>
              <a:t>, </a:t>
            </a:r>
            <a:r>
              <a:rPr lang="en-US" sz="1800" dirty="0" smtClean="0"/>
              <a:t>over-oxygenation, </a:t>
            </a:r>
            <a:r>
              <a:rPr lang="en-US" sz="1800" dirty="0"/>
              <a:t>fungi, etc.)</a:t>
            </a:r>
          </a:p>
          <a:p>
            <a:pPr>
              <a:defRPr/>
            </a:pPr>
            <a:r>
              <a:rPr lang="en-US" sz="1800" dirty="0"/>
              <a:t>Suggest </a:t>
            </a:r>
            <a:r>
              <a:rPr lang="en-US" sz="1800" dirty="0" smtClean="0"/>
              <a:t>clothing/dress options for weather or culture</a:t>
            </a:r>
            <a:endParaRPr lang="en-US" sz="1800" dirty="0"/>
          </a:p>
          <a:p>
            <a:pPr>
              <a:defRPr/>
            </a:pPr>
            <a:r>
              <a:rPr lang="en-US" sz="1800" dirty="0"/>
              <a:t>Explain travel options to/from Mars </a:t>
            </a:r>
          </a:p>
          <a:p>
            <a:pPr>
              <a:defRPr/>
            </a:pPr>
            <a:r>
              <a:rPr lang="en-US" sz="1800" dirty="0" smtClean="0"/>
              <a:t>Outline </a:t>
            </a:r>
            <a:r>
              <a:rPr lang="en-US" sz="1800" dirty="0" smtClean="0"/>
              <a:t>the refund </a:t>
            </a:r>
            <a:r>
              <a:rPr lang="en-US" sz="1800" dirty="0"/>
              <a:t>policy</a:t>
            </a:r>
          </a:p>
          <a:p>
            <a:pPr>
              <a:defRPr/>
            </a:pPr>
            <a:r>
              <a:rPr lang="en-US" sz="1800" dirty="0" smtClean="0"/>
              <a:t>Suggest </a:t>
            </a:r>
            <a:r>
              <a:rPr lang="en-US" sz="1800" dirty="0"/>
              <a:t>related </a:t>
            </a:r>
            <a:r>
              <a:rPr lang="en-US" sz="1800" dirty="0" smtClean="0"/>
              <a:t>services/offerings</a:t>
            </a:r>
            <a:endParaRPr lang="en-US" sz="1800" dirty="0"/>
          </a:p>
          <a:p>
            <a:pPr>
              <a:defRPr/>
            </a:pPr>
            <a:r>
              <a:rPr lang="en-US" sz="1800" dirty="0" smtClean="0"/>
              <a:t>Define </a:t>
            </a:r>
            <a:r>
              <a:rPr lang="en-US" sz="1800" dirty="0"/>
              <a:t>Advertisers</a:t>
            </a:r>
          </a:p>
          <a:p>
            <a:pPr>
              <a:defRPr/>
            </a:pPr>
            <a:r>
              <a:rPr lang="en-US" sz="1800" dirty="0" smtClean="0"/>
              <a:t>Define </a:t>
            </a:r>
            <a:r>
              <a:rPr lang="en-US" sz="1800" dirty="0"/>
              <a:t>a 12-month campaign</a:t>
            </a:r>
          </a:p>
          <a:p>
            <a:pPr>
              <a:defRPr/>
            </a:pPr>
            <a:r>
              <a:rPr lang="en-US" sz="1800" dirty="0" smtClean="0"/>
              <a:t>Set</a:t>
            </a:r>
            <a:r>
              <a:rPr lang="en-US" sz="1800" dirty="0"/>
              <a:t>-up </a:t>
            </a:r>
            <a:r>
              <a:rPr lang="en-US" sz="1800" dirty="0" smtClean="0"/>
              <a:t>a process for how </a:t>
            </a:r>
            <a:r>
              <a:rPr lang="en-US" sz="1800" dirty="0"/>
              <a:t>to get more information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3" y="3913188"/>
            <a:ext cx="5045075" cy="2232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Oval 9"/>
          <p:cNvSpPr/>
          <p:nvPr/>
        </p:nvSpPr>
        <p:spPr>
          <a:xfrm>
            <a:off x="1030288" y="4930775"/>
            <a:ext cx="228600" cy="230188"/>
          </a:xfrm>
          <a:prstGeom prst="ellipse">
            <a:avLst/>
          </a:prstGeom>
          <a:noFill/>
          <a:ln>
            <a:solidFill>
              <a:srgbClr val="FFFF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155700" y="4381500"/>
            <a:ext cx="0" cy="298450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603250" y="1136650"/>
            <a:ext cx="5486400" cy="50085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Review </a:t>
            </a:r>
            <a:r>
              <a:rPr lang="en-US" dirty="0" smtClean="0"/>
              <a:t>the Product Backlog</a:t>
            </a:r>
          </a:p>
          <a:p>
            <a:pPr>
              <a:defRPr/>
            </a:pPr>
            <a:r>
              <a:rPr lang="en-US" dirty="0" smtClean="0"/>
              <a:t>Select a Product Owner</a:t>
            </a:r>
          </a:p>
          <a:p>
            <a:pPr>
              <a:defRPr/>
            </a:pPr>
            <a:r>
              <a:rPr lang="en-US" dirty="0" smtClean="0"/>
              <a:t>Select an achievable Sprint Goal</a:t>
            </a:r>
          </a:p>
          <a:p>
            <a:pPr>
              <a:defRPr/>
            </a:pPr>
            <a:r>
              <a:rPr lang="en-US" dirty="0" smtClean="0"/>
              <a:t>Determine the number of features that your team can complete</a:t>
            </a:r>
          </a:p>
          <a:p>
            <a:pPr>
              <a:defRPr/>
            </a:pPr>
            <a:r>
              <a:rPr lang="en-US" dirty="0" smtClean="0"/>
              <a:t>Think about initial assignments</a:t>
            </a:r>
          </a:p>
          <a:p>
            <a:pPr>
              <a:defRPr/>
            </a:pPr>
            <a:r>
              <a:rPr lang="en-US" dirty="0" smtClean="0"/>
              <a:t>Produce a Sprint Backlog on </a:t>
            </a:r>
            <a:r>
              <a:rPr lang="en-US" dirty="0" smtClean="0"/>
              <a:t>the team </a:t>
            </a:r>
            <a:r>
              <a:rPr lang="en-US" dirty="0" smtClean="0"/>
              <a:t>worksheet</a:t>
            </a:r>
          </a:p>
        </p:txBody>
      </p:sp>
      <p:sp>
        <p:nvSpPr>
          <p:cNvPr id="160770" name="Title 3"/>
          <p:cNvSpPr>
            <a:spLocks noGrp="1"/>
          </p:cNvSpPr>
          <p:nvPr>
            <p:ph type="title"/>
          </p:nvPr>
        </p:nvSpPr>
        <p:spPr>
          <a:xfrm>
            <a:off x="595313" y="271463"/>
            <a:ext cx="10969625" cy="566737"/>
          </a:xfrm>
        </p:spPr>
        <p:txBody>
          <a:bodyPr/>
          <a:lstStyle/>
          <a:p>
            <a:r>
              <a:rPr lang="en-US">
                <a:latin typeface="Arial" charset="0"/>
              </a:rPr>
              <a:t>Exercise</a:t>
            </a:r>
          </a:p>
        </p:txBody>
      </p:sp>
      <p:pic>
        <p:nvPicPr>
          <p:cNvPr id="4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138" y="406400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73446" y="359586"/>
            <a:ext cx="115969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800"/>
              </a:spcAft>
              <a:buClr>
                <a:srgbClr val="2E2E2E"/>
              </a:buClr>
              <a:buFont typeface="Wingdings" charset="2"/>
              <a:buNone/>
              <a:defRPr/>
            </a:pPr>
            <a:r>
              <a:rPr lang="en-US" b="1" dirty="0" smtClean="0">
                <a:solidFill>
                  <a:schemeClr val="accent2"/>
                </a:solidFill>
                <a:latin typeface="Arial"/>
                <a:ea typeface="+mn-ea"/>
                <a:cs typeface="Arial"/>
              </a:rPr>
              <a:t>15 </a:t>
            </a:r>
            <a:r>
              <a:rPr lang="en-US" b="1" dirty="0">
                <a:solidFill>
                  <a:schemeClr val="accent2"/>
                </a:solidFill>
                <a:latin typeface="Arial"/>
                <a:ea typeface="+mn-ea"/>
                <a:cs typeface="Arial"/>
              </a:rPr>
              <a:t>min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603250" y="1136650"/>
            <a:ext cx="5486400" cy="5008563"/>
          </a:xfrm>
        </p:spPr>
        <p:txBody>
          <a:bodyPr/>
          <a:lstStyle/>
          <a:p>
            <a:pPr marL="0" indent="0">
              <a:buFont typeface="Wingdings" charset="2"/>
              <a:buNone/>
              <a:tabLst>
                <a:tab pos="1658938" algn="l"/>
              </a:tabLst>
              <a:defRPr/>
            </a:pPr>
            <a:r>
              <a:rPr lang="en-US" dirty="0" smtClean="0"/>
              <a:t>Sprint Goal: 	</a:t>
            </a:r>
            <a:endParaRPr lang="en-US" dirty="0" smtClean="0"/>
          </a:p>
          <a:p>
            <a:pPr marL="0" indent="0">
              <a:buFont typeface="Wingdings" charset="2"/>
              <a:buNone/>
              <a:tabLst>
                <a:tab pos="1658938" algn="l"/>
              </a:tabLst>
              <a:defRPr/>
            </a:pPr>
            <a:r>
              <a:rPr lang="en-US" b="1" dirty="0" smtClean="0">
                <a:solidFill>
                  <a:srgbClr val="008FEB"/>
                </a:solidFill>
              </a:rPr>
              <a:t>Explain </a:t>
            </a:r>
            <a:r>
              <a:rPr lang="en-US" b="1" dirty="0" smtClean="0">
                <a:solidFill>
                  <a:srgbClr val="008FEB"/>
                </a:solidFill>
              </a:rPr>
              <a:t>Entertainment</a:t>
            </a:r>
          </a:p>
          <a:p>
            <a:pPr marL="0" indent="0">
              <a:buFont typeface="Wingdings" charset="2"/>
              <a:buNone/>
              <a:tabLst>
                <a:tab pos="1658938" algn="l"/>
                <a:tab pos="5205413" algn="r"/>
              </a:tabLst>
              <a:defRPr/>
            </a:pPr>
            <a:endParaRPr lang="en-US" dirty="0" smtClean="0">
              <a:solidFill>
                <a:srgbClr val="008FEB"/>
              </a:solidFill>
            </a:endParaRPr>
          </a:p>
          <a:p>
            <a:pPr marL="0" indent="0">
              <a:buFont typeface="Wingdings" charset="2"/>
              <a:buNone/>
              <a:tabLst>
                <a:tab pos="1658938" algn="l"/>
                <a:tab pos="5205413" algn="r"/>
              </a:tabLst>
              <a:defRPr/>
            </a:pPr>
            <a:r>
              <a:rPr lang="en-US" dirty="0" smtClean="0"/>
              <a:t>Potential </a:t>
            </a:r>
            <a:r>
              <a:rPr lang="en-US" dirty="0" smtClean="0"/>
              <a:t>effort: 	</a:t>
            </a:r>
            <a:endParaRPr lang="en-US" dirty="0" smtClean="0"/>
          </a:p>
          <a:p>
            <a:pPr marL="0" indent="0">
              <a:buFont typeface="Wingdings" charset="2"/>
              <a:buNone/>
              <a:tabLst>
                <a:tab pos="1658938" algn="l"/>
                <a:tab pos="5205413" algn="r"/>
              </a:tabLst>
              <a:defRPr/>
            </a:pPr>
            <a:r>
              <a:rPr lang="en-US" b="1" dirty="0" smtClean="0">
                <a:solidFill>
                  <a:srgbClr val="008FEB"/>
                </a:solidFill>
              </a:rPr>
              <a:t>6 </a:t>
            </a:r>
            <a:r>
              <a:rPr lang="en-US" b="1" dirty="0" smtClean="0">
                <a:solidFill>
                  <a:srgbClr val="008FEB"/>
                </a:solidFill>
              </a:rPr>
              <a:t>members * 20 min = 120 min</a:t>
            </a:r>
            <a:endParaRPr lang="en-US" dirty="0" smtClean="0"/>
          </a:p>
        </p:txBody>
      </p:sp>
      <p:sp>
        <p:nvSpPr>
          <p:cNvPr id="161794" name="Title 3"/>
          <p:cNvSpPr>
            <a:spLocks noGrp="1"/>
          </p:cNvSpPr>
          <p:nvPr>
            <p:ph type="title"/>
          </p:nvPr>
        </p:nvSpPr>
        <p:spPr>
          <a:xfrm>
            <a:off x="595313" y="271463"/>
            <a:ext cx="10969625" cy="566737"/>
          </a:xfrm>
        </p:spPr>
        <p:txBody>
          <a:bodyPr/>
          <a:lstStyle/>
          <a:p>
            <a:r>
              <a:rPr lang="en-US">
                <a:latin typeface="Arial" charset="0"/>
              </a:rPr>
              <a:t>Example: Sprint Backlog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25632"/>
              </p:ext>
            </p:extLst>
          </p:nvPr>
        </p:nvGraphicFramePr>
        <p:xfrm>
          <a:off x="6089650" y="850900"/>
          <a:ext cx="5511800" cy="5341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919"/>
                <a:gridCol w="3820858"/>
                <a:gridCol w="1270023"/>
              </a:tblGrid>
              <a:tr h="61389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 Describe </a:t>
                      </a:r>
                      <a:r>
                        <a:rPr 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entertainment in the park </a:t>
                      </a:r>
                    </a:p>
                  </a:txBody>
                  <a:tcPr marL="91431" marR="91431" marT="45723" marB="4572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8FE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2777">
                <a:tc rowSpan="2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1" marR="91431" marT="45723" marB="4572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a. Music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31" marR="91431"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 min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31" marR="91431"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9277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b. Comedy</a:t>
                      </a:r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en-US" sz="1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Improv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31" marR="91431"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prstClr val="whit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 min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31" marR="91431"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prstClr val="whit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11667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 Describe </a:t>
                      </a:r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special events</a:t>
                      </a:r>
                    </a:p>
                  </a:txBody>
                  <a:tcPr marL="91431" marR="91431" marT="45723" marB="4572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2777">
                <a:tc rowSpan="2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1" marR="91431" marT="45723" marB="4572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a. Bonfire </a:t>
                      </a:r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Night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31" marR="91431"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 min</a:t>
                      </a:r>
                    </a:p>
                  </a:txBody>
                  <a:tcPr marL="91431" marR="91431"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4"/>
                    </a:solidFill>
                  </a:tcPr>
                </a:tc>
              </a:tr>
              <a:tr h="49277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b. Sandwich </a:t>
                      </a:r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appreciation</a:t>
                      </a:r>
                      <a:r>
                        <a:rPr lang="en-US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month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31" marR="91431"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prstClr val="whit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 min</a:t>
                      </a:r>
                    </a:p>
                  </a:txBody>
                  <a:tcPr marL="91431" marR="91431"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prstClr val="whit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4"/>
                    </a:solidFill>
                  </a:tcPr>
                </a:tc>
              </a:tr>
              <a:tr h="666934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 Suggest </a:t>
                      </a:r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related nearby activities and events</a:t>
                      </a:r>
                    </a:p>
                  </a:txBody>
                  <a:tcPr marL="91431" marR="91431" marT="45723" marB="4572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2777">
                <a:tc rowSpan="2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1" marR="91431" marT="45723" marB="4572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a. Lego </a:t>
                      </a:r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Museum</a:t>
                      </a:r>
                    </a:p>
                  </a:txBody>
                  <a:tcPr marL="91431" marR="91431"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 min</a:t>
                      </a:r>
                    </a:p>
                  </a:txBody>
                  <a:tcPr marL="91431" marR="91431"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4"/>
                    </a:solidFill>
                  </a:tcPr>
                </a:tc>
              </a:tr>
              <a:tr h="492777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b. Giant </a:t>
                      </a:r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ball of twine</a:t>
                      </a:r>
                    </a:p>
                  </a:txBody>
                  <a:tcPr marL="91431" marR="91431"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prstClr val="whit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 min</a:t>
                      </a:r>
                    </a:p>
                  </a:txBody>
                  <a:tcPr marL="91431" marR="91431"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prstClr val="whit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4"/>
                    </a:solidFill>
                  </a:tcPr>
                </a:tc>
              </a:tr>
              <a:tr h="492777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Total</a:t>
                      </a:r>
                      <a:endParaRPr lang="en-US" sz="180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91431" marR="91431" marT="45723" marB="45723" anchor="b">
                    <a:lnL w="12700" cmpd="sng">
                      <a:noFill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accent2"/>
                          </a:solidFill>
                        </a:rPr>
                        <a:t>107 </a:t>
                      </a:r>
                      <a:r>
                        <a:rPr lang="en-US" sz="1800" b="0" dirty="0" smtClean="0">
                          <a:solidFill>
                            <a:schemeClr val="accent2"/>
                          </a:solidFill>
                        </a:rPr>
                        <a:t>min</a:t>
                      </a:r>
                    </a:p>
                  </a:txBody>
                  <a:tcPr marL="91431" marR="91431" marT="45723" marB="45723" anchor="b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Title 3"/>
          <p:cNvSpPr>
            <a:spLocks noGrp="1"/>
          </p:cNvSpPr>
          <p:nvPr>
            <p:ph type="title"/>
          </p:nvPr>
        </p:nvSpPr>
        <p:spPr>
          <a:xfrm>
            <a:off x="595313" y="271463"/>
            <a:ext cx="10969625" cy="566737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Sprint </a:t>
            </a:r>
            <a:r>
              <a:rPr lang="en-US" dirty="0" smtClean="0">
                <a:latin typeface="Arial" charset="0"/>
              </a:rPr>
              <a:t>Backlog Team Worksheet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95313" y="850900"/>
          <a:ext cx="10969624" cy="534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5292"/>
                <a:gridCol w="354668"/>
                <a:gridCol w="457635"/>
                <a:gridCol w="3807468"/>
                <a:gridCol w="208280"/>
                <a:gridCol w="1256281"/>
              </a:tblGrid>
              <a:tr h="53419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Sprint Goal</a:t>
                      </a:r>
                    </a:p>
                  </a:txBody>
                  <a:tcPr marT="45723" marB="4572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45723" marB="4572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</a:t>
                      </a:r>
                    </a:p>
                  </a:txBody>
                  <a:tcPr marT="45723" marB="4572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8FE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41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3" marB="4572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3" marB="4572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3" marB="4572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a.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min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341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3" marB="4572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b.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prstClr val="whit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prstClr val="whit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min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prstClr val="whit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3419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45723" marB="45723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45723" marB="4572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</a:t>
                      </a:r>
                      <a:r>
                        <a:rPr lang="en-US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endParaRPr lang="en-US" sz="1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45723" marB="4572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41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3" marB="4572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3" marB="4572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3" marB="4572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a.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min</a:t>
                      </a:r>
                    </a:p>
                  </a:txBody>
                  <a:tcPr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4"/>
                    </a:solidFill>
                  </a:tcPr>
                </a:tc>
              </a:tr>
              <a:tr h="5341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3" marB="4572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b.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prstClr val="whit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prstClr val="whit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min</a:t>
                      </a:r>
                    </a:p>
                  </a:txBody>
                  <a:tcPr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prstClr val="whit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4"/>
                    </a:solidFill>
                  </a:tcPr>
                </a:tc>
              </a:tr>
              <a:tr h="53419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45723" marB="45723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45723" marB="4572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 </a:t>
                      </a:r>
                    </a:p>
                  </a:txBody>
                  <a:tcPr marT="45723" marB="4572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41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3" marB="4572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3" marB="4572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3" marB="4572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a. </a:t>
                      </a:r>
                    </a:p>
                  </a:txBody>
                  <a:tcPr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min</a:t>
                      </a:r>
                    </a:p>
                  </a:txBody>
                  <a:tcPr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4"/>
                    </a:solidFill>
                  </a:tcPr>
                </a:tc>
              </a:tr>
              <a:tr h="5341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3" marB="4572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b.</a:t>
                      </a:r>
                    </a:p>
                  </a:txBody>
                  <a:tcPr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prstClr val="whit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prstClr val="whit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min</a:t>
                      </a:r>
                    </a:p>
                  </a:txBody>
                  <a:tcPr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prstClr val="whit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4"/>
                    </a:solidFill>
                  </a:tcPr>
                </a:tc>
              </a:tr>
              <a:tr h="53419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45723" marB="45723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45723" marB="45723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8FEB"/>
                          </a:solidFill>
                        </a:rPr>
                        <a:t>Total</a:t>
                      </a:r>
                    </a:p>
                  </a:txBody>
                  <a:tcPr marT="45723" marB="45723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3" marB="45723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3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min</a:t>
                      </a:r>
                    </a:p>
                  </a:txBody>
                  <a:tcPr marT="45723" marB="45723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Title 3"/>
          <p:cNvSpPr>
            <a:spLocks noGrp="1"/>
          </p:cNvSpPr>
          <p:nvPr>
            <p:ph type="title"/>
          </p:nvPr>
        </p:nvSpPr>
        <p:spPr>
          <a:xfrm>
            <a:off x="595313" y="271463"/>
            <a:ext cx="10969625" cy="566737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Exercise: Day </a:t>
            </a:r>
            <a:r>
              <a:rPr lang="en-US" dirty="0" smtClean="0">
                <a:latin typeface="Arial" charset="0"/>
              </a:rPr>
              <a:t>1</a:t>
            </a:r>
            <a:r>
              <a:rPr lang="en-US" dirty="0" smtClean="0">
                <a:latin typeface="Arial" charset="0"/>
              </a:rPr>
              <a:t>–</a:t>
            </a:r>
            <a:r>
              <a:rPr lang="en-US" dirty="0" smtClean="0">
                <a:latin typeface="Arial" charset="0"/>
              </a:rPr>
              <a:t>3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390696"/>
              </p:ext>
            </p:extLst>
          </p:nvPr>
        </p:nvGraphicFramePr>
        <p:xfrm>
          <a:off x="595313" y="1266825"/>
          <a:ext cx="10410826" cy="4273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4160"/>
                <a:gridCol w="473744"/>
                <a:gridCol w="3185171"/>
                <a:gridCol w="473744"/>
                <a:gridCol w="3144007"/>
              </a:tblGrid>
              <a:tr h="79240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/>
                          </a:solidFill>
                        </a:rPr>
                        <a:t>Day 1</a:t>
                      </a:r>
                      <a:endParaRPr lang="en-US" sz="18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91436" marR="91436" marT="45716" marB="4571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FEB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91436" marR="91436" marT="45716" marB="4571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accent2"/>
                          </a:solidFill>
                        </a:rPr>
                        <a:t>Day 2</a:t>
                      </a:r>
                    </a:p>
                  </a:txBody>
                  <a:tcPr marL="91436" marR="91436" marT="45716" marB="4571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91436" marR="91436" marT="45716" marB="4571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(Last day – </a:t>
                      </a:r>
                      <a:br>
                        <a:rPr lang="en-US" sz="1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lang="en-US" sz="1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must have completed product)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accent2"/>
                          </a:solidFill>
                        </a:rPr>
                        <a:t>Day 3</a:t>
                      </a:r>
                    </a:p>
                  </a:txBody>
                  <a:tcPr marL="91436" marR="91436" marT="45716" marB="4571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34811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 minute work day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 minute daily scrum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36" marR="91436"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FEB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91436" marR="91436"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 minute work day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minute daily scrum</a:t>
                      </a:r>
                    </a:p>
                  </a:txBody>
                  <a:tcPr marL="91436" marR="91436"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91436" marR="91436"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 minute work day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minute daily scrum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36" marR="91436"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603250" y="1136650"/>
            <a:ext cx="5486400" cy="5008563"/>
          </a:xfrm>
        </p:spPr>
        <p:txBody>
          <a:bodyPr/>
          <a:lstStyle/>
          <a:p>
            <a:pPr marL="0" indent="0">
              <a:buFont typeface="Wingdings" charset="2"/>
              <a:buNone/>
              <a:defRPr/>
            </a:pPr>
            <a:r>
              <a:rPr lang="en-US" dirty="0" smtClean="0"/>
              <a:t>Scrum </a:t>
            </a:r>
            <a:r>
              <a:rPr lang="en-US" dirty="0" smtClean="0"/>
              <a:t>Meeting</a:t>
            </a:r>
          </a:p>
          <a:p>
            <a:pPr>
              <a:defRPr/>
            </a:pPr>
            <a:r>
              <a:rPr lang="en-US" dirty="0" smtClean="0"/>
              <a:t>Team </a:t>
            </a:r>
            <a:r>
              <a:rPr lang="en-US" dirty="0" smtClean="0"/>
              <a:t>stands in a circle facing each other</a:t>
            </a:r>
          </a:p>
          <a:p>
            <a:pPr>
              <a:defRPr/>
            </a:pPr>
            <a:r>
              <a:rPr lang="en-US" dirty="0" smtClean="0"/>
              <a:t>Each </a:t>
            </a:r>
            <a:r>
              <a:rPr lang="en-US" dirty="0" smtClean="0"/>
              <a:t>team member answers 3 questions</a:t>
            </a:r>
          </a:p>
        </p:txBody>
      </p:sp>
      <p:sp>
        <p:nvSpPr>
          <p:cNvPr id="164866" name="Title 3"/>
          <p:cNvSpPr>
            <a:spLocks noGrp="1"/>
          </p:cNvSpPr>
          <p:nvPr>
            <p:ph type="title"/>
          </p:nvPr>
        </p:nvSpPr>
        <p:spPr>
          <a:xfrm>
            <a:off x="595313" y="271463"/>
            <a:ext cx="10969625" cy="566737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Exercise: </a:t>
            </a:r>
            <a:r>
              <a:rPr lang="en-US" dirty="0" smtClean="0">
                <a:latin typeface="Arial" charset="0"/>
              </a:rPr>
              <a:t>Day 1 Daily </a:t>
            </a:r>
            <a:r>
              <a:rPr lang="en-US" dirty="0">
                <a:latin typeface="Arial" charset="0"/>
              </a:rPr>
              <a:t>Scrum</a:t>
            </a:r>
          </a:p>
        </p:txBody>
      </p:sp>
      <p:pic>
        <p:nvPicPr>
          <p:cNvPr id="164867" name="scrum_01-02.png" descr="/Users/kloone/Documents/Sapient QA Automation Bootcamp/scrum_01-02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19" y="3881438"/>
            <a:ext cx="5494337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ular Callout 8"/>
          <p:cNvSpPr/>
          <p:nvPr/>
        </p:nvSpPr>
        <p:spPr>
          <a:xfrm>
            <a:off x="2107261" y="2611784"/>
            <a:ext cx="3245035" cy="1031529"/>
          </a:xfrm>
          <a:prstGeom prst="wedgeRoundRectCallout">
            <a:avLst>
              <a:gd name="adj1" fmla="val 30056"/>
              <a:gd name="adj2" fmla="val 99861"/>
              <a:gd name="adj3" fmla="val 16667"/>
            </a:avLst>
          </a:prstGeom>
          <a:solidFill>
            <a:schemeClr val="accent2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231775" defTabSz="403225">
              <a:defRPr/>
            </a:pPr>
            <a:r>
              <a:rPr lang="en-US" sz="1800" dirty="0"/>
              <a:t>1. What have I completed since our last meeting?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838978" y="3000985"/>
            <a:ext cx="3425825" cy="1284656"/>
          </a:xfrm>
          <a:prstGeom prst="wedgeRoundRectCallout">
            <a:avLst>
              <a:gd name="adj1" fmla="val -67522"/>
              <a:gd name="adj2" fmla="val 61749"/>
              <a:gd name="adj3" fmla="val 16667"/>
            </a:avLst>
          </a:prstGeom>
          <a:solidFill>
            <a:schemeClr val="accent2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231775" defTabSz="454025">
              <a:defRPr/>
            </a:pPr>
            <a:r>
              <a:rPr lang="en-US" sz="1800" dirty="0"/>
              <a:t>2. What do I intend to complete before our next meeting?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811875" y="4548792"/>
            <a:ext cx="2563804" cy="1031530"/>
          </a:xfrm>
          <a:prstGeom prst="wedgeRoundRectCallout">
            <a:avLst>
              <a:gd name="adj1" fmla="val -88852"/>
              <a:gd name="adj2" fmla="val -37162"/>
              <a:gd name="adj3" fmla="val 16667"/>
            </a:avLst>
          </a:prstGeom>
          <a:solidFill>
            <a:schemeClr val="accent2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231775">
              <a:defRPr/>
            </a:pPr>
            <a:r>
              <a:rPr lang="en-US" sz="1800" dirty="0"/>
              <a:t>3. What is getting in my way?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138" y="406400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144616" y="359586"/>
            <a:ext cx="9885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800"/>
              </a:spcAft>
              <a:buClr>
                <a:srgbClr val="2E2E2E"/>
              </a:buClr>
              <a:buFont typeface="Wingdings" charset="2"/>
              <a:buNone/>
              <a:defRPr/>
            </a:pPr>
            <a:r>
              <a:rPr lang="en-US" b="1" dirty="0" smtClean="0">
                <a:solidFill>
                  <a:schemeClr val="accent2"/>
                </a:solidFill>
                <a:latin typeface="Arial"/>
                <a:ea typeface="+mn-ea"/>
                <a:cs typeface="Arial"/>
              </a:rPr>
              <a:t>3 </a:t>
            </a:r>
            <a:r>
              <a:rPr lang="en-US" b="1" dirty="0">
                <a:solidFill>
                  <a:schemeClr val="accent2"/>
                </a:solidFill>
                <a:latin typeface="Arial"/>
                <a:ea typeface="+mn-ea"/>
                <a:cs typeface="Arial"/>
              </a:rPr>
              <a:t>min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seThisTemplate">
  <a:themeElements>
    <a:clrScheme name="Custom 49">
      <a:dk1>
        <a:srgbClr val="252525"/>
      </a:dk1>
      <a:lt1>
        <a:sysClr val="window" lastClr="FFFFFF"/>
      </a:lt1>
      <a:dk2>
        <a:srgbClr val="323232"/>
      </a:dk2>
      <a:lt2>
        <a:srgbClr val="CDCDCD"/>
      </a:lt2>
      <a:accent1>
        <a:srgbClr val="DD1C0E"/>
      </a:accent1>
      <a:accent2>
        <a:srgbClr val="008FEB"/>
      </a:accent2>
      <a:accent3>
        <a:srgbClr val="A8A17A"/>
      </a:accent3>
      <a:accent4>
        <a:srgbClr val="3A213B"/>
      </a:accent4>
      <a:accent5>
        <a:srgbClr val="515585"/>
      </a:accent5>
      <a:accent6>
        <a:srgbClr val="00848E"/>
      </a:accent6>
      <a:hlink>
        <a:srgbClr val="DD1C0E"/>
      </a:hlink>
      <a:folHlink>
        <a:srgbClr val="0067B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ontent">
  <a:themeElements>
    <a:clrScheme name="Custom 49">
      <a:dk1>
        <a:srgbClr val="252525"/>
      </a:dk1>
      <a:lt1>
        <a:sysClr val="window" lastClr="FFFFFF"/>
      </a:lt1>
      <a:dk2>
        <a:srgbClr val="323232"/>
      </a:dk2>
      <a:lt2>
        <a:srgbClr val="CDCDCD"/>
      </a:lt2>
      <a:accent1>
        <a:srgbClr val="DD1C0E"/>
      </a:accent1>
      <a:accent2>
        <a:srgbClr val="008FEB"/>
      </a:accent2>
      <a:accent3>
        <a:srgbClr val="A8A17A"/>
      </a:accent3>
      <a:accent4>
        <a:srgbClr val="3A213B"/>
      </a:accent4>
      <a:accent5>
        <a:srgbClr val="515585"/>
      </a:accent5>
      <a:accent6>
        <a:srgbClr val="00848E"/>
      </a:accent6>
      <a:hlink>
        <a:srgbClr val="DD1C0E"/>
      </a:hlink>
      <a:folHlink>
        <a:srgbClr val="0067B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ts val="0"/>
          </a:spcBef>
          <a:spcAft>
            <a:spcPts val="800"/>
          </a:spcAft>
          <a:buClr>
            <a:srgbClr val="2E2E2E"/>
          </a:buClr>
          <a:buSzTx/>
          <a:buFont typeface="Wingdings" charset="2"/>
          <a:buNone/>
          <a:tabLst/>
          <a:defRPr kumimoji="0" sz="1800" b="0" i="0" u="none" strike="noStrike" kern="1200" cap="none" spc="0" normalizeH="0" baseline="0" noProof="0" dirty="0" err="1" smtClean="0">
            <a:ln>
              <a:noFill/>
            </a:ln>
            <a:solidFill>
              <a:srgbClr val="666666"/>
            </a:solidFill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lient_x0020_Segmentation xmlns="c8085c4b-1ac7-4641-80ad-2522959560d5" xsi:nil="true"/>
    <Theme_x0020_2 xmlns="c8085c4b-1ac7-4641-80ad-2522959560d5"/>
    <Region xmlns="c8085c4b-1ac7-4641-80ad-2522959560d5"/>
    <Key_x0020_Technologies xmlns="c8085c4b-1ac7-4641-80ad-2522959560d5"/>
    <Domain xmlns="c8085c4b-1ac7-4641-80ad-2522959560d5"/>
    <Capability xmlns="c8085c4b-1ac7-4641-80ad-2522959560d5"/>
    <Sapient_x0020_Contact_x0028_s_x0029_ xmlns="c8085c4b-1ac7-4641-80ad-2522959560d5">
      <UserInfo>
        <DisplayName/>
        <AccountId xsi:nil="true"/>
        <AccountType/>
      </UserInfo>
    </Sapient_x0020_Contact_x0028_s_x0029_>
    <Practice_x0020_2 xmlns="c8085c4b-1ac7-4641-80ad-2522959560d5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" ma:contentTypeID="0x010100BA9AACD866FC1E4981E74F9CCA9E5CA0005B817ECD3F7FD84D9F3264808D7ACDD3" ma:contentTypeVersion="2" ma:contentTypeDescription="" ma:contentTypeScope="" ma:versionID="58476a69b158f6ecbfb09a842b84e6ee">
  <xsd:schema xmlns:xsd="http://www.w3.org/2001/XMLSchema" xmlns:xs="http://www.w3.org/2001/XMLSchema" xmlns:p="http://schemas.microsoft.com/office/2006/metadata/properties" xmlns:ns2="c8085c4b-1ac7-4641-80ad-2522959560d5" targetNamespace="http://schemas.microsoft.com/office/2006/metadata/properties" ma:root="true" ma:fieldsID="e025e7738f8021cdecbe86db3a731fd4" ns2:_="">
    <xsd:import namespace="c8085c4b-1ac7-4641-80ad-2522959560d5"/>
    <xsd:element name="properties">
      <xsd:complexType>
        <xsd:sequence>
          <xsd:element name="documentManagement">
            <xsd:complexType>
              <xsd:all>
                <xsd:element ref="ns2:Domain" minOccurs="0"/>
                <xsd:element ref="ns2:Practice_x0020_2" minOccurs="0"/>
                <xsd:element ref="ns2:Theme_x0020_2" minOccurs="0"/>
                <xsd:element ref="ns2:Sapient_x0020_Contact_x0028_s_x0029_" minOccurs="0"/>
                <xsd:element ref="ns2:Client_x0020_Segmentation" minOccurs="0"/>
                <xsd:element ref="ns2:Region" minOccurs="0"/>
                <xsd:element ref="ns2:Key_x0020_Technologies" minOccurs="0"/>
                <xsd:element ref="ns2:Capabil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85c4b-1ac7-4641-80ad-2522959560d5" elementFormDefault="qualified">
    <xsd:import namespace="http://schemas.microsoft.com/office/2006/documentManagement/types"/>
    <xsd:import namespace="http://schemas.microsoft.com/office/infopath/2007/PartnerControls"/>
    <xsd:element name="Domain" ma:index="8" nillable="true" ma:displayName="Domain" ma:internalName="Domai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usiness Analysis"/>
                    <xsd:enumeration value="Business Development"/>
                    <xsd:enumeration value="General Management"/>
                    <xsd:enumeration value="Operations"/>
                    <xsd:enumeration value="Program Management"/>
                    <xsd:enumeration value="Quality Assurance"/>
                    <xsd:enumeration value="User Experience"/>
                    <xsd:enumeration value="Technology"/>
                  </xsd:restriction>
                </xsd:simpleType>
              </xsd:element>
            </xsd:sequence>
          </xsd:extension>
        </xsd:complexContent>
      </xsd:complexType>
    </xsd:element>
    <xsd:element name="Practice_x0020_2" ma:index="9" nillable="true" ma:displayName="Practice" ma:internalName="Practice_x0020_2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uy-Side Investment Process"/>
                    <xsd:enumeration value="Clearing &amp; Collateral"/>
                    <xsd:enumeration value="CTRM"/>
                    <xsd:enumeration value="Data Management"/>
                    <xsd:enumeration value="Derivatives Platforms"/>
                    <xsd:enumeration value="Operational Risk"/>
                    <xsd:enumeration value="Pipeline and Shipping"/>
                    <xsd:enumeration value="Portfolio Accounting"/>
                    <xsd:enumeration value="Regulatory Reporting"/>
                    <xsd:enumeration value="Trade Documentation"/>
                    <xsd:enumeration value="Valuation and Risk Analytics"/>
                  </xsd:restriction>
                </xsd:simpleType>
              </xsd:element>
            </xsd:sequence>
          </xsd:extension>
        </xsd:complexContent>
      </xsd:complexType>
    </xsd:element>
    <xsd:element name="Theme_x0020_2" ma:index="10" nillable="true" ma:displayName="Theme" ma:internalName="Theme_x0020_2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learing and Collateral"/>
                    <xsd:enumeration value="Client Portals"/>
                    <xsd:enumeration value="Data Readiness"/>
                    <xsd:enumeration value="Energy Intelligence"/>
                    <xsd:enumeration value="Enterprise Risk"/>
                    <xsd:enumeration value="Industrialization"/>
                    <xsd:enumeration value="Mid-Stream"/>
                    <xsd:enumeration value="Regulatory Reporting"/>
                    <xsd:enumeration value="Research"/>
                    <xsd:enumeration value="Structured Finance"/>
                    <xsd:enumeration value="Wealth"/>
                  </xsd:restriction>
                </xsd:simpleType>
              </xsd:element>
            </xsd:sequence>
          </xsd:extension>
        </xsd:complexContent>
      </xsd:complexType>
    </xsd:element>
    <xsd:element name="Sapient_x0020_Contact_x0028_s_x0029_" ma:index="13" nillable="true" ma:displayName="Sapient Contact(s)" ma:list="UserInfo" ma:SharePointGroup="0" ma:internalName="Sapient_x0020_Contact_x0028_s_x0029_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Segmentation" ma:index="14" nillable="true" ma:displayName="Client Segmentation" ma:format="Dropdown" ma:internalName="Client_x0020_Segmentation">
      <xsd:simpleType>
        <xsd:restriction base="dms:Choice">
          <xsd:enumeration value="Banks - Global Investment Bank"/>
          <xsd:enumeration value="Banks - Regional Investment Bank"/>
          <xsd:enumeration value="Banks - Custodians"/>
          <xsd:enumeration value="Banks - Brokers"/>
          <xsd:enumeration value="Investment Management - Institutional Asset Manager"/>
          <xsd:enumeration value="Investment Management - Hedge Funds"/>
          <xsd:enumeration value="Investment Management - Mutual Funds"/>
          <xsd:enumeration value="Investment Management - Wealth Management"/>
          <xsd:enumeration value="Investment Management - Fund Administration"/>
          <xsd:enumeration value="Intermediaries - Exchanges"/>
          <xsd:enumeration value="Intermediaries - Clearing House"/>
          <xsd:enumeration value="Intermediaries - ISO"/>
          <xsd:enumeration value="Intermediaries - Industry Associations"/>
          <xsd:enumeration value="Energy &amp; Commodity Companies - Global Oil"/>
          <xsd:enumeration value="Energy &amp; Commodity Companies - Mid-stream Operators"/>
          <xsd:enumeration value="Energy &amp; Commodity Companies - EU Energy Merchants"/>
          <xsd:enumeration value="Energy &amp; Commodity Companies - NA Energy Merchants"/>
          <xsd:enumeration value="Governments &amp; Regulators - US"/>
          <xsd:enumeration value="Governments &amp; Regulators - UK"/>
          <xsd:enumeration value="Governments &amp; Regulators - Canada"/>
          <xsd:enumeration value="Governments &amp; Regulators - EU"/>
          <xsd:enumeration value="Governments &amp; Regulators - Asia"/>
          <xsd:enumeration value="Partner"/>
          <xsd:enumeration value="Competitor"/>
          <xsd:enumeration value="Vendor"/>
        </xsd:restriction>
      </xsd:simpleType>
    </xsd:element>
    <xsd:element name="Region" ma:index="15" nillable="true" ma:displayName="Region" ma:internalName="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frica"/>
                    <xsd:enumeration value="Asia"/>
                    <xsd:enumeration value="Australia"/>
                    <xsd:enumeration value="Canada"/>
                    <xsd:enumeration value="EU"/>
                    <xsd:enumeration value="EU - UK"/>
                    <xsd:enumeration value="India"/>
                    <xsd:enumeration value="Middle East"/>
                    <xsd:enumeration value="S. America"/>
                    <xsd:enumeration value="USA"/>
                  </xsd:restriction>
                </xsd:simpleType>
              </xsd:element>
            </xsd:sequence>
          </xsd:extension>
        </xsd:complexContent>
      </xsd:complexType>
    </xsd:element>
    <xsd:element name="Key_x0020_Technologies" ma:index="16" nillable="true" ma:displayName="Key Technologies" ma:list="{17722692-f909-4a6d-9d7c-4d99fd41a240}" ma:internalName="Key_x0020_Technologies" ma:showField="Active_x0020_Title" ma:web="c8085c4b-1ac7-4641-80ad-2522959560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apability" ma:index="17" nillable="true" ma:displayName="Capability" ma:list="{c6488a8c-465d-4018-ba9f-27905420605d}" ma:internalName="Capability" ma:showField="Title" ma:web="c8085c4b-1ac7-4641-80ad-2522959560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12" ma:displayName="Comments"/>
        <xsd:element name="keywords" minOccurs="0" maxOccurs="1" type="xsd:string" ma:index="11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38EF6F-BCF9-4B83-9F0A-59BB0953E744}">
  <ds:schemaRefs>
    <ds:schemaRef ds:uri="http://purl.org/dc/terms/"/>
    <ds:schemaRef ds:uri="c8085c4b-1ac7-4641-80ad-2522959560d5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C5726C9-3EF1-4041-B0A5-9EB498128C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8D3FEA-1100-4BF6-9B15-AE91DD931F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085c4b-1ac7-4641-80ad-252295956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UseThisTemplate.potx</Template>
  <TotalTime>12981</TotalTime>
  <Words>611</Words>
  <Application>Microsoft Macintosh PowerPoint</Application>
  <PresentationFormat>Custom</PresentationFormat>
  <Paragraphs>156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Calibri</vt:lpstr>
      <vt:lpstr>ＭＳ Ｐゴシック</vt:lpstr>
      <vt:lpstr>Arial</vt:lpstr>
      <vt:lpstr>Wingdings</vt:lpstr>
      <vt:lpstr>SapientSansMedium</vt:lpstr>
      <vt:lpstr>Zporra Xb</vt:lpstr>
      <vt:lpstr>Zapf Dingbats</vt:lpstr>
      <vt:lpstr>Calibri Light</vt:lpstr>
      <vt:lpstr>Courier</vt:lpstr>
      <vt:lpstr>Courier New</vt:lpstr>
      <vt:lpstr>UseThisTemplate</vt:lpstr>
      <vt:lpstr>Content</vt:lpstr>
      <vt:lpstr>59 Minute Scrum</vt:lpstr>
      <vt:lpstr>Agenda</vt:lpstr>
      <vt:lpstr>A Few Rules</vt:lpstr>
      <vt:lpstr>A Martian Visiting Earth – A Tourist Brochure</vt:lpstr>
      <vt:lpstr>Exercise</vt:lpstr>
      <vt:lpstr>Example: Sprint Backlog</vt:lpstr>
      <vt:lpstr>Sprint Backlog Team Worksheet</vt:lpstr>
      <vt:lpstr>Exercise: Day 1–3</vt:lpstr>
      <vt:lpstr>Exercise: Day 1 Daily Scrum</vt:lpstr>
      <vt:lpstr>Exercise: Day 1–3</vt:lpstr>
      <vt:lpstr>Exercise: Day 2 Daily Scrum</vt:lpstr>
      <vt:lpstr>Exercise: Day 1–3</vt:lpstr>
      <vt:lpstr>Exercise: Day 3 Daily Scrum</vt:lpstr>
      <vt:lpstr>Exercise: Sprint Review</vt:lpstr>
      <vt:lpstr>Exercise: Sprint Review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SAPIENT GLOBAL MARKETS</dc:title>
  <dc:creator>Ian Moran</dc:creator>
  <cp:lastModifiedBy>Sapient</cp:lastModifiedBy>
  <cp:revision>168</cp:revision>
  <dcterms:created xsi:type="dcterms:W3CDTF">2014-10-19T17:30:39Z</dcterms:created>
  <dcterms:modified xsi:type="dcterms:W3CDTF">2015-02-11T17:24:28Z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0x010100BA9AACD866FC1E4981E74F9CCA9E5CA0005B817ECD3F7FD84D9F3264808D7ACDD3</vt:lpwstr>
  </property>
</Properties>
</file>